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</p:sldIdLst>
  <p:sldSz cx="9144000" cy="51435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 b="def" i="def"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 b="def" i="def"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Relationship Id="rId50" Type="http://schemas.openxmlformats.org/officeDocument/2006/relationships/slide" Target="slides/slide43.xml"/><Relationship Id="rId51" Type="http://schemas.openxmlformats.org/officeDocument/2006/relationships/slide" Target="slides/slide44.xml"/><Relationship Id="rId52" Type="http://schemas.openxmlformats.org/officeDocument/2006/relationships/slide" Target="slides/slide45.xml"/><Relationship Id="rId53" Type="http://schemas.openxmlformats.org/officeDocument/2006/relationships/slide" Target="slides/slide46.xml"/><Relationship Id="rId54" Type="http://schemas.openxmlformats.org/officeDocument/2006/relationships/slide" Target="slides/slide47.xml"/><Relationship Id="rId55" Type="http://schemas.openxmlformats.org/officeDocument/2006/relationships/slide" Target="slides/slide48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슬라이드 번호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텍스트"/>
          <p:cNvSpPr txBox="1"/>
          <p:nvPr>
            <p:ph type="title"/>
          </p:nvPr>
        </p:nvSpPr>
        <p:spPr>
          <a:xfrm>
            <a:off x="457200" y="69056"/>
            <a:ext cx="8229600" cy="11310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/>
            <a:r>
              <a:t>제목 텍스트</a:t>
            </a:r>
          </a:p>
        </p:txBody>
      </p:sp>
      <p:sp>
        <p:nvSpPr>
          <p:cNvPr id="3" name="본문 첫 번째 줄…"/>
          <p:cNvSpPr txBox="1"/>
          <p:nvPr>
            <p:ph type="body" idx="1"/>
          </p:nvPr>
        </p:nvSpPr>
        <p:spPr>
          <a:xfrm>
            <a:off x="457200" y="1200150"/>
            <a:ext cx="8229600" cy="3943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/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4" name="슬라이드 번호"/>
          <p:cNvSpPr txBox="1"/>
          <p:nvPr>
            <p:ph type="sldNum" sz="quarter" idx="2"/>
          </p:nvPr>
        </p:nvSpPr>
        <p:spPr>
          <a:xfrm>
            <a:off x="4419600" y="4627562"/>
            <a:ext cx="2133600" cy="2794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4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4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4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4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0"/>
          <p:cNvSpPr/>
          <p:nvPr/>
        </p:nvSpPr>
        <p:spPr>
          <a:xfrm>
            <a:off x="6949440" y="-1097281"/>
            <a:ext cx="3657601" cy="3657601"/>
          </a:xfrm>
          <a:prstGeom prst="ellipse">
            <a:avLst/>
          </a:prstGeom>
          <a:solidFill>
            <a:srgbClr val="D1FAE5"/>
          </a:solidFill>
          <a:ln w="12700">
            <a:solidFill>
              <a:srgbClr val="D1FAE5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1" name="Shape 1"/>
          <p:cNvSpPr/>
          <p:nvPr/>
        </p:nvSpPr>
        <p:spPr>
          <a:xfrm>
            <a:off x="6309359" y="731519"/>
            <a:ext cx="1280161" cy="1280162"/>
          </a:xfrm>
          <a:prstGeom prst="ellipse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2" name="Shape 2"/>
          <p:cNvSpPr/>
          <p:nvPr/>
        </p:nvSpPr>
        <p:spPr>
          <a:xfrm>
            <a:off x="6400800" y="3474720"/>
            <a:ext cx="2286000" cy="1"/>
          </a:xfrm>
          <a:prstGeom prst="line">
            <a:avLst/>
          </a:prstGeom>
          <a:ln w="1905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3" name="Text 3"/>
          <p:cNvSpPr txBox="1"/>
          <p:nvPr/>
        </p:nvSpPr>
        <p:spPr>
          <a:xfrm>
            <a:off x="411480" y="528319"/>
            <a:ext cx="5486401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500" sz="12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PROJECT PLAYBOOK</a:t>
            </a:r>
          </a:p>
        </p:txBody>
      </p:sp>
      <p:sp>
        <p:nvSpPr>
          <p:cNvPr id="24" name="Text 4"/>
          <p:cNvSpPr txBox="1"/>
          <p:nvPr/>
        </p:nvSpPr>
        <p:spPr>
          <a:xfrm>
            <a:off x="411480" y="1055369"/>
            <a:ext cx="7315201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48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나만의</a:t>
            </a:r>
          </a:p>
        </p:txBody>
      </p:sp>
      <p:sp>
        <p:nvSpPr>
          <p:cNvPr id="25" name="Text 5"/>
          <p:cNvSpPr txBox="1"/>
          <p:nvPr/>
        </p:nvSpPr>
        <p:spPr>
          <a:xfrm>
            <a:off x="411479" y="1873497"/>
            <a:ext cx="8412482" cy="7792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48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프로젝트 운영 꿀팁</a:t>
            </a:r>
          </a:p>
        </p:txBody>
      </p:sp>
      <p:sp>
        <p:nvSpPr>
          <p:cNvPr id="26" name="Text 6"/>
          <p:cNvSpPr txBox="1"/>
          <p:nvPr/>
        </p:nvSpPr>
        <p:spPr>
          <a:xfrm>
            <a:off x="411480" y="2935475"/>
            <a:ext cx="7315201" cy="2555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sz="16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프롬프트를 넘어, </a:t>
            </a:r>
            <a:r>
              <a:rPr b="1">
                <a:solidFill>
                  <a:srgbClr val="1F2937"/>
                </a:solidFill>
              </a:rPr>
              <a:t>AI를 팀원처럼 세팅하고 프로젝트를 끝까지 완성하는 방법</a:t>
            </a:r>
          </a:p>
        </p:txBody>
      </p:sp>
      <p:sp>
        <p:nvSpPr>
          <p:cNvPr id="27" name="Shape 7"/>
          <p:cNvSpPr/>
          <p:nvPr/>
        </p:nvSpPr>
        <p:spPr>
          <a:xfrm>
            <a:off x="411480" y="4160520"/>
            <a:ext cx="54865" cy="548641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8" name="Text 8"/>
          <p:cNvSpPr txBox="1"/>
          <p:nvPr/>
        </p:nvSpPr>
        <p:spPr>
          <a:xfrm>
            <a:off x="594359" y="4326890"/>
            <a:ext cx="7315201" cy="215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b="1" sz="1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박주영</a:t>
            </a:r>
            <a:r>
              <a:rPr b="0" sz="1200">
                <a:solidFill>
                  <a:srgbClr val="4B5563"/>
                </a:solidFill>
              </a:rPr>
              <a:t>    K-digital 발표    2026.05.06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Text 0"/>
          <p:cNvSpPr txBox="1"/>
          <p:nvPr/>
        </p:nvSpPr>
        <p:spPr>
          <a:xfrm>
            <a:off x="411480" y="33762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TIP 1  ·  MVP 범위</a:t>
            </a:r>
          </a:p>
        </p:txBody>
      </p:sp>
      <p:sp>
        <p:nvSpPr>
          <p:cNvPr id="282" name="Text 1"/>
          <p:cNvSpPr txBox="1"/>
          <p:nvPr/>
        </p:nvSpPr>
        <p:spPr>
          <a:xfrm>
            <a:off x="5029200" y="341630"/>
            <a:ext cx="36576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i="1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Project Playbook</a:t>
            </a:r>
          </a:p>
        </p:txBody>
      </p:sp>
      <p:sp>
        <p:nvSpPr>
          <p:cNvPr id="283" name="Shape 2"/>
          <p:cNvSpPr/>
          <p:nvPr/>
        </p:nvSpPr>
        <p:spPr>
          <a:xfrm>
            <a:off x="411479" y="4736591"/>
            <a:ext cx="8321042" cy="1"/>
          </a:xfrm>
          <a:prstGeom prst="line">
            <a:avLst/>
          </a:prstGeom>
          <a:ln w="6350">
            <a:solidFill>
              <a:srgbClr val="E5E7E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84" name="Text 3"/>
          <p:cNvSpPr txBox="1"/>
          <p:nvPr/>
        </p:nvSpPr>
        <p:spPr>
          <a:xfrm>
            <a:off x="411480" y="486390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나만의 AI 프로젝트 운영 꿀팁</a:t>
            </a:r>
          </a:p>
        </p:txBody>
      </p:sp>
      <p:sp>
        <p:nvSpPr>
          <p:cNvPr id="285" name="Text 4"/>
          <p:cNvSpPr txBox="1"/>
          <p:nvPr/>
        </p:nvSpPr>
        <p:spPr>
          <a:xfrm>
            <a:off x="7772400" y="4867909"/>
            <a:ext cx="9144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pc="1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10 / 48</a:t>
            </a:r>
          </a:p>
        </p:txBody>
      </p:sp>
      <p:sp>
        <p:nvSpPr>
          <p:cNvPr id="286" name="Text 5"/>
          <p:cNvSpPr txBox="1"/>
          <p:nvPr/>
        </p:nvSpPr>
        <p:spPr>
          <a:xfrm>
            <a:off x="411479" y="696718"/>
            <a:ext cx="8321042" cy="389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MVP에 넣을 것 / 뺄 것</a:t>
            </a:r>
          </a:p>
        </p:txBody>
      </p:sp>
      <p:sp>
        <p:nvSpPr>
          <p:cNvPr id="287" name="Text 6"/>
          <p:cNvSpPr txBox="1"/>
          <p:nvPr/>
        </p:nvSpPr>
        <p:spPr>
          <a:xfrm>
            <a:off x="411479" y="1166621"/>
            <a:ext cx="83210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범위를 줄여야 끝까지 실행된다</a:t>
            </a:r>
          </a:p>
        </p:txBody>
      </p:sp>
      <p:sp>
        <p:nvSpPr>
          <p:cNvPr id="288" name="Shape 7"/>
          <p:cNvSpPr/>
          <p:nvPr/>
        </p:nvSpPr>
        <p:spPr>
          <a:xfrm>
            <a:off x="411480" y="1463039"/>
            <a:ext cx="457201" cy="36577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89" name="Shape 8"/>
          <p:cNvSpPr/>
          <p:nvPr/>
        </p:nvSpPr>
        <p:spPr>
          <a:xfrm>
            <a:off x="411480" y="1691639"/>
            <a:ext cx="4023360" cy="2286001"/>
          </a:xfrm>
          <a:prstGeom prst="roundRect">
            <a:avLst>
              <a:gd name="adj" fmla="val 3200"/>
            </a:avLst>
          </a:prstGeom>
          <a:solidFill>
            <a:srgbClr val="ECFDF5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290" name="Shape 9"/>
          <p:cNvSpPr/>
          <p:nvPr/>
        </p:nvSpPr>
        <p:spPr>
          <a:xfrm>
            <a:off x="411480" y="1691639"/>
            <a:ext cx="54865" cy="2286001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91" name="Text 10"/>
          <p:cNvSpPr txBox="1"/>
          <p:nvPr/>
        </p:nvSpPr>
        <p:spPr>
          <a:xfrm>
            <a:off x="594359" y="1883915"/>
            <a:ext cx="3657601" cy="2555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b="1" sz="1600">
                <a:solidFill>
                  <a:srgbClr val="047857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✓  </a:t>
            </a:r>
            <a:r>
              <a:rPr>
                <a:solidFill>
                  <a:srgbClr val="1F2937"/>
                </a:solidFill>
              </a:rPr>
              <a:t>넣을 것</a:t>
            </a:r>
          </a:p>
        </p:txBody>
      </p:sp>
      <p:sp>
        <p:nvSpPr>
          <p:cNvPr id="292" name="Text 11"/>
          <p:cNvSpPr txBox="1"/>
          <p:nvPr/>
        </p:nvSpPr>
        <p:spPr>
          <a:xfrm>
            <a:off x="777240" y="2286000"/>
            <a:ext cx="3657601" cy="1397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342900" indent="-342900">
              <a:spcBef>
                <a:spcPts val="400"/>
              </a:spcBef>
              <a:buSzPct val="100000"/>
              <a:buChar char="•"/>
              <a:defRPr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입력</a:t>
            </a:r>
          </a:p>
          <a:p>
            <a:pPr marL="342900" indent="-342900">
              <a:spcBef>
                <a:spcPts val="400"/>
              </a:spcBef>
              <a:buSzPct val="100000"/>
              <a:buChar char="•"/>
              <a:defRPr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조회</a:t>
            </a:r>
          </a:p>
          <a:p>
            <a:pPr marL="342900" indent="-342900">
              <a:spcBef>
                <a:spcPts val="400"/>
              </a:spcBef>
              <a:buSzPct val="100000"/>
              <a:buChar char="•"/>
              <a:defRPr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저장</a:t>
            </a:r>
          </a:p>
          <a:p>
            <a:pPr marL="342900" indent="-342900">
              <a:spcBef>
                <a:spcPts val="400"/>
              </a:spcBef>
              <a:buSzPct val="100000"/>
              <a:buChar char="•"/>
              <a:defRPr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화면</a:t>
            </a:r>
          </a:p>
          <a:p>
            <a:pPr marL="342900" indent="-342900">
              <a:spcBef>
                <a:spcPts val="400"/>
              </a:spcBef>
              <a:buSzPct val="100000"/>
              <a:buChar char="•"/>
              <a:defRPr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실행 방법</a:t>
            </a:r>
          </a:p>
          <a:p>
            <a:pPr marL="342900" indent="-342900">
              <a:spcBef>
                <a:spcPts val="400"/>
              </a:spcBef>
              <a:buSzPct val="100000"/>
              <a:buChar char="•"/>
              <a:defRPr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최소 테스트 가능 상태</a:t>
            </a:r>
          </a:p>
        </p:txBody>
      </p:sp>
      <p:sp>
        <p:nvSpPr>
          <p:cNvPr id="293" name="Shape 12"/>
          <p:cNvSpPr/>
          <p:nvPr/>
        </p:nvSpPr>
        <p:spPr>
          <a:xfrm>
            <a:off x="4709159" y="1691639"/>
            <a:ext cx="4023361" cy="2286001"/>
          </a:xfrm>
          <a:prstGeom prst="roundRect">
            <a:avLst>
              <a:gd name="adj" fmla="val 3200"/>
            </a:avLst>
          </a:prstGeom>
          <a:solidFill>
            <a:srgbClr val="EEF1F4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294" name="Shape 13"/>
          <p:cNvSpPr/>
          <p:nvPr/>
        </p:nvSpPr>
        <p:spPr>
          <a:xfrm>
            <a:off x="4709159" y="1691639"/>
            <a:ext cx="54865" cy="2286001"/>
          </a:xfrm>
          <a:prstGeom prst="rect">
            <a:avLst/>
          </a:prstGeom>
          <a:solidFill>
            <a:srgbClr val="9CA3AF"/>
          </a:solidFill>
          <a:ln w="12700">
            <a:solidFill>
              <a:srgbClr val="9CA3AF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95" name="Text 14"/>
          <p:cNvSpPr txBox="1"/>
          <p:nvPr/>
        </p:nvSpPr>
        <p:spPr>
          <a:xfrm>
            <a:off x="4892040" y="1883915"/>
            <a:ext cx="3657601" cy="2555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b="1" sz="1600">
                <a:solidFill>
                  <a:srgbClr val="F43F5E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✕  </a:t>
            </a:r>
            <a:r>
              <a:rPr>
                <a:solidFill>
                  <a:srgbClr val="1F2937"/>
                </a:solidFill>
              </a:rPr>
              <a:t>뺄 것</a:t>
            </a:r>
          </a:p>
        </p:txBody>
      </p:sp>
      <p:sp>
        <p:nvSpPr>
          <p:cNvPr id="296" name="Text 15"/>
          <p:cNvSpPr txBox="1"/>
          <p:nvPr/>
        </p:nvSpPr>
        <p:spPr>
          <a:xfrm>
            <a:off x="5074920" y="2286000"/>
            <a:ext cx="3657601" cy="1155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342900" indent="-342900">
              <a:spcBef>
                <a:spcPts val="400"/>
              </a:spcBef>
              <a:buSzPct val="100000"/>
              <a:buChar char="•"/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로그인</a:t>
            </a:r>
          </a:p>
          <a:p>
            <a:pPr marL="342900" indent="-342900">
              <a:spcBef>
                <a:spcPts val="400"/>
              </a:spcBef>
              <a:buSzPct val="100000"/>
              <a:buChar char="•"/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외부 API 연동</a:t>
            </a:r>
          </a:p>
          <a:p>
            <a:pPr marL="342900" indent="-342900">
              <a:spcBef>
                <a:spcPts val="400"/>
              </a:spcBef>
              <a:buSzPct val="100000"/>
              <a:buChar char="•"/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복잡한 권한</a:t>
            </a:r>
          </a:p>
          <a:p>
            <a:pPr marL="342900" indent="-342900">
              <a:spcBef>
                <a:spcPts val="400"/>
              </a:spcBef>
              <a:buSzPct val="100000"/>
              <a:buChar char="•"/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실시간 알림</a:t>
            </a:r>
          </a:p>
          <a:p>
            <a:pPr marL="342900" indent="-342900">
              <a:spcBef>
                <a:spcPts val="400"/>
              </a:spcBef>
              <a:buSzPct val="100000"/>
              <a:buChar char="•"/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과한 관리자 기능</a:t>
            </a:r>
          </a:p>
        </p:txBody>
      </p:sp>
      <p:sp>
        <p:nvSpPr>
          <p:cNvPr id="297" name="Shape 16"/>
          <p:cNvSpPr/>
          <p:nvPr/>
        </p:nvSpPr>
        <p:spPr>
          <a:xfrm>
            <a:off x="411480" y="4114800"/>
            <a:ext cx="8321041" cy="548641"/>
          </a:xfrm>
          <a:prstGeom prst="roundRect">
            <a:avLst>
              <a:gd name="adj" fmla="val 10000"/>
            </a:avLst>
          </a:prstGeom>
          <a:solidFill>
            <a:srgbClr val="1F2937"/>
          </a:solidFill>
          <a:ln w="12700">
            <a:solidFill>
              <a:srgbClr val="1F2937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98" name="Text 17"/>
          <p:cNvSpPr txBox="1"/>
          <p:nvPr/>
        </p:nvSpPr>
        <p:spPr>
          <a:xfrm>
            <a:off x="594359" y="4293870"/>
            <a:ext cx="795528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b="1" sz="10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PROMPT  </a:t>
            </a:r>
            <a:r>
              <a:rPr b="0" i="1" sz="1200">
                <a:solidFill>
                  <a:srgbClr val="FFFFFF"/>
                </a:solidFill>
              </a:rPr>
              <a:t>“React+Vite · 핵심 3개 · localStorage · 외부 API 제외 · npm run build 가능”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Text 0"/>
          <p:cNvSpPr txBox="1"/>
          <p:nvPr/>
        </p:nvSpPr>
        <p:spPr>
          <a:xfrm>
            <a:off x="411480" y="33762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TIP 1  ·  캔버스</a:t>
            </a:r>
          </a:p>
        </p:txBody>
      </p:sp>
      <p:sp>
        <p:nvSpPr>
          <p:cNvPr id="301" name="Text 1"/>
          <p:cNvSpPr txBox="1"/>
          <p:nvPr/>
        </p:nvSpPr>
        <p:spPr>
          <a:xfrm>
            <a:off x="5029200" y="341630"/>
            <a:ext cx="36576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i="1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Project Playbook</a:t>
            </a:r>
          </a:p>
        </p:txBody>
      </p:sp>
      <p:sp>
        <p:nvSpPr>
          <p:cNvPr id="302" name="Shape 2"/>
          <p:cNvSpPr/>
          <p:nvPr/>
        </p:nvSpPr>
        <p:spPr>
          <a:xfrm>
            <a:off x="411479" y="4736591"/>
            <a:ext cx="8321042" cy="1"/>
          </a:xfrm>
          <a:prstGeom prst="line">
            <a:avLst/>
          </a:prstGeom>
          <a:ln w="6350">
            <a:solidFill>
              <a:srgbClr val="E5E7E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03" name="Text 3"/>
          <p:cNvSpPr txBox="1"/>
          <p:nvPr/>
        </p:nvSpPr>
        <p:spPr>
          <a:xfrm>
            <a:off x="411480" y="486390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나만의 AI 프로젝트 운영 꿀팁</a:t>
            </a:r>
          </a:p>
        </p:txBody>
      </p:sp>
      <p:sp>
        <p:nvSpPr>
          <p:cNvPr id="304" name="Text 4"/>
          <p:cNvSpPr txBox="1"/>
          <p:nvPr/>
        </p:nvSpPr>
        <p:spPr>
          <a:xfrm>
            <a:off x="7772400" y="4867909"/>
            <a:ext cx="9144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pc="1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11 / 48</a:t>
            </a:r>
          </a:p>
        </p:txBody>
      </p:sp>
      <p:sp>
        <p:nvSpPr>
          <p:cNvPr id="305" name="Text 5"/>
          <p:cNvSpPr txBox="1"/>
          <p:nvPr/>
        </p:nvSpPr>
        <p:spPr>
          <a:xfrm>
            <a:off x="411479" y="696718"/>
            <a:ext cx="8321042" cy="389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MVP 캔버스 6칸</a:t>
            </a:r>
          </a:p>
        </p:txBody>
      </p:sp>
      <p:sp>
        <p:nvSpPr>
          <p:cNvPr id="306" name="Text 6"/>
          <p:cNvSpPr txBox="1"/>
          <p:nvPr/>
        </p:nvSpPr>
        <p:spPr>
          <a:xfrm>
            <a:off x="411479" y="1166621"/>
            <a:ext cx="83210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프로젝트 시작 시 가장 먼저 채우는 템플릿</a:t>
            </a:r>
          </a:p>
        </p:txBody>
      </p:sp>
      <p:sp>
        <p:nvSpPr>
          <p:cNvPr id="307" name="Shape 7"/>
          <p:cNvSpPr/>
          <p:nvPr/>
        </p:nvSpPr>
        <p:spPr>
          <a:xfrm>
            <a:off x="411480" y="1463039"/>
            <a:ext cx="457201" cy="36577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08" name="Shape 8"/>
          <p:cNvSpPr/>
          <p:nvPr/>
        </p:nvSpPr>
        <p:spPr>
          <a:xfrm>
            <a:off x="411480" y="1691639"/>
            <a:ext cx="2697480" cy="1280161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>
            <a:solidFill>
              <a:srgbClr val="D1D5D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09" name="Text 9"/>
          <p:cNvSpPr txBox="1"/>
          <p:nvPr/>
        </p:nvSpPr>
        <p:spPr>
          <a:xfrm>
            <a:off x="594359" y="1873250"/>
            <a:ext cx="9144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300" sz="9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01</a:t>
            </a:r>
          </a:p>
        </p:txBody>
      </p:sp>
      <p:sp>
        <p:nvSpPr>
          <p:cNvPr id="310" name="Text 10"/>
          <p:cNvSpPr txBox="1"/>
          <p:nvPr/>
        </p:nvSpPr>
        <p:spPr>
          <a:xfrm>
            <a:off x="594359" y="2126105"/>
            <a:ext cx="2423162" cy="228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MVP 목표</a:t>
            </a:r>
          </a:p>
        </p:txBody>
      </p:sp>
      <p:sp>
        <p:nvSpPr>
          <p:cNvPr id="311" name="Text 11"/>
          <p:cNvSpPr txBox="1"/>
          <p:nvPr/>
        </p:nvSpPr>
        <p:spPr>
          <a:xfrm>
            <a:off x="594359" y="2571113"/>
            <a:ext cx="2423162" cy="1612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i="1" sz="1000">
                <a:solidFill>
                  <a:srgbClr val="9CA3A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/  채워 넣기</a:t>
            </a:r>
          </a:p>
        </p:txBody>
      </p:sp>
      <p:sp>
        <p:nvSpPr>
          <p:cNvPr id="312" name="Shape 12"/>
          <p:cNvSpPr/>
          <p:nvPr/>
        </p:nvSpPr>
        <p:spPr>
          <a:xfrm>
            <a:off x="3227832" y="1691639"/>
            <a:ext cx="2697480" cy="1280161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>
            <a:solidFill>
              <a:srgbClr val="D1D5D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13" name="Text 13"/>
          <p:cNvSpPr txBox="1"/>
          <p:nvPr/>
        </p:nvSpPr>
        <p:spPr>
          <a:xfrm>
            <a:off x="3410711" y="1873250"/>
            <a:ext cx="9144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300" sz="9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02</a:t>
            </a:r>
          </a:p>
        </p:txBody>
      </p:sp>
      <p:sp>
        <p:nvSpPr>
          <p:cNvPr id="314" name="Text 14"/>
          <p:cNvSpPr txBox="1"/>
          <p:nvPr/>
        </p:nvSpPr>
        <p:spPr>
          <a:xfrm>
            <a:off x="3410711" y="2126105"/>
            <a:ext cx="2423162" cy="228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반드시 들어갈 기능</a:t>
            </a:r>
          </a:p>
        </p:txBody>
      </p:sp>
      <p:sp>
        <p:nvSpPr>
          <p:cNvPr id="315" name="Text 15"/>
          <p:cNvSpPr txBox="1"/>
          <p:nvPr/>
        </p:nvSpPr>
        <p:spPr>
          <a:xfrm>
            <a:off x="3410711" y="2571113"/>
            <a:ext cx="2423162" cy="1612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i="1" sz="1000">
                <a:solidFill>
                  <a:srgbClr val="9CA3A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/  채워 넣기</a:t>
            </a:r>
          </a:p>
        </p:txBody>
      </p:sp>
      <p:sp>
        <p:nvSpPr>
          <p:cNvPr id="316" name="Shape 16"/>
          <p:cNvSpPr/>
          <p:nvPr/>
        </p:nvSpPr>
        <p:spPr>
          <a:xfrm>
            <a:off x="6044184" y="1691639"/>
            <a:ext cx="2697481" cy="1280161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>
            <a:solidFill>
              <a:srgbClr val="D1D5D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17" name="Text 17"/>
          <p:cNvSpPr txBox="1"/>
          <p:nvPr/>
        </p:nvSpPr>
        <p:spPr>
          <a:xfrm>
            <a:off x="6227064" y="1873250"/>
            <a:ext cx="9144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300" sz="9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03</a:t>
            </a:r>
          </a:p>
        </p:txBody>
      </p:sp>
      <p:sp>
        <p:nvSpPr>
          <p:cNvPr id="318" name="Text 18"/>
          <p:cNvSpPr txBox="1"/>
          <p:nvPr/>
        </p:nvSpPr>
        <p:spPr>
          <a:xfrm>
            <a:off x="6227064" y="2126105"/>
            <a:ext cx="2423161" cy="228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제외할 기능</a:t>
            </a:r>
          </a:p>
        </p:txBody>
      </p:sp>
      <p:sp>
        <p:nvSpPr>
          <p:cNvPr id="319" name="Text 19"/>
          <p:cNvSpPr txBox="1"/>
          <p:nvPr/>
        </p:nvSpPr>
        <p:spPr>
          <a:xfrm>
            <a:off x="6227064" y="2571113"/>
            <a:ext cx="2423161" cy="1612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i="1" sz="1000">
                <a:solidFill>
                  <a:srgbClr val="9CA3A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/  채워 넣기</a:t>
            </a:r>
          </a:p>
        </p:txBody>
      </p:sp>
      <p:sp>
        <p:nvSpPr>
          <p:cNvPr id="320" name="Shape 20"/>
          <p:cNvSpPr/>
          <p:nvPr/>
        </p:nvSpPr>
        <p:spPr>
          <a:xfrm>
            <a:off x="411480" y="3090672"/>
            <a:ext cx="2697480" cy="1280161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>
            <a:solidFill>
              <a:srgbClr val="D1D5D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21" name="Text 21"/>
          <p:cNvSpPr txBox="1"/>
          <p:nvPr/>
        </p:nvSpPr>
        <p:spPr>
          <a:xfrm>
            <a:off x="594359" y="3272282"/>
            <a:ext cx="9144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300" sz="9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04</a:t>
            </a:r>
          </a:p>
        </p:txBody>
      </p:sp>
      <p:sp>
        <p:nvSpPr>
          <p:cNvPr id="322" name="Text 22"/>
          <p:cNvSpPr txBox="1"/>
          <p:nvPr/>
        </p:nvSpPr>
        <p:spPr>
          <a:xfrm>
            <a:off x="594359" y="3525137"/>
            <a:ext cx="2423162" cy="228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성공 기준</a:t>
            </a:r>
          </a:p>
        </p:txBody>
      </p:sp>
      <p:sp>
        <p:nvSpPr>
          <p:cNvPr id="323" name="Text 23"/>
          <p:cNvSpPr txBox="1"/>
          <p:nvPr/>
        </p:nvSpPr>
        <p:spPr>
          <a:xfrm>
            <a:off x="594359" y="3970145"/>
            <a:ext cx="2423162" cy="1612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i="1" sz="1000">
                <a:solidFill>
                  <a:srgbClr val="9CA3A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/  채워 넣기</a:t>
            </a:r>
          </a:p>
        </p:txBody>
      </p:sp>
      <p:sp>
        <p:nvSpPr>
          <p:cNvPr id="324" name="Shape 24"/>
          <p:cNvSpPr/>
          <p:nvPr/>
        </p:nvSpPr>
        <p:spPr>
          <a:xfrm>
            <a:off x="3227832" y="3090672"/>
            <a:ext cx="2697480" cy="1280161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>
            <a:solidFill>
              <a:srgbClr val="D1D5D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25" name="Text 25"/>
          <p:cNvSpPr txBox="1"/>
          <p:nvPr/>
        </p:nvSpPr>
        <p:spPr>
          <a:xfrm>
            <a:off x="3410711" y="3272282"/>
            <a:ext cx="9144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300" sz="9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05</a:t>
            </a:r>
          </a:p>
        </p:txBody>
      </p:sp>
      <p:sp>
        <p:nvSpPr>
          <p:cNvPr id="326" name="Text 26"/>
          <p:cNvSpPr txBox="1"/>
          <p:nvPr/>
        </p:nvSpPr>
        <p:spPr>
          <a:xfrm>
            <a:off x="3410711" y="3525137"/>
            <a:ext cx="2423162" cy="228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위험 요소</a:t>
            </a:r>
          </a:p>
        </p:txBody>
      </p:sp>
      <p:sp>
        <p:nvSpPr>
          <p:cNvPr id="327" name="Text 27"/>
          <p:cNvSpPr txBox="1"/>
          <p:nvPr/>
        </p:nvSpPr>
        <p:spPr>
          <a:xfrm>
            <a:off x="3410711" y="3970145"/>
            <a:ext cx="2423162" cy="1612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i="1" sz="1000">
                <a:solidFill>
                  <a:srgbClr val="9CA3A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/  채워 넣기</a:t>
            </a:r>
          </a:p>
        </p:txBody>
      </p:sp>
      <p:sp>
        <p:nvSpPr>
          <p:cNvPr id="328" name="Shape 28"/>
          <p:cNvSpPr/>
          <p:nvPr/>
        </p:nvSpPr>
        <p:spPr>
          <a:xfrm>
            <a:off x="6044184" y="3090672"/>
            <a:ext cx="2697481" cy="1280161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>
            <a:solidFill>
              <a:srgbClr val="D1D5D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29" name="Text 29"/>
          <p:cNvSpPr txBox="1"/>
          <p:nvPr/>
        </p:nvSpPr>
        <p:spPr>
          <a:xfrm>
            <a:off x="6227064" y="3272282"/>
            <a:ext cx="9144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300" sz="9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06</a:t>
            </a:r>
          </a:p>
        </p:txBody>
      </p:sp>
      <p:sp>
        <p:nvSpPr>
          <p:cNvPr id="330" name="Text 30"/>
          <p:cNvSpPr txBox="1"/>
          <p:nvPr/>
        </p:nvSpPr>
        <p:spPr>
          <a:xfrm>
            <a:off x="6227064" y="3525137"/>
            <a:ext cx="2423161" cy="228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다음 버전</a:t>
            </a:r>
          </a:p>
        </p:txBody>
      </p:sp>
      <p:sp>
        <p:nvSpPr>
          <p:cNvPr id="331" name="Text 31"/>
          <p:cNvSpPr txBox="1"/>
          <p:nvPr/>
        </p:nvSpPr>
        <p:spPr>
          <a:xfrm>
            <a:off x="6227064" y="3970145"/>
            <a:ext cx="2423161" cy="1612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i="1" sz="1000">
                <a:solidFill>
                  <a:srgbClr val="9CA3A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/  채워 넣기</a:t>
            </a:r>
          </a:p>
        </p:txBody>
      </p:sp>
      <p:sp>
        <p:nvSpPr>
          <p:cNvPr id="332" name="Text 32"/>
          <p:cNvSpPr txBox="1"/>
          <p:nvPr/>
        </p:nvSpPr>
        <p:spPr>
          <a:xfrm>
            <a:off x="411479" y="4355663"/>
            <a:ext cx="8321042" cy="2040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i="1"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새 프로젝트 시작 → 이 6칸을 먼저 채우면 AI 지시도 정확해진다.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Text 0"/>
          <p:cNvSpPr txBox="1"/>
          <p:nvPr/>
        </p:nvSpPr>
        <p:spPr>
          <a:xfrm>
            <a:off x="411480" y="33762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TIP 1  ·  일정</a:t>
            </a:r>
          </a:p>
        </p:txBody>
      </p:sp>
      <p:sp>
        <p:nvSpPr>
          <p:cNvPr id="335" name="Text 1"/>
          <p:cNvSpPr txBox="1"/>
          <p:nvPr/>
        </p:nvSpPr>
        <p:spPr>
          <a:xfrm>
            <a:off x="5029200" y="341630"/>
            <a:ext cx="36576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i="1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Project Playbook</a:t>
            </a:r>
          </a:p>
        </p:txBody>
      </p:sp>
      <p:sp>
        <p:nvSpPr>
          <p:cNvPr id="336" name="Shape 2"/>
          <p:cNvSpPr/>
          <p:nvPr/>
        </p:nvSpPr>
        <p:spPr>
          <a:xfrm>
            <a:off x="411479" y="4736591"/>
            <a:ext cx="8321042" cy="1"/>
          </a:xfrm>
          <a:prstGeom prst="line">
            <a:avLst/>
          </a:prstGeom>
          <a:ln w="6350">
            <a:solidFill>
              <a:srgbClr val="E5E7E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37" name="Text 3"/>
          <p:cNvSpPr txBox="1"/>
          <p:nvPr/>
        </p:nvSpPr>
        <p:spPr>
          <a:xfrm>
            <a:off x="411480" y="486390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나만의 AI 프로젝트 운영 꿀팁</a:t>
            </a:r>
          </a:p>
        </p:txBody>
      </p:sp>
      <p:sp>
        <p:nvSpPr>
          <p:cNvPr id="338" name="Text 4"/>
          <p:cNvSpPr txBox="1"/>
          <p:nvPr/>
        </p:nvSpPr>
        <p:spPr>
          <a:xfrm>
            <a:off x="7772400" y="4867909"/>
            <a:ext cx="9144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pc="1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12 / 48</a:t>
            </a:r>
          </a:p>
        </p:txBody>
      </p:sp>
      <p:sp>
        <p:nvSpPr>
          <p:cNvPr id="339" name="Text 5"/>
          <p:cNvSpPr txBox="1"/>
          <p:nvPr/>
        </p:nvSpPr>
        <p:spPr>
          <a:xfrm>
            <a:off x="411479" y="696718"/>
            <a:ext cx="8321042" cy="389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4주 개발 일정</a:t>
            </a:r>
          </a:p>
        </p:txBody>
      </p:sp>
      <p:sp>
        <p:nvSpPr>
          <p:cNvPr id="340" name="Text 6"/>
          <p:cNvSpPr txBox="1"/>
          <p:nvPr/>
        </p:nvSpPr>
        <p:spPr>
          <a:xfrm>
            <a:off x="411479" y="1166621"/>
            <a:ext cx="83210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버그 수정 시간을 미리 빼두는 게 핵심</a:t>
            </a:r>
          </a:p>
        </p:txBody>
      </p:sp>
      <p:sp>
        <p:nvSpPr>
          <p:cNvPr id="341" name="Shape 7"/>
          <p:cNvSpPr/>
          <p:nvPr/>
        </p:nvSpPr>
        <p:spPr>
          <a:xfrm>
            <a:off x="411480" y="1463039"/>
            <a:ext cx="457201" cy="36577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42" name="Shape 8"/>
          <p:cNvSpPr/>
          <p:nvPr/>
        </p:nvSpPr>
        <p:spPr>
          <a:xfrm>
            <a:off x="411480" y="1783079"/>
            <a:ext cx="2025396" cy="868681"/>
          </a:xfrm>
          <a:prstGeom prst="roundRect">
            <a:avLst>
              <a:gd name="adj" fmla="val 5263"/>
            </a:avLst>
          </a:prstGeom>
          <a:solidFill>
            <a:srgbClr val="DBEAFE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43" name="Shape 9"/>
          <p:cNvSpPr/>
          <p:nvPr/>
        </p:nvSpPr>
        <p:spPr>
          <a:xfrm>
            <a:off x="411480" y="1783079"/>
            <a:ext cx="457201" cy="868681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44" name="Text 10"/>
          <p:cNvSpPr txBox="1"/>
          <p:nvPr/>
        </p:nvSpPr>
        <p:spPr>
          <a:xfrm>
            <a:off x="411480" y="2096769"/>
            <a:ext cx="457201" cy="24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6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W1</a:t>
            </a:r>
          </a:p>
        </p:txBody>
      </p:sp>
      <p:sp>
        <p:nvSpPr>
          <p:cNvPr id="345" name="Text 11"/>
          <p:cNvSpPr txBox="1"/>
          <p:nvPr/>
        </p:nvSpPr>
        <p:spPr>
          <a:xfrm>
            <a:off x="960119" y="1943225"/>
            <a:ext cx="1385318" cy="228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기획·설계</a:t>
            </a:r>
          </a:p>
        </p:txBody>
      </p:sp>
      <p:sp>
        <p:nvSpPr>
          <p:cNvPr id="346" name="Text 12"/>
          <p:cNvSpPr txBox="1"/>
          <p:nvPr/>
        </p:nvSpPr>
        <p:spPr>
          <a:xfrm>
            <a:off x="960119" y="2335718"/>
            <a:ext cx="1385318" cy="174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정의·MVP·MD</a:t>
            </a:r>
          </a:p>
        </p:txBody>
      </p:sp>
      <p:sp>
        <p:nvSpPr>
          <p:cNvPr id="347" name="Shape 13"/>
          <p:cNvSpPr/>
          <p:nvPr/>
        </p:nvSpPr>
        <p:spPr>
          <a:xfrm>
            <a:off x="2510027" y="1783079"/>
            <a:ext cx="2025397" cy="868681"/>
          </a:xfrm>
          <a:prstGeom prst="roundRect">
            <a:avLst>
              <a:gd name="adj" fmla="val 5263"/>
            </a:avLst>
          </a:prstGeom>
          <a:solidFill>
            <a:srgbClr val="DBEAFE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48" name="Shape 14"/>
          <p:cNvSpPr/>
          <p:nvPr/>
        </p:nvSpPr>
        <p:spPr>
          <a:xfrm>
            <a:off x="2510027" y="1783079"/>
            <a:ext cx="457201" cy="868681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49" name="Text 15"/>
          <p:cNvSpPr txBox="1"/>
          <p:nvPr/>
        </p:nvSpPr>
        <p:spPr>
          <a:xfrm>
            <a:off x="2510027" y="2096769"/>
            <a:ext cx="457201" cy="24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6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W2</a:t>
            </a:r>
          </a:p>
        </p:txBody>
      </p:sp>
      <p:sp>
        <p:nvSpPr>
          <p:cNvPr id="350" name="Text 16"/>
          <p:cNvSpPr txBox="1"/>
          <p:nvPr/>
        </p:nvSpPr>
        <p:spPr>
          <a:xfrm>
            <a:off x="3058667" y="1949450"/>
            <a:ext cx="1385317" cy="215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백엔드</a:t>
            </a:r>
          </a:p>
        </p:txBody>
      </p:sp>
      <p:sp>
        <p:nvSpPr>
          <p:cNvPr id="351" name="Text 17"/>
          <p:cNvSpPr txBox="1"/>
          <p:nvPr/>
        </p:nvSpPr>
        <p:spPr>
          <a:xfrm>
            <a:off x="3058667" y="2335718"/>
            <a:ext cx="1385317" cy="174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API·DB·인증</a:t>
            </a:r>
          </a:p>
        </p:txBody>
      </p:sp>
      <p:sp>
        <p:nvSpPr>
          <p:cNvPr id="352" name="Shape 18"/>
          <p:cNvSpPr/>
          <p:nvPr/>
        </p:nvSpPr>
        <p:spPr>
          <a:xfrm>
            <a:off x="4608576" y="1783079"/>
            <a:ext cx="2025397" cy="868681"/>
          </a:xfrm>
          <a:prstGeom prst="roundRect">
            <a:avLst>
              <a:gd name="adj" fmla="val 5263"/>
            </a:avLst>
          </a:prstGeom>
          <a:solidFill>
            <a:srgbClr val="DBEAFE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53" name="Shape 19"/>
          <p:cNvSpPr/>
          <p:nvPr/>
        </p:nvSpPr>
        <p:spPr>
          <a:xfrm>
            <a:off x="4608576" y="1783079"/>
            <a:ext cx="457201" cy="868681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54" name="Text 20"/>
          <p:cNvSpPr txBox="1"/>
          <p:nvPr/>
        </p:nvSpPr>
        <p:spPr>
          <a:xfrm>
            <a:off x="4608576" y="2096769"/>
            <a:ext cx="457201" cy="24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6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W3</a:t>
            </a:r>
          </a:p>
        </p:txBody>
      </p:sp>
      <p:sp>
        <p:nvSpPr>
          <p:cNvPr id="355" name="Text 21"/>
          <p:cNvSpPr txBox="1"/>
          <p:nvPr/>
        </p:nvSpPr>
        <p:spPr>
          <a:xfrm>
            <a:off x="5157215" y="1949450"/>
            <a:ext cx="1385317" cy="215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프론트</a:t>
            </a:r>
          </a:p>
        </p:txBody>
      </p:sp>
      <p:sp>
        <p:nvSpPr>
          <p:cNvPr id="356" name="Text 22"/>
          <p:cNvSpPr txBox="1"/>
          <p:nvPr/>
        </p:nvSpPr>
        <p:spPr>
          <a:xfrm>
            <a:off x="5157215" y="2335718"/>
            <a:ext cx="1385317" cy="174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화면·연결</a:t>
            </a:r>
          </a:p>
        </p:txBody>
      </p:sp>
      <p:sp>
        <p:nvSpPr>
          <p:cNvPr id="357" name="Shape 23"/>
          <p:cNvSpPr/>
          <p:nvPr/>
        </p:nvSpPr>
        <p:spPr>
          <a:xfrm>
            <a:off x="6707123" y="1783079"/>
            <a:ext cx="2025397" cy="868681"/>
          </a:xfrm>
          <a:prstGeom prst="roundRect">
            <a:avLst>
              <a:gd name="adj" fmla="val 5263"/>
            </a:avLst>
          </a:prstGeom>
          <a:solidFill>
            <a:srgbClr val="FEF3C7"/>
          </a:solidFill>
          <a:ln w="12700">
            <a:solidFill>
              <a:srgbClr val="F59E0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58" name="Shape 24"/>
          <p:cNvSpPr/>
          <p:nvPr/>
        </p:nvSpPr>
        <p:spPr>
          <a:xfrm>
            <a:off x="6707123" y="1783079"/>
            <a:ext cx="457201" cy="868681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59" name="Text 25"/>
          <p:cNvSpPr txBox="1"/>
          <p:nvPr/>
        </p:nvSpPr>
        <p:spPr>
          <a:xfrm>
            <a:off x="6707123" y="2096769"/>
            <a:ext cx="457201" cy="24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6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W4</a:t>
            </a:r>
          </a:p>
        </p:txBody>
      </p:sp>
      <p:sp>
        <p:nvSpPr>
          <p:cNvPr id="360" name="Text 26"/>
          <p:cNvSpPr txBox="1"/>
          <p:nvPr/>
        </p:nvSpPr>
        <p:spPr>
          <a:xfrm>
            <a:off x="7255764" y="1943225"/>
            <a:ext cx="1385317" cy="228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테스트·배포</a:t>
            </a:r>
          </a:p>
        </p:txBody>
      </p:sp>
      <p:sp>
        <p:nvSpPr>
          <p:cNvPr id="361" name="Text 27"/>
          <p:cNvSpPr txBox="1"/>
          <p:nvPr/>
        </p:nvSpPr>
        <p:spPr>
          <a:xfrm>
            <a:off x="7255764" y="2335718"/>
            <a:ext cx="1385317" cy="174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100">
                <a:solidFill>
                  <a:srgbClr val="F59E0B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버그 수정 버퍼</a:t>
            </a:r>
          </a:p>
        </p:txBody>
      </p:sp>
      <p:sp>
        <p:nvSpPr>
          <p:cNvPr id="362" name="Shape 28"/>
          <p:cNvSpPr/>
          <p:nvPr/>
        </p:nvSpPr>
        <p:spPr>
          <a:xfrm>
            <a:off x="411480" y="3108960"/>
            <a:ext cx="8321041" cy="640081"/>
          </a:xfrm>
          <a:prstGeom prst="roundRect">
            <a:avLst>
              <a:gd name="adj" fmla="val 8571"/>
            </a:avLst>
          </a:prstGeom>
          <a:solidFill>
            <a:srgbClr val="FEF3C7"/>
          </a:solidFill>
          <a:ln>
            <a:solidFill>
              <a:srgbClr val="F59E0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63" name="Text 29"/>
          <p:cNvSpPr txBox="1"/>
          <p:nvPr/>
        </p:nvSpPr>
        <p:spPr>
          <a:xfrm>
            <a:off x="594359" y="3321619"/>
            <a:ext cx="7955282" cy="214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b="1" sz="1300">
                <a:solidFill>
                  <a:srgbClr val="F59E0B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⚠  </a:t>
            </a:r>
            <a:r>
              <a:rPr b="0">
                <a:solidFill>
                  <a:srgbClr val="1F2937"/>
                </a:solidFill>
              </a:rPr>
              <a:t>4주차에는 반드시 </a:t>
            </a:r>
            <a:r>
              <a:t>테스트·버그 수정 시간</a:t>
            </a:r>
            <a:r>
              <a:rPr b="0">
                <a:solidFill>
                  <a:srgbClr val="1F2937"/>
                </a:solidFill>
              </a:rPr>
              <a:t>을 따로 둔다 — ‘다 됐다’ 직후 버그가 쏟아진다.</a:t>
            </a:r>
          </a:p>
        </p:txBody>
      </p:sp>
      <p:sp>
        <p:nvSpPr>
          <p:cNvPr id="364" name="Shape 30"/>
          <p:cNvSpPr/>
          <p:nvPr/>
        </p:nvSpPr>
        <p:spPr>
          <a:xfrm>
            <a:off x="411480" y="3886200"/>
            <a:ext cx="8321041" cy="777241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365" name="Shape 31"/>
          <p:cNvSpPr/>
          <p:nvPr/>
        </p:nvSpPr>
        <p:spPr>
          <a:xfrm>
            <a:off x="411480" y="3886200"/>
            <a:ext cx="54865" cy="777241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66" name="Text 32"/>
          <p:cNvSpPr txBox="1"/>
          <p:nvPr/>
        </p:nvSpPr>
        <p:spPr>
          <a:xfrm>
            <a:off x="594359" y="4015740"/>
            <a:ext cx="1371601" cy="1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10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산출물</a:t>
            </a:r>
          </a:p>
        </p:txBody>
      </p:sp>
      <p:sp>
        <p:nvSpPr>
          <p:cNvPr id="367" name="Text 33"/>
          <p:cNvSpPr txBox="1"/>
          <p:nvPr/>
        </p:nvSpPr>
        <p:spPr>
          <a:xfrm>
            <a:off x="594359" y="4293870"/>
            <a:ext cx="795528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PROJECT.md · MVP.md · API_SPEC · DB_SCHEMA · 빌드 결과 · 시연 영상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Shape 0"/>
          <p:cNvSpPr/>
          <p:nvPr/>
        </p:nvSpPr>
        <p:spPr>
          <a:xfrm>
            <a:off x="0" y="0"/>
            <a:ext cx="3840480" cy="514350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70" name="Text 1"/>
          <p:cNvSpPr txBox="1"/>
          <p:nvPr/>
        </p:nvSpPr>
        <p:spPr>
          <a:xfrm>
            <a:off x="365759" y="1295399"/>
            <a:ext cx="3291842" cy="198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30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02</a:t>
            </a:r>
          </a:p>
        </p:txBody>
      </p:sp>
      <p:sp>
        <p:nvSpPr>
          <p:cNvPr id="371" name="Text 2"/>
          <p:cNvSpPr txBox="1"/>
          <p:nvPr/>
        </p:nvSpPr>
        <p:spPr>
          <a:xfrm>
            <a:off x="457199" y="3401059"/>
            <a:ext cx="3291842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1100">
                <a:solidFill>
                  <a:srgbClr val="D1FAE5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TIP 2  ·  MEMORY DOCUMENTS</a:t>
            </a:r>
          </a:p>
        </p:txBody>
      </p:sp>
      <p:sp>
        <p:nvSpPr>
          <p:cNvPr id="372" name="Text 3"/>
          <p:cNvSpPr txBox="1"/>
          <p:nvPr/>
        </p:nvSpPr>
        <p:spPr>
          <a:xfrm>
            <a:off x="4297679" y="1517650"/>
            <a:ext cx="4572001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500" sz="11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CHAPTER</a:t>
            </a:r>
          </a:p>
        </p:txBody>
      </p:sp>
      <p:sp>
        <p:nvSpPr>
          <p:cNvPr id="373" name="Text 4"/>
          <p:cNvSpPr txBox="1"/>
          <p:nvPr/>
        </p:nvSpPr>
        <p:spPr>
          <a:xfrm>
            <a:off x="4297679" y="1783079"/>
            <a:ext cx="4572001" cy="456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8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MD 문서로 AI의 기억을 만든다</a:t>
            </a:r>
          </a:p>
        </p:txBody>
      </p:sp>
      <p:sp>
        <p:nvSpPr>
          <p:cNvPr id="374" name="Text 5"/>
          <p:cNvSpPr txBox="1"/>
          <p:nvPr/>
        </p:nvSpPr>
        <p:spPr>
          <a:xfrm>
            <a:off x="4297679" y="3017520"/>
            <a:ext cx="4572001" cy="10760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342900" indent="-342900">
              <a:spcBef>
                <a:spcPts val="600"/>
              </a:spcBef>
              <a:buSzPct val="100000"/>
              <a:buChar char="●"/>
              <a:defRPr sz="13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AI는 새 채팅에서 맥락 모름</a:t>
            </a:r>
          </a:p>
          <a:p>
            <a:pPr marL="342900" indent="-342900">
              <a:spcBef>
                <a:spcPts val="600"/>
              </a:spcBef>
              <a:buSzPct val="100000"/>
              <a:buChar char="●"/>
              <a:defRPr sz="13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PROJECT · MVP · AI_RULES</a:t>
            </a:r>
          </a:p>
          <a:p>
            <a:pPr marL="342900" indent="-342900">
              <a:spcBef>
                <a:spcPts val="600"/>
              </a:spcBef>
              <a:buSzPct val="100000"/>
              <a:buChar char="●"/>
              <a:defRPr sz="13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AI 규칙 6가지</a:t>
            </a:r>
          </a:p>
          <a:p>
            <a:pPr marL="342900" indent="-342900">
              <a:spcBef>
                <a:spcPts val="600"/>
              </a:spcBef>
              <a:buSzPct val="100000"/>
              <a:buChar char="●"/>
              <a:defRPr sz="13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‘기존 방향 유지’ 한 줄</a:t>
            </a:r>
          </a:p>
        </p:txBody>
      </p:sp>
      <p:sp>
        <p:nvSpPr>
          <p:cNvPr id="375" name="Text 6"/>
          <p:cNvSpPr txBox="1"/>
          <p:nvPr/>
        </p:nvSpPr>
        <p:spPr>
          <a:xfrm>
            <a:off x="7772400" y="4867909"/>
            <a:ext cx="9144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13 / 48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Text 0"/>
          <p:cNvSpPr txBox="1"/>
          <p:nvPr/>
        </p:nvSpPr>
        <p:spPr>
          <a:xfrm>
            <a:off x="411480" y="33762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TIP 2  ·  기억장치</a:t>
            </a:r>
          </a:p>
        </p:txBody>
      </p:sp>
      <p:sp>
        <p:nvSpPr>
          <p:cNvPr id="378" name="Text 1"/>
          <p:cNvSpPr txBox="1"/>
          <p:nvPr/>
        </p:nvSpPr>
        <p:spPr>
          <a:xfrm>
            <a:off x="5029200" y="341630"/>
            <a:ext cx="36576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i="1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Project Playbook</a:t>
            </a:r>
          </a:p>
        </p:txBody>
      </p:sp>
      <p:sp>
        <p:nvSpPr>
          <p:cNvPr id="379" name="Shape 2"/>
          <p:cNvSpPr/>
          <p:nvPr/>
        </p:nvSpPr>
        <p:spPr>
          <a:xfrm>
            <a:off x="411479" y="4736591"/>
            <a:ext cx="8321042" cy="1"/>
          </a:xfrm>
          <a:prstGeom prst="line">
            <a:avLst/>
          </a:prstGeom>
          <a:ln w="6350">
            <a:solidFill>
              <a:srgbClr val="E5E7E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80" name="Text 3"/>
          <p:cNvSpPr txBox="1"/>
          <p:nvPr/>
        </p:nvSpPr>
        <p:spPr>
          <a:xfrm>
            <a:off x="411480" y="486390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나만의 AI 프로젝트 운영 꿀팁</a:t>
            </a:r>
          </a:p>
        </p:txBody>
      </p:sp>
      <p:sp>
        <p:nvSpPr>
          <p:cNvPr id="381" name="Text 4"/>
          <p:cNvSpPr txBox="1"/>
          <p:nvPr/>
        </p:nvSpPr>
        <p:spPr>
          <a:xfrm>
            <a:off x="7772400" y="4867909"/>
            <a:ext cx="9144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pc="1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14 / 48</a:t>
            </a:r>
          </a:p>
        </p:txBody>
      </p:sp>
      <p:sp>
        <p:nvSpPr>
          <p:cNvPr id="382" name="Text 5"/>
          <p:cNvSpPr txBox="1"/>
          <p:nvPr/>
        </p:nvSpPr>
        <p:spPr>
          <a:xfrm>
            <a:off x="411479" y="696718"/>
            <a:ext cx="8321042" cy="389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MD 문서가 AI의 ‘기억장치’인 이유</a:t>
            </a:r>
          </a:p>
        </p:txBody>
      </p:sp>
      <p:sp>
        <p:nvSpPr>
          <p:cNvPr id="383" name="Text 6"/>
          <p:cNvSpPr txBox="1"/>
          <p:nvPr/>
        </p:nvSpPr>
        <p:spPr>
          <a:xfrm>
            <a:off x="411479" y="1166621"/>
            <a:ext cx="83210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새 채팅에서도 같은 방향을 유지하는 첫 번째 장치</a:t>
            </a:r>
          </a:p>
        </p:txBody>
      </p:sp>
      <p:sp>
        <p:nvSpPr>
          <p:cNvPr id="384" name="Shape 7"/>
          <p:cNvSpPr/>
          <p:nvPr/>
        </p:nvSpPr>
        <p:spPr>
          <a:xfrm>
            <a:off x="411480" y="1463039"/>
            <a:ext cx="457201" cy="36577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85" name="Shape 8"/>
          <p:cNvSpPr/>
          <p:nvPr/>
        </p:nvSpPr>
        <p:spPr>
          <a:xfrm>
            <a:off x="411480" y="1691639"/>
            <a:ext cx="4023360" cy="2697481"/>
          </a:xfrm>
          <a:prstGeom prst="roundRect">
            <a:avLst>
              <a:gd name="adj" fmla="val 2712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386" name="Shape 9"/>
          <p:cNvSpPr/>
          <p:nvPr/>
        </p:nvSpPr>
        <p:spPr>
          <a:xfrm>
            <a:off x="411480" y="1691639"/>
            <a:ext cx="54865" cy="2697482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87" name="Text 10"/>
          <p:cNvSpPr txBox="1"/>
          <p:nvPr/>
        </p:nvSpPr>
        <p:spPr>
          <a:xfrm>
            <a:off x="594359" y="1874645"/>
            <a:ext cx="3657601" cy="228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문서에 적을 5가지</a:t>
            </a:r>
          </a:p>
        </p:txBody>
      </p:sp>
      <p:sp>
        <p:nvSpPr>
          <p:cNvPr id="388" name="Text 11"/>
          <p:cNvSpPr txBox="1"/>
          <p:nvPr/>
        </p:nvSpPr>
        <p:spPr>
          <a:xfrm>
            <a:off x="777240" y="2240279"/>
            <a:ext cx="3657601" cy="1257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342900" indent="-342900">
              <a:spcBef>
                <a:spcPts val="600"/>
              </a:spcBef>
              <a:buSzPct val="100000"/>
              <a:buChar char="•"/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프로젝트 기준</a:t>
            </a:r>
          </a:p>
          <a:p>
            <a:pPr marL="342900" indent="-342900">
              <a:spcBef>
                <a:spcPts val="600"/>
              </a:spcBef>
              <a:buSzPct val="100000"/>
              <a:buChar char="•"/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현재 상태</a:t>
            </a:r>
          </a:p>
          <a:p>
            <a:pPr marL="342900" indent="-342900">
              <a:spcBef>
                <a:spcPts val="600"/>
              </a:spcBef>
              <a:buSzPct val="100000"/>
              <a:buChar char="•"/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수정 내역</a:t>
            </a:r>
          </a:p>
          <a:p>
            <a:pPr marL="342900" indent="-342900">
              <a:spcBef>
                <a:spcPts val="600"/>
              </a:spcBef>
              <a:buSzPct val="100000"/>
              <a:buChar char="•"/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아직 안 된 것</a:t>
            </a:r>
          </a:p>
          <a:p>
            <a:pPr marL="342900" indent="-342900">
              <a:spcBef>
                <a:spcPts val="600"/>
              </a:spcBef>
              <a:buSzPct val="100000"/>
              <a:buChar char="•"/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절대 바꾸면 안 되는 내용</a:t>
            </a:r>
          </a:p>
        </p:txBody>
      </p:sp>
      <p:sp>
        <p:nvSpPr>
          <p:cNvPr id="389" name="Shape 12"/>
          <p:cNvSpPr/>
          <p:nvPr/>
        </p:nvSpPr>
        <p:spPr>
          <a:xfrm>
            <a:off x="4709159" y="1691639"/>
            <a:ext cx="4023361" cy="2697481"/>
          </a:xfrm>
          <a:prstGeom prst="roundRect">
            <a:avLst>
              <a:gd name="adj" fmla="val 2712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390" name="Shape 13"/>
          <p:cNvSpPr/>
          <p:nvPr/>
        </p:nvSpPr>
        <p:spPr>
          <a:xfrm>
            <a:off x="4709159" y="1691639"/>
            <a:ext cx="54865" cy="2697482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91" name="Text 14"/>
          <p:cNvSpPr txBox="1"/>
          <p:nvPr/>
        </p:nvSpPr>
        <p:spPr>
          <a:xfrm>
            <a:off x="4892040" y="1874645"/>
            <a:ext cx="3657601" cy="228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상태 4가지로 관리</a:t>
            </a:r>
          </a:p>
        </p:txBody>
      </p:sp>
      <p:sp>
        <p:nvSpPr>
          <p:cNvPr id="392" name="Shape 15"/>
          <p:cNvSpPr/>
          <p:nvPr/>
        </p:nvSpPr>
        <p:spPr>
          <a:xfrm>
            <a:off x="4892040" y="2331720"/>
            <a:ext cx="164593" cy="164593"/>
          </a:xfrm>
          <a:prstGeom prst="ellipse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93" name="Text 16"/>
          <p:cNvSpPr txBox="1"/>
          <p:nvPr/>
        </p:nvSpPr>
        <p:spPr>
          <a:xfrm>
            <a:off x="5120640" y="2321560"/>
            <a:ext cx="3383281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3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완료</a:t>
            </a:r>
          </a:p>
        </p:txBody>
      </p:sp>
      <p:sp>
        <p:nvSpPr>
          <p:cNvPr id="394" name="Shape 17"/>
          <p:cNvSpPr/>
          <p:nvPr/>
        </p:nvSpPr>
        <p:spPr>
          <a:xfrm>
            <a:off x="4892040" y="2788920"/>
            <a:ext cx="164593" cy="164593"/>
          </a:xfrm>
          <a:prstGeom prst="ellipse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95" name="Text 18"/>
          <p:cNvSpPr txBox="1"/>
          <p:nvPr/>
        </p:nvSpPr>
        <p:spPr>
          <a:xfrm>
            <a:off x="5120640" y="2772979"/>
            <a:ext cx="3383281" cy="214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3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진행 중</a:t>
            </a:r>
          </a:p>
        </p:txBody>
      </p:sp>
      <p:sp>
        <p:nvSpPr>
          <p:cNvPr id="396" name="Shape 19"/>
          <p:cNvSpPr/>
          <p:nvPr/>
        </p:nvSpPr>
        <p:spPr>
          <a:xfrm>
            <a:off x="4892040" y="3246120"/>
            <a:ext cx="164593" cy="164593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97" name="Text 20"/>
          <p:cNvSpPr txBox="1"/>
          <p:nvPr/>
        </p:nvSpPr>
        <p:spPr>
          <a:xfrm>
            <a:off x="5120640" y="3230179"/>
            <a:ext cx="3383281" cy="214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3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확인 필요</a:t>
            </a:r>
          </a:p>
        </p:txBody>
      </p:sp>
      <p:sp>
        <p:nvSpPr>
          <p:cNvPr id="398" name="Shape 21"/>
          <p:cNvSpPr/>
          <p:nvPr/>
        </p:nvSpPr>
        <p:spPr>
          <a:xfrm>
            <a:off x="4892040" y="3703320"/>
            <a:ext cx="164593" cy="164593"/>
          </a:xfrm>
          <a:prstGeom prst="ellipse">
            <a:avLst/>
          </a:prstGeom>
          <a:solidFill>
            <a:srgbClr val="9CA3AF"/>
          </a:solidFill>
          <a:ln w="12700">
            <a:solidFill>
              <a:srgbClr val="9CA3AF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99" name="Text 22"/>
          <p:cNvSpPr txBox="1"/>
          <p:nvPr/>
        </p:nvSpPr>
        <p:spPr>
          <a:xfrm>
            <a:off x="5120640" y="3693159"/>
            <a:ext cx="3383281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3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미정</a:t>
            </a:r>
          </a:p>
        </p:txBody>
      </p:sp>
      <p:sp>
        <p:nvSpPr>
          <p:cNvPr id="400" name="Shape 23"/>
          <p:cNvSpPr/>
          <p:nvPr/>
        </p:nvSpPr>
        <p:spPr>
          <a:xfrm>
            <a:off x="411480" y="4526279"/>
            <a:ext cx="8321041" cy="137161"/>
          </a:xfrm>
          <a:prstGeom prst="roundRect">
            <a:avLst>
              <a:gd name="adj" fmla="val 20000"/>
            </a:avLst>
          </a:prstGeom>
          <a:solidFill>
            <a:srgbClr val="EEF1F4"/>
          </a:solidFill>
          <a:ln w="12700">
            <a:solidFill>
              <a:srgbClr val="EEF1F4"/>
            </a:solidFill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Text 0"/>
          <p:cNvSpPr txBox="1"/>
          <p:nvPr/>
        </p:nvSpPr>
        <p:spPr>
          <a:xfrm>
            <a:off x="411480" y="33762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TIP 2  ·  핵심 문서 3</a:t>
            </a:r>
          </a:p>
        </p:txBody>
      </p:sp>
      <p:sp>
        <p:nvSpPr>
          <p:cNvPr id="403" name="Text 1"/>
          <p:cNvSpPr txBox="1"/>
          <p:nvPr/>
        </p:nvSpPr>
        <p:spPr>
          <a:xfrm>
            <a:off x="5029200" y="341630"/>
            <a:ext cx="36576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i="1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Project Playbook</a:t>
            </a:r>
          </a:p>
        </p:txBody>
      </p:sp>
      <p:sp>
        <p:nvSpPr>
          <p:cNvPr id="404" name="Shape 2"/>
          <p:cNvSpPr/>
          <p:nvPr/>
        </p:nvSpPr>
        <p:spPr>
          <a:xfrm>
            <a:off x="411479" y="4736591"/>
            <a:ext cx="8321042" cy="1"/>
          </a:xfrm>
          <a:prstGeom prst="line">
            <a:avLst/>
          </a:prstGeom>
          <a:ln w="6350">
            <a:solidFill>
              <a:srgbClr val="E5E7E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05" name="Text 3"/>
          <p:cNvSpPr txBox="1"/>
          <p:nvPr/>
        </p:nvSpPr>
        <p:spPr>
          <a:xfrm>
            <a:off x="411480" y="486390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나만의 AI 프로젝트 운영 꿀팁</a:t>
            </a:r>
          </a:p>
        </p:txBody>
      </p:sp>
      <p:sp>
        <p:nvSpPr>
          <p:cNvPr id="406" name="Text 4"/>
          <p:cNvSpPr txBox="1"/>
          <p:nvPr/>
        </p:nvSpPr>
        <p:spPr>
          <a:xfrm>
            <a:off x="7772400" y="4867909"/>
            <a:ext cx="9144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pc="1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15 / 48</a:t>
            </a:r>
          </a:p>
        </p:txBody>
      </p:sp>
      <p:sp>
        <p:nvSpPr>
          <p:cNvPr id="407" name="Text 5"/>
          <p:cNvSpPr txBox="1"/>
          <p:nvPr/>
        </p:nvSpPr>
        <p:spPr>
          <a:xfrm>
            <a:off x="411479" y="696718"/>
            <a:ext cx="8321042" cy="389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처음엔 문서 3개부터</a:t>
            </a:r>
          </a:p>
        </p:txBody>
      </p:sp>
      <p:sp>
        <p:nvSpPr>
          <p:cNvPr id="408" name="Text 6"/>
          <p:cNvSpPr txBox="1"/>
          <p:nvPr/>
        </p:nvSpPr>
        <p:spPr>
          <a:xfrm>
            <a:off x="411479" y="1172971"/>
            <a:ext cx="8321042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PROJECT · MVP · AI_RULES</a:t>
            </a:r>
          </a:p>
        </p:txBody>
      </p:sp>
      <p:sp>
        <p:nvSpPr>
          <p:cNvPr id="409" name="Shape 7"/>
          <p:cNvSpPr/>
          <p:nvPr/>
        </p:nvSpPr>
        <p:spPr>
          <a:xfrm>
            <a:off x="411480" y="1463039"/>
            <a:ext cx="457201" cy="36577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10" name="Shape 8"/>
          <p:cNvSpPr/>
          <p:nvPr/>
        </p:nvSpPr>
        <p:spPr>
          <a:xfrm>
            <a:off x="411480" y="1783079"/>
            <a:ext cx="2697480" cy="2377441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411" name="Shape 9"/>
          <p:cNvSpPr/>
          <p:nvPr/>
        </p:nvSpPr>
        <p:spPr>
          <a:xfrm>
            <a:off x="411479" y="1783079"/>
            <a:ext cx="2697482" cy="457201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12" name="Text 10"/>
          <p:cNvSpPr txBox="1"/>
          <p:nvPr/>
        </p:nvSpPr>
        <p:spPr>
          <a:xfrm>
            <a:off x="411479" y="1910079"/>
            <a:ext cx="2697482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3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PROJECT.md</a:t>
            </a:r>
          </a:p>
        </p:txBody>
      </p:sp>
      <p:sp>
        <p:nvSpPr>
          <p:cNvPr id="413" name="Text 11"/>
          <p:cNvSpPr txBox="1"/>
          <p:nvPr/>
        </p:nvSpPr>
        <p:spPr>
          <a:xfrm>
            <a:off x="594359" y="2478275"/>
            <a:ext cx="2331722" cy="2555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6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정의 7요소</a:t>
            </a:r>
          </a:p>
        </p:txBody>
      </p:sp>
      <p:sp>
        <p:nvSpPr>
          <p:cNvPr id="414" name="Text 12"/>
          <p:cNvSpPr txBox="1"/>
          <p:nvPr/>
        </p:nvSpPr>
        <p:spPr>
          <a:xfrm>
            <a:off x="594359" y="2880360"/>
            <a:ext cx="2331722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11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이름·이유·타겟·문제·가치·목표·소개</a:t>
            </a:r>
          </a:p>
        </p:txBody>
      </p:sp>
      <p:sp>
        <p:nvSpPr>
          <p:cNvPr id="415" name="Shape 13"/>
          <p:cNvSpPr/>
          <p:nvPr/>
        </p:nvSpPr>
        <p:spPr>
          <a:xfrm>
            <a:off x="3227832" y="1783079"/>
            <a:ext cx="2697480" cy="2377441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416" name="Shape 14"/>
          <p:cNvSpPr/>
          <p:nvPr/>
        </p:nvSpPr>
        <p:spPr>
          <a:xfrm>
            <a:off x="3227832" y="1783079"/>
            <a:ext cx="2697481" cy="457201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17" name="Text 15"/>
          <p:cNvSpPr txBox="1"/>
          <p:nvPr/>
        </p:nvSpPr>
        <p:spPr>
          <a:xfrm>
            <a:off x="3227832" y="1910079"/>
            <a:ext cx="2697481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3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MVP.md</a:t>
            </a:r>
          </a:p>
        </p:txBody>
      </p:sp>
      <p:sp>
        <p:nvSpPr>
          <p:cNvPr id="418" name="Text 16"/>
          <p:cNvSpPr txBox="1"/>
          <p:nvPr/>
        </p:nvSpPr>
        <p:spPr>
          <a:xfrm>
            <a:off x="3410711" y="2478275"/>
            <a:ext cx="2331722" cy="2555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6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MVP 캔버스</a:t>
            </a:r>
          </a:p>
        </p:txBody>
      </p:sp>
      <p:sp>
        <p:nvSpPr>
          <p:cNvPr id="419" name="Text 17"/>
          <p:cNvSpPr txBox="1"/>
          <p:nvPr/>
        </p:nvSpPr>
        <p:spPr>
          <a:xfrm>
            <a:off x="3410711" y="2880360"/>
            <a:ext cx="2331722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11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목표·필수·제외·성공·위험·다음</a:t>
            </a:r>
          </a:p>
        </p:txBody>
      </p:sp>
      <p:sp>
        <p:nvSpPr>
          <p:cNvPr id="420" name="Shape 18"/>
          <p:cNvSpPr/>
          <p:nvPr/>
        </p:nvSpPr>
        <p:spPr>
          <a:xfrm>
            <a:off x="6044184" y="1783079"/>
            <a:ext cx="2697481" cy="2377441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421" name="Shape 19"/>
          <p:cNvSpPr/>
          <p:nvPr/>
        </p:nvSpPr>
        <p:spPr>
          <a:xfrm>
            <a:off x="6044184" y="1783079"/>
            <a:ext cx="2697481" cy="457201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22" name="Text 20"/>
          <p:cNvSpPr txBox="1"/>
          <p:nvPr/>
        </p:nvSpPr>
        <p:spPr>
          <a:xfrm>
            <a:off x="6044184" y="1910079"/>
            <a:ext cx="2697481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3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AI_RULES.md</a:t>
            </a:r>
          </a:p>
        </p:txBody>
      </p:sp>
      <p:sp>
        <p:nvSpPr>
          <p:cNvPr id="423" name="Text 21"/>
          <p:cNvSpPr txBox="1"/>
          <p:nvPr/>
        </p:nvSpPr>
        <p:spPr>
          <a:xfrm>
            <a:off x="6227064" y="2478275"/>
            <a:ext cx="2331721" cy="2555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6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답변 규칙</a:t>
            </a:r>
          </a:p>
        </p:txBody>
      </p:sp>
      <p:sp>
        <p:nvSpPr>
          <p:cNvPr id="424" name="Text 22"/>
          <p:cNvSpPr txBox="1"/>
          <p:nvPr/>
        </p:nvSpPr>
        <p:spPr>
          <a:xfrm>
            <a:off x="6227064" y="2880360"/>
            <a:ext cx="2331721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11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환각·임의 변경 차단·확인 필요 표시</a:t>
            </a:r>
          </a:p>
        </p:txBody>
      </p:sp>
      <p:sp>
        <p:nvSpPr>
          <p:cNvPr id="425" name="Text 23"/>
          <p:cNvSpPr txBox="1"/>
          <p:nvPr/>
        </p:nvSpPr>
        <p:spPr>
          <a:xfrm>
            <a:off x="411479" y="4339589"/>
            <a:ext cx="83210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i="1"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나머지(API_SPEC · DB_SCHEMA · DEV_LOG)는 개발하면서 추가.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Text 0"/>
          <p:cNvSpPr txBox="1"/>
          <p:nvPr/>
        </p:nvSpPr>
        <p:spPr>
          <a:xfrm>
            <a:off x="411480" y="33762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TIP 2  ·  AI 규칙</a:t>
            </a:r>
          </a:p>
        </p:txBody>
      </p:sp>
      <p:sp>
        <p:nvSpPr>
          <p:cNvPr id="428" name="Text 1"/>
          <p:cNvSpPr txBox="1"/>
          <p:nvPr/>
        </p:nvSpPr>
        <p:spPr>
          <a:xfrm>
            <a:off x="5029200" y="341630"/>
            <a:ext cx="36576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i="1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Project Playbook</a:t>
            </a:r>
          </a:p>
        </p:txBody>
      </p:sp>
      <p:sp>
        <p:nvSpPr>
          <p:cNvPr id="429" name="Shape 2"/>
          <p:cNvSpPr/>
          <p:nvPr/>
        </p:nvSpPr>
        <p:spPr>
          <a:xfrm>
            <a:off x="411479" y="4736591"/>
            <a:ext cx="8321042" cy="1"/>
          </a:xfrm>
          <a:prstGeom prst="line">
            <a:avLst/>
          </a:prstGeom>
          <a:ln w="6350">
            <a:solidFill>
              <a:srgbClr val="E5E7E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30" name="Text 3"/>
          <p:cNvSpPr txBox="1"/>
          <p:nvPr/>
        </p:nvSpPr>
        <p:spPr>
          <a:xfrm>
            <a:off x="411480" y="486390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나만의 AI 프로젝트 운영 꿀팁</a:t>
            </a:r>
          </a:p>
        </p:txBody>
      </p:sp>
      <p:sp>
        <p:nvSpPr>
          <p:cNvPr id="431" name="Text 4"/>
          <p:cNvSpPr txBox="1"/>
          <p:nvPr/>
        </p:nvSpPr>
        <p:spPr>
          <a:xfrm>
            <a:off x="7772400" y="4867909"/>
            <a:ext cx="9144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pc="1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16 / 48</a:t>
            </a:r>
          </a:p>
        </p:txBody>
      </p:sp>
      <p:sp>
        <p:nvSpPr>
          <p:cNvPr id="432" name="Text 5"/>
          <p:cNvSpPr txBox="1"/>
          <p:nvPr/>
        </p:nvSpPr>
        <p:spPr>
          <a:xfrm>
            <a:off x="411479" y="696718"/>
            <a:ext cx="8321042" cy="389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AI에게 줄 답변 규칙 6가지</a:t>
            </a:r>
          </a:p>
        </p:txBody>
      </p:sp>
      <p:sp>
        <p:nvSpPr>
          <p:cNvPr id="433" name="Text 6"/>
          <p:cNvSpPr txBox="1"/>
          <p:nvPr/>
        </p:nvSpPr>
        <p:spPr>
          <a:xfrm>
            <a:off x="411479" y="1166621"/>
            <a:ext cx="83210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환각·임의 변경을 막는 첫 번째 가드레일</a:t>
            </a:r>
          </a:p>
        </p:txBody>
      </p:sp>
      <p:sp>
        <p:nvSpPr>
          <p:cNvPr id="434" name="Shape 7"/>
          <p:cNvSpPr/>
          <p:nvPr/>
        </p:nvSpPr>
        <p:spPr>
          <a:xfrm>
            <a:off x="411480" y="1463039"/>
            <a:ext cx="457201" cy="36577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35" name="Shape 8"/>
          <p:cNvSpPr/>
          <p:nvPr/>
        </p:nvSpPr>
        <p:spPr>
          <a:xfrm>
            <a:off x="411480" y="1691639"/>
            <a:ext cx="4023360" cy="777241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436" name="Shape 9"/>
          <p:cNvSpPr/>
          <p:nvPr/>
        </p:nvSpPr>
        <p:spPr>
          <a:xfrm>
            <a:off x="411480" y="1691639"/>
            <a:ext cx="54865" cy="777241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37" name="Shape 10"/>
          <p:cNvSpPr/>
          <p:nvPr/>
        </p:nvSpPr>
        <p:spPr>
          <a:xfrm>
            <a:off x="594359" y="1938527"/>
            <a:ext cx="292610" cy="292610"/>
          </a:xfrm>
          <a:prstGeom prst="ellipse">
            <a:avLst/>
          </a:prstGeom>
          <a:solidFill>
            <a:srgbClr val="EFF6FF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38" name="Text 11"/>
          <p:cNvSpPr txBox="1"/>
          <p:nvPr/>
        </p:nvSpPr>
        <p:spPr>
          <a:xfrm>
            <a:off x="594359" y="2002282"/>
            <a:ext cx="292610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1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439" name="Text 12"/>
          <p:cNvSpPr txBox="1"/>
          <p:nvPr/>
        </p:nvSpPr>
        <p:spPr>
          <a:xfrm>
            <a:off x="1005839" y="1985010"/>
            <a:ext cx="324612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문서에 없는 내용을 사실처럼 말하지 않기</a:t>
            </a:r>
          </a:p>
        </p:txBody>
      </p:sp>
      <p:sp>
        <p:nvSpPr>
          <p:cNvPr id="440" name="Shape 13"/>
          <p:cNvSpPr/>
          <p:nvPr/>
        </p:nvSpPr>
        <p:spPr>
          <a:xfrm>
            <a:off x="4581144" y="1691639"/>
            <a:ext cx="4023360" cy="777241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441" name="Shape 14"/>
          <p:cNvSpPr/>
          <p:nvPr/>
        </p:nvSpPr>
        <p:spPr>
          <a:xfrm>
            <a:off x="4581144" y="1691639"/>
            <a:ext cx="54865" cy="777241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42" name="Shape 15"/>
          <p:cNvSpPr/>
          <p:nvPr/>
        </p:nvSpPr>
        <p:spPr>
          <a:xfrm>
            <a:off x="4764023" y="1938527"/>
            <a:ext cx="292609" cy="292610"/>
          </a:xfrm>
          <a:prstGeom prst="ellipse">
            <a:avLst/>
          </a:prstGeom>
          <a:solidFill>
            <a:srgbClr val="EFF6FF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43" name="Text 16"/>
          <p:cNvSpPr txBox="1"/>
          <p:nvPr/>
        </p:nvSpPr>
        <p:spPr>
          <a:xfrm>
            <a:off x="4764023" y="2002282"/>
            <a:ext cx="292609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1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444" name="Text 17"/>
          <p:cNvSpPr txBox="1"/>
          <p:nvPr/>
        </p:nvSpPr>
        <p:spPr>
          <a:xfrm>
            <a:off x="5175503" y="1985010"/>
            <a:ext cx="324612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확인되지 않은 내용은 ‘확인 필요’ 표시</a:t>
            </a:r>
          </a:p>
        </p:txBody>
      </p:sp>
      <p:sp>
        <p:nvSpPr>
          <p:cNvPr id="445" name="Shape 18"/>
          <p:cNvSpPr/>
          <p:nvPr/>
        </p:nvSpPr>
        <p:spPr>
          <a:xfrm>
            <a:off x="411480" y="2615183"/>
            <a:ext cx="4023360" cy="777241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446" name="Shape 19"/>
          <p:cNvSpPr/>
          <p:nvPr/>
        </p:nvSpPr>
        <p:spPr>
          <a:xfrm>
            <a:off x="411480" y="2615183"/>
            <a:ext cx="54865" cy="777241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47" name="Shape 20"/>
          <p:cNvSpPr/>
          <p:nvPr/>
        </p:nvSpPr>
        <p:spPr>
          <a:xfrm>
            <a:off x="594359" y="2862072"/>
            <a:ext cx="292610" cy="292609"/>
          </a:xfrm>
          <a:prstGeom prst="ellipse">
            <a:avLst/>
          </a:prstGeom>
          <a:solidFill>
            <a:srgbClr val="EFF6FF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48" name="Text 21"/>
          <p:cNvSpPr txBox="1"/>
          <p:nvPr/>
        </p:nvSpPr>
        <p:spPr>
          <a:xfrm>
            <a:off x="594359" y="2925826"/>
            <a:ext cx="292610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1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449" name="Text 22"/>
          <p:cNvSpPr txBox="1"/>
          <p:nvPr/>
        </p:nvSpPr>
        <p:spPr>
          <a:xfrm>
            <a:off x="1005839" y="2908554"/>
            <a:ext cx="324612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기존 기획을 임의로 바꾸지 않기</a:t>
            </a:r>
          </a:p>
        </p:txBody>
      </p:sp>
      <p:sp>
        <p:nvSpPr>
          <p:cNvPr id="450" name="Shape 23"/>
          <p:cNvSpPr/>
          <p:nvPr/>
        </p:nvSpPr>
        <p:spPr>
          <a:xfrm>
            <a:off x="4581144" y="2615183"/>
            <a:ext cx="4023360" cy="777241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451" name="Shape 24"/>
          <p:cNvSpPr/>
          <p:nvPr/>
        </p:nvSpPr>
        <p:spPr>
          <a:xfrm>
            <a:off x="4581144" y="2615183"/>
            <a:ext cx="54865" cy="777241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52" name="Shape 25"/>
          <p:cNvSpPr/>
          <p:nvPr/>
        </p:nvSpPr>
        <p:spPr>
          <a:xfrm>
            <a:off x="4764023" y="2862072"/>
            <a:ext cx="292609" cy="292609"/>
          </a:xfrm>
          <a:prstGeom prst="ellipse">
            <a:avLst/>
          </a:prstGeom>
          <a:solidFill>
            <a:srgbClr val="EFF6FF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53" name="Text 26"/>
          <p:cNvSpPr txBox="1"/>
          <p:nvPr/>
        </p:nvSpPr>
        <p:spPr>
          <a:xfrm>
            <a:off x="4764023" y="2925826"/>
            <a:ext cx="292609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1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454" name="Text 27"/>
          <p:cNvSpPr txBox="1"/>
          <p:nvPr/>
        </p:nvSpPr>
        <p:spPr>
          <a:xfrm>
            <a:off x="5175503" y="2908554"/>
            <a:ext cx="324612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변경 필요 시 ‘변경 제안’으로 먼저 말하기</a:t>
            </a:r>
          </a:p>
        </p:txBody>
      </p:sp>
      <p:sp>
        <p:nvSpPr>
          <p:cNvPr id="455" name="Shape 28"/>
          <p:cNvSpPr/>
          <p:nvPr/>
        </p:nvSpPr>
        <p:spPr>
          <a:xfrm>
            <a:off x="411480" y="3538728"/>
            <a:ext cx="4023360" cy="777241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456" name="Shape 29"/>
          <p:cNvSpPr/>
          <p:nvPr/>
        </p:nvSpPr>
        <p:spPr>
          <a:xfrm>
            <a:off x="411480" y="3538728"/>
            <a:ext cx="54865" cy="777241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57" name="Shape 30"/>
          <p:cNvSpPr/>
          <p:nvPr/>
        </p:nvSpPr>
        <p:spPr>
          <a:xfrm>
            <a:off x="594359" y="3785615"/>
            <a:ext cx="292610" cy="292609"/>
          </a:xfrm>
          <a:prstGeom prst="ellipse">
            <a:avLst/>
          </a:prstGeom>
          <a:solidFill>
            <a:srgbClr val="EFF6FF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58" name="Text 31"/>
          <p:cNvSpPr txBox="1"/>
          <p:nvPr/>
        </p:nvSpPr>
        <p:spPr>
          <a:xfrm>
            <a:off x="594359" y="3849369"/>
            <a:ext cx="292610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1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5</a:t>
            </a:r>
          </a:p>
        </p:txBody>
      </p:sp>
      <p:sp>
        <p:nvSpPr>
          <p:cNvPr id="459" name="Text 32"/>
          <p:cNvSpPr txBox="1"/>
          <p:nvPr/>
        </p:nvSpPr>
        <p:spPr>
          <a:xfrm>
            <a:off x="1005839" y="3832098"/>
            <a:ext cx="324612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구현하지 않은 기능을 ‘완료’라고 말하지 않기</a:t>
            </a:r>
          </a:p>
        </p:txBody>
      </p:sp>
      <p:sp>
        <p:nvSpPr>
          <p:cNvPr id="460" name="Shape 33"/>
          <p:cNvSpPr/>
          <p:nvPr/>
        </p:nvSpPr>
        <p:spPr>
          <a:xfrm>
            <a:off x="4581144" y="3538728"/>
            <a:ext cx="4023360" cy="777241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461" name="Shape 34"/>
          <p:cNvSpPr/>
          <p:nvPr/>
        </p:nvSpPr>
        <p:spPr>
          <a:xfrm>
            <a:off x="4581144" y="3538728"/>
            <a:ext cx="54865" cy="777241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62" name="Shape 35"/>
          <p:cNvSpPr/>
          <p:nvPr/>
        </p:nvSpPr>
        <p:spPr>
          <a:xfrm>
            <a:off x="4764023" y="3785615"/>
            <a:ext cx="292609" cy="292609"/>
          </a:xfrm>
          <a:prstGeom prst="ellipse">
            <a:avLst/>
          </a:prstGeom>
          <a:solidFill>
            <a:srgbClr val="EFF6FF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63" name="Text 36"/>
          <p:cNvSpPr txBox="1"/>
          <p:nvPr/>
        </p:nvSpPr>
        <p:spPr>
          <a:xfrm>
            <a:off x="4764023" y="3849369"/>
            <a:ext cx="292609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1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6</a:t>
            </a:r>
          </a:p>
        </p:txBody>
      </p:sp>
      <p:sp>
        <p:nvSpPr>
          <p:cNvPr id="464" name="Text 37"/>
          <p:cNvSpPr txBox="1"/>
          <p:nvPr/>
        </p:nvSpPr>
        <p:spPr>
          <a:xfrm>
            <a:off x="5175503" y="3832098"/>
            <a:ext cx="324612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기능이 바뀌면 문서도 함께 업데이트</a:t>
            </a:r>
          </a:p>
        </p:txBody>
      </p:sp>
      <p:sp>
        <p:nvSpPr>
          <p:cNvPr id="465" name="Text 38"/>
          <p:cNvSpPr txBox="1"/>
          <p:nvPr/>
        </p:nvSpPr>
        <p:spPr>
          <a:xfrm>
            <a:off x="411479" y="4528949"/>
            <a:ext cx="8321042" cy="1775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i="1" sz="11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→ 가장 중요한 건 1·3번. 이 둘만 줘도 AI 답변이 흔들리지 않는다.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Text 0"/>
          <p:cNvSpPr txBox="1"/>
          <p:nvPr/>
        </p:nvSpPr>
        <p:spPr>
          <a:xfrm>
            <a:off x="411480" y="33762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TIP 2  ·  실전 한 줄</a:t>
            </a:r>
          </a:p>
        </p:txBody>
      </p:sp>
      <p:sp>
        <p:nvSpPr>
          <p:cNvPr id="468" name="Text 1"/>
          <p:cNvSpPr txBox="1"/>
          <p:nvPr/>
        </p:nvSpPr>
        <p:spPr>
          <a:xfrm>
            <a:off x="5029200" y="341630"/>
            <a:ext cx="36576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i="1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Project Playbook</a:t>
            </a:r>
          </a:p>
        </p:txBody>
      </p:sp>
      <p:sp>
        <p:nvSpPr>
          <p:cNvPr id="469" name="Shape 2"/>
          <p:cNvSpPr/>
          <p:nvPr/>
        </p:nvSpPr>
        <p:spPr>
          <a:xfrm>
            <a:off x="411479" y="4736591"/>
            <a:ext cx="8321042" cy="1"/>
          </a:xfrm>
          <a:prstGeom prst="line">
            <a:avLst/>
          </a:prstGeom>
          <a:ln w="6350">
            <a:solidFill>
              <a:srgbClr val="E5E7E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70" name="Text 3"/>
          <p:cNvSpPr txBox="1"/>
          <p:nvPr/>
        </p:nvSpPr>
        <p:spPr>
          <a:xfrm>
            <a:off x="411480" y="486390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나만의 AI 프로젝트 운영 꿀팁</a:t>
            </a:r>
          </a:p>
        </p:txBody>
      </p:sp>
      <p:sp>
        <p:nvSpPr>
          <p:cNvPr id="471" name="Text 4"/>
          <p:cNvSpPr txBox="1"/>
          <p:nvPr/>
        </p:nvSpPr>
        <p:spPr>
          <a:xfrm>
            <a:off x="7772400" y="4867909"/>
            <a:ext cx="9144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pc="1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17 / 48</a:t>
            </a:r>
          </a:p>
        </p:txBody>
      </p:sp>
      <p:sp>
        <p:nvSpPr>
          <p:cNvPr id="472" name="Text 5"/>
          <p:cNvSpPr txBox="1"/>
          <p:nvPr/>
        </p:nvSpPr>
        <p:spPr>
          <a:xfrm>
            <a:off x="411479" y="696718"/>
            <a:ext cx="8321042" cy="389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새 채팅에서는 MD 먼저 읽게 하자</a:t>
            </a:r>
          </a:p>
        </p:txBody>
      </p:sp>
      <p:sp>
        <p:nvSpPr>
          <p:cNvPr id="473" name="Text 6"/>
          <p:cNvSpPr txBox="1"/>
          <p:nvPr/>
        </p:nvSpPr>
        <p:spPr>
          <a:xfrm>
            <a:off x="411479" y="1166621"/>
            <a:ext cx="83210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GPT · Claude · Codex 모든 새 채팅 첫 줄</a:t>
            </a:r>
          </a:p>
        </p:txBody>
      </p:sp>
      <p:sp>
        <p:nvSpPr>
          <p:cNvPr id="474" name="Shape 7"/>
          <p:cNvSpPr/>
          <p:nvPr/>
        </p:nvSpPr>
        <p:spPr>
          <a:xfrm>
            <a:off x="411480" y="1463039"/>
            <a:ext cx="457201" cy="36577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75" name="Shape 8"/>
          <p:cNvSpPr/>
          <p:nvPr/>
        </p:nvSpPr>
        <p:spPr>
          <a:xfrm>
            <a:off x="411480" y="1783079"/>
            <a:ext cx="8321041" cy="1463041"/>
          </a:xfrm>
          <a:prstGeom prst="roundRect">
            <a:avLst>
              <a:gd name="adj" fmla="val 7500"/>
            </a:avLst>
          </a:prstGeom>
          <a:solidFill>
            <a:srgbClr val="1F2937"/>
          </a:solidFill>
          <a:ln w="12700">
            <a:solidFill>
              <a:srgbClr val="1F2937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76" name="Text 9"/>
          <p:cNvSpPr txBox="1"/>
          <p:nvPr/>
        </p:nvSpPr>
        <p:spPr>
          <a:xfrm>
            <a:off x="594359" y="1958339"/>
            <a:ext cx="3657601" cy="1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10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THE ONE LINE</a:t>
            </a:r>
          </a:p>
        </p:txBody>
      </p:sp>
      <p:sp>
        <p:nvSpPr>
          <p:cNvPr id="477" name="Text 10"/>
          <p:cNvSpPr txBox="1"/>
          <p:nvPr/>
        </p:nvSpPr>
        <p:spPr>
          <a:xfrm>
            <a:off x="594359" y="2347716"/>
            <a:ext cx="7955282" cy="6995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b="1" i="1" sz="22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“이 MD를 먼저 읽고 </a:t>
            </a:r>
            <a:r>
              <a:rPr>
                <a:solidFill>
                  <a:srgbClr val="10B981"/>
                </a:solidFill>
              </a:rPr>
              <a:t>기존 방향을 유지</a:t>
            </a:r>
            <a:r>
              <a:t>해줘. 바꾸려면 </a:t>
            </a:r>
            <a:r>
              <a:rPr>
                <a:solidFill>
                  <a:srgbClr val="10B981"/>
                </a:solidFill>
              </a:rPr>
              <a:t>변경 제안</a:t>
            </a:r>
            <a:r>
              <a:t>으로 말해줘.”</a:t>
            </a:r>
          </a:p>
        </p:txBody>
      </p:sp>
      <p:sp>
        <p:nvSpPr>
          <p:cNvPr id="478" name="Shape 11"/>
          <p:cNvSpPr/>
          <p:nvPr/>
        </p:nvSpPr>
        <p:spPr>
          <a:xfrm>
            <a:off x="411480" y="3520440"/>
            <a:ext cx="2697480" cy="960121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479" name="Shape 12"/>
          <p:cNvSpPr/>
          <p:nvPr/>
        </p:nvSpPr>
        <p:spPr>
          <a:xfrm>
            <a:off x="411480" y="3520440"/>
            <a:ext cx="54865" cy="960121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80" name="Text 13"/>
          <p:cNvSpPr txBox="1"/>
          <p:nvPr/>
        </p:nvSpPr>
        <p:spPr>
          <a:xfrm>
            <a:off x="594359" y="3737671"/>
            <a:ext cx="2423162" cy="214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3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흔들림 차단</a:t>
            </a:r>
          </a:p>
        </p:txBody>
      </p:sp>
      <p:sp>
        <p:nvSpPr>
          <p:cNvPr id="481" name="Text 14"/>
          <p:cNvSpPr txBox="1"/>
          <p:nvPr/>
        </p:nvSpPr>
        <p:spPr>
          <a:xfrm>
            <a:off x="594359" y="4023359"/>
            <a:ext cx="2423162" cy="174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답변 일관성 유지</a:t>
            </a:r>
          </a:p>
        </p:txBody>
      </p:sp>
      <p:sp>
        <p:nvSpPr>
          <p:cNvPr id="482" name="Shape 15"/>
          <p:cNvSpPr/>
          <p:nvPr/>
        </p:nvSpPr>
        <p:spPr>
          <a:xfrm>
            <a:off x="3227832" y="3520440"/>
            <a:ext cx="2697480" cy="960121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483" name="Shape 16"/>
          <p:cNvSpPr/>
          <p:nvPr/>
        </p:nvSpPr>
        <p:spPr>
          <a:xfrm>
            <a:off x="3227832" y="3520440"/>
            <a:ext cx="54865" cy="960121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84" name="Text 17"/>
          <p:cNvSpPr txBox="1"/>
          <p:nvPr/>
        </p:nvSpPr>
        <p:spPr>
          <a:xfrm>
            <a:off x="3410711" y="3737671"/>
            <a:ext cx="2423162" cy="214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3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기획 보존</a:t>
            </a:r>
          </a:p>
        </p:txBody>
      </p:sp>
      <p:sp>
        <p:nvSpPr>
          <p:cNvPr id="485" name="Text 18"/>
          <p:cNvSpPr txBox="1"/>
          <p:nvPr/>
        </p:nvSpPr>
        <p:spPr>
          <a:xfrm>
            <a:off x="3410711" y="4023359"/>
            <a:ext cx="2423162" cy="174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임의 변경 방지</a:t>
            </a:r>
          </a:p>
        </p:txBody>
      </p:sp>
      <p:sp>
        <p:nvSpPr>
          <p:cNvPr id="486" name="Shape 19"/>
          <p:cNvSpPr/>
          <p:nvPr/>
        </p:nvSpPr>
        <p:spPr>
          <a:xfrm>
            <a:off x="6044184" y="3520440"/>
            <a:ext cx="2697481" cy="960121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487" name="Shape 20"/>
          <p:cNvSpPr/>
          <p:nvPr/>
        </p:nvSpPr>
        <p:spPr>
          <a:xfrm>
            <a:off x="6044184" y="3520440"/>
            <a:ext cx="54865" cy="960121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88" name="Text 21"/>
          <p:cNvSpPr txBox="1"/>
          <p:nvPr/>
        </p:nvSpPr>
        <p:spPr>
          <a:xfrm>
            <a:off x="6227064" y="3737671"/>
            <a:ext cx="2423161" cy="214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3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검증 가능</a:t>
            </a:r>
          </a:p>
        </p:txBody>
      </p:sp>
      <p:sp>
        <p:nvSpPr>
          <p:cNvPr id="489" name="Text 22"/>
          <p:cNvSpPr txBox="1"/>
          <p:nvPr/>
        </p:nvSpPr>
        <p:spPr>
          <a:xfrm>
            <a:off x="6227064" y="4023359"/>
            <a:ext cx="2423161" cy="174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문서로 검증 추적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Shape 0"/>
          <p:cNvSpPr/>
          <p:nvPr/>
        </p:nvSpPr>
        <p:spPr>
          <a:xfrm>
            <a:off x="0" y="0"/>
            <a:ext cx="3840480" cy="514350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92" name="Text 1"/>
          <p:cNvSpPr txBox="1"/>
          <p:nvPr/>
        </p:nvSpPr>
        <p:spPr>
          <a:xfrm>
            <a:off x="365759" y="1295399"/>
            <a:ext cx="3291842" cy="198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30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03</a:t>
            </a:r>
          </a:p>
        </p:txBody>
      </p:sp>
      <p:sp>
        <p:nvSpPr>
          <p:cNvPr id="493" name="Text 2"/>
          <p:cNvSpPr txBox="1"/>
          <p:nvPr/>
        </p:nvSpPr>
        <p:spPr>
          <a:xfrm>
            <a:off x="457199" y="3401059"/>
            <a:ext cx="3291842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1100">
                <a:solidFill>
                  <a:srgbClr val="D1FAE5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TIP 3  ·  ROLE-BASED AI TEAM</a:t>
            </a:r>
          </a:p>
        </p:txBody>
      </p:sp>
      <p:sp>
        <p:nvSpPr>
          <p:cNvPr id="494" name="Text 3"/>
          <p:cNvSpPr txBox="1"/>
          <p:nvPr/>
        </p:nvSpPr>
        <p:spPr>
          <a:xfrm>
            <a:off x="4297679" y="1517650"/>
            <a:ext cx="4572001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500" sz="11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CHAPTER</a:t>
            </a:r>
          </a:p>
        </p:txBody>
      </p:sp>
      <p:sp>
        <p:nvSpPr>
          <p:cNvPr id="495" name="Text 4"/>
          <p:cNvSpPr txBox="1"/>
          <p:nvPr/>
        </p:nvSpPr>
        <p:spPr>
          <a:xfrm>
            <a:off x="4297679" y="1783079"/>
            <a:ext cx="4572001" cy="456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8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AI를 ‘역할별 팀원’처럼 나누다</a:t>
            </a:r>
          </a:p>
        </p:txBody>
      </p:sp>
      <p:sp>
        <p:nvSpPr>
          <p:cNvPr id="496" name="Text 5"/>
          <p:cNvSpPr txBox="1"/>
          <p:nvPr/>
        </p:nvSpPr>
        <p:spPr>
          <a:xfrm>
            <a:off x="4297679" y="3017520"/>
            <a:ext cx="4572001" cy="10876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342900" indent="-342900">
              <a:spcBef>
                <a:spcPts val="600"/>
              </a:spcBef>
              <a:buSzPct val="100000"/>
              <a:buChar char="●"/>
              <a:defRPr sz="13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혼자 해도 6명의 AI 팀원</a:t>
            </a:r>
          </a:p>
          <a:p>
            <a:pPr marL="342900" indent="-342900">
              <a:spcBef>
                <a:spcPts val="600"/>
              </a:spcBef>
              <a:buSzPct val="100000"/>
              <a:buChar char="●"/>
              <a:defRPr sz="13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GPT · Claude 강점 차이</a:t>
            </a:r>
          </a:p>
          <a:p>
            <a:pPr marL="342900" indent="-342900">
              <a:spcBef>
                <a:spcPts val="600"/>
              </a:spcBef>
              <a:buSzPct val="100000"/>
              <a:buChar char="●"/>
              <a:defRPr sz="13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Perplexity · Codex 분담</a:t>
            </a:r>
          </a:p>
          <a:p>
            <a:pPr marL="342900" indent="-342900">
              <a:spcBef>
                <a:spcPts val="600"/>
              </a:spcBef>
              <a:buSzPct val="100000"/>
              <a:buChar char="●"/>
              <a:defRPr sz="13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단계별 배치 + 검증</a:t>
            </a:r>
          </a:p>
        </p:txBody>
      </p:sp>
      <p:sp>
        <p:nvSpPr>
          <p:cNvPr id="497" name="Text 6"/>
          <p:cNvSpPr txBox="1"/>
          <p:nvPr/>
        </p:nvSpPr>
        <p:spPr>
          <a:xfrm>
            <a:off x="7772400" y="4867909"/>
            <a:ext cx="9144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18 / 48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Text 0"/>
          <p:cNvSpPr txBox="1"/>
          <p:nvPr/>
        </p:nvSpPr>
        <p:spPr>
          <a:xfrm>
            <a:off x="411480" y="33762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TIP 3  ·  6역할</a:t>
            </a:r>
          </a:p>
        </p:txBody>
      </p:sp>
      <p:sp>
        <p:nvSpPr>
          <p:cNvPr id="500" name="Text 1"/>
          <p:cNvSpPr txBox="1"/>
          <p:nvPr/>
        </p:nvSpPr>
        <p:spPr>
          <a:xfrm>
            <a:off x="5029200" y="341630"/>
            <a:ext cx="36576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i="1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Project Playbook</a:t>
            </a:r>
          </a:p>
        </p:txBody>
      </p:sp>
      <p:sp>
        <p:nvSpPr>
          <p:cNvPr id="501" name="Shape 2"/>
          <p:cNvSpPr/>
          <p:nvPr/>
        </p:nvSpPr>
        <p:spPr>
          <a:xfrm>
            <a:off x="411479" y="4736591"/>
            <a:ext cx="8321042" cy="1"/>
          </a:xfrm>
          <a:prstGeom prst="line">
            <a:avLst/>
          </a:prstGeom>
          <a:ln w="6350">
            <a:solidFill>
              <a:srgbClr val="E5E7E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02" name="Text 3"/>
          <p:cNvSpPr txBox="1"/>
          <p:nvPr/>
        </p:nvSpPr>
        <p:spPr>
          <a:xfrm>
            <a:off x="411480" y="486390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나만의 AI 프로젝트 운영 꿀팁</a:t>
            </a:r>
          </a:p>
        </p:txBody>
      </p:sp>
      <p:sp>
        <p:nvSpPr>
          <p:cNvPr id="503" name="Text 4"/>
          <p:cNvSpPr txBox="1"/>
          <p:nvPr/>
        </p:nvSpPr>
        <p:spPr>
          <a:xfrm>
            <a:off x="7772400" y="4867909"/>
            <a:ext cx="9144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pc="1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19 / 48</a:t>
            </a:r>
          </a:p>
        </p:txBody>
      </p:sp>
      <p:sp>
        <p:nvSpPr>
          <p:cNvPr id="504" name="Text 5"/>
          <p:cNvSpPr txBox="1"/>
          <p:nvPr/>
        </p:nvSpPr>
        <p:spPr>
          <a:xfrm>
            <a:off x="411479" y="696718"/>
            <a:ext cx="8321042" cy="389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역할 분담 6가지</a:t>
            </a:r>
          </a:p>
        </p:txBody>
      </p:sp>
      <p:sp>
        <p:nvSpPr>
          <p:cNvPr id="505" name="Text 6"/>
          <p:cNvSpPr txBox="1"/>
          <p:nvPr/>
        </p:nvSpPr>
        <p:spPr>
          <a:xfrm>
            <a:off x="411479" y="1166621"/>
            <a:ext cx="83210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혼자 프로젝트해도 6명의 팀원처럼 운영</a:t>
            </a:r>
          </a:p>
        </p:txBody>
      </p:sp>
      <p:sp>
        <p:nvSpPr>
          <p:cNvPr id="506" name="Shape 7"/>
          <p:cNvSpPr/>
          <p:nvPr/>
        </p:nvSpPr>
        <p:spPr>
          <a:xfrm>
            <a:off x="411480" y="1463039"/>
            <a:ext cx="457201" cy="36577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07" name="Shape 8"/>
          <p:cNvSpPr/>
          <p:nvPr/>
        </p:nvSpPr>
        <p:spPr>
          <a:xfrm>
            <a:off x="411480" y="1691639"/>
            <a:ext cx="2697480" cy="1325881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508" name="Shape 9"/>
          <p:cNvSpPr/>
          <p:nvPr/>
        </p:nvSpPr>
        <p:spPr>
          <a:xfrm>
            <a:off x="411480" y="1691639"/>
            <a:ext cx="54865" cy="1325881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09" name="Text 10"/>
          <p:cNvSpPr txBox="1"/>
          <p:nvPr/>
        </p:nvSpPr>
        <p:spPr>
          <a:xfrm>
            <a:off x="594359" y="1908302"/>
            <a:ext cx="2423162" cy="215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PM AI</a:t>
            </a:r>
          </a:p>
        </p:txBody>
      </p:sp>
      <p:sp>
        <p:nvSpPr>
          <p:cNvPr id="510" name="Text 11"/>
          <p:cNvSpPr txBox="1"/>
          <p:nvPr/>
        </p:nvSpPr>
        <p:spPr>
          <a:xfrm>
            <a:off x="594359" y="2244279"/>
            <a:ext cx="2423162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기획·일정·MVP</a:t>
            </a:r>
          </a:p>
        </p:txBody>
      </p:sp>
      <p:sp>
        <p:nvSpPr>
          <p:cNvPr id="511" name="Shape 12"/>
          <p:cNvSpPr/>
          <p:nvPr/>
        </p:nvSpPr>
        <p:spPr>
          <a:xfrm>
            <a:off x="594359" y="2560320"/>
            <a:ext cx="2331722" cy="292609"/>
          </a:xfrm>
          <a:prstGeom prst="roundRect">
            <a:avLst>
              <a:gd name="adj" fmla="val 12500"/>
            </a:avLst>
          </a:prstGeom>
          <a:solidFill>
            <a:srgbClr val="EFF6FF"/>
          </a:solidFill>
          <a:ln w="12700">
            <a:solidFill>
              <a:srgbClr val="EFF6FF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12" name="Text 13"/>
          <p:cNvSpPr txBox="1"/>
          <p:nvPr/>
        </p:nvSpPr>
        <p:spPr>
          <a:xfrm>
            <a:off x="594359" y="2630424"/>
            <a:ext cx="2331722" cy="1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0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ChatGPT</a:t>
            </a:r>
          </a:p>
        </p:txBody>
      </p:sp>
      <p:sp>
        <p:nvSpPr>
          <p:cNvPr id="513" name="Shape 14"/>
          <p:cNvSpPr/>
          <p:nvPr/>
        </p:nvSpPr>
        <p:spPr>
          <a:xfrm>
            <a:off x="3227832" y="1691639"/>
            <a:ext cx="2697480" cy="1325881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514" name="Shape 15"/>
          <p:cNvSpPr/>
          <p:nvPr/>
        </p:nvSpPr>
        <p:spPr>
          <a:xfrm>
            <a:off x="3227832" y="1691639"/>
            <a:ext cx="54865" cy="1325881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15" name="Text 16"/>
          <p:cNvSpPr txBox="1"/>
          <p:nvPr/>
        </p:nvSpPr>
        <p:spPr>
          <a:xfrm>
            <a:off x="3410711" y="1902077"/>
            <a:ext cx="2423162" cy="228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자료조사 AI</a:t>
            </a:r>
          </a:p>
        </p:txBody>
      </p:sp>
      <p:sp>
        <p:nvSpPr>
          <p:cNvPr id="516" name="Text 17"/>
          <p:cNvSpPr txBox="1"/>
          <p:nvPr/>
        </p:nvSpPr>
        <p:spPr>
          <a:xfrm>
            <a:off x="3410711" y="2244279"/>
            <a:ext cx="2423162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시장·기술 조사</a:t>
            </a:r>
          </a:p>
        </p:txBody>
      </p:sp>
      <p:sp>
        <p:nvSpPr>
          <p:cNvPr id="517" name="Shape 18"/>
          <p:cNvSpPr/>
          <p:nvPr/>
        </p:nvSpPr>
        <p:spPr>
          <a:xfrm>
            <a:off x="3410711" y="2560320"/>
            <a:ext cx="2331722" cy="292609"/>
          </a:xfrm>
          <a:prstGeom prst="roundRect">
            <a:avLst>
              <a:gd name="adj" fmla="val 12500"/>
            </a:avLst>
          </a:prstGeom>
          <a:solidFill>
            <a:srgbClr val="EFF6FF"/>
          </a:solidFill>
          <a:ln w="12700">
            <a:solidFill>
              <a:srgbClr val="EFF6FF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18" name="Text 19"/>
          <p:cNvSpPr txBox="1"/>
          <p:nvPr/>
        </p:nvSpPr>
        <p:spPr>
          <a:xfrm>
            <a:off x="3410711" y="2630424"/>
            <a:ext cx="2331722" cy="1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0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Perplexity / Gemini</a:t>
            </a:r>
          </a:p>
        </p:txBody>
      </p:sp>
      <p:sp>
        <p:nvSpPr>
          <p:cNvPr id="519" name="Shape 20"/>
          <p:cNvSpPr/>
          <p:nvPr/>
        </p:nvSpPr>
        <p:spPr>
          <a:xfrm>
            <a:off x="6044184" y="1691639"/>
            <a:ext cx="2697481" cy="1325881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520" name="Shape 21"/>
          <p:cNvSpPr/>
          <p:nvPr/>
        </p:nvSpPr>
        <p:spPr>
          <a:xfrm>
            <a:off x="6044184" y="1691639"/>
            <a:ext cx="54865" cy="1325881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21" name="Text 22"/>
          <p:cNvSpPr txBox="1"/>
          <p:nvPr/>
        </p:nvSpPr>
        <p:spPr>
          <a:xfrm>
            <a:off x="6227064" y="1908302"/>
            <a:ext cx="2423161" cy="215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UI/UX AI</a:t>
            </a:r>
          </a:p>
        </p:txBody>
      </p:sp>
      <p:sp>
        <p:nvSpPr>
          <p:cNvPr id="522" name="Text 23"/>
          <p:cNvSpPr txBox="1"/>
          <p:nvPr/>
        </p:nvSpPr>
        <p:spPr>
          <a:xfrm>
            <a:off x="6227064" y="2244279"/>
            <a:ext cx="2423161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화면 기획</a:t>
            </a:r>
          </a:p>
        </p:txBody>
      </p:sp>
      <p:sp>
        <p:nvSpPr>
          <p:cNvPr id="523" name="Shape 24"/>
          <p:cNvSpPr/>
          <p:nvPr/>
        </p:nvSpPr>
        <p:spPr>
          <a:xfrm>
            <a:off x="6227064" y="2560320"/>
            <a:ext cx="2331721" cy="292609"/>
          </a:xfrm>
          <a:prstGeom prst="roundRect">
            <a:avLst>
              <a:gd name="adj" fmla="val 12500"/>
            </a:avLst>
          </a:prstGeom>
          <a:solidFill>
            <a:srgbClr val="EFF6FF"/>
          </a:solidFill>
          <a:ln w="12700">
            <a:solidFill>
              <a:srgbClr val="EFF6FF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24" name="Text 25"/>
          <p:cNvSpPr txBox="1"/>
          <p:nvPr/>
        </p:nvSpPr>
        <p:spPr>
          <a:xfrm>
            <a:off x="6227064" y="2630424"/>
            <a:ext cx="2331721" cy="1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0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Claude / Figma AI</a:t>
            </a:r>
          </a:p>
        </p:txBody>
      </p:sp>
      <p:sp>
        <p:nvSpPr>
          <p:cNvPr id="525" name="Shape 26"/>
          <p:cNvSpPr/>
          <p:nvPr/>
        </p:nvSpPr>
        <p:spPr>
          <a:xfrm>
            <a:off x="411480" y="3136392"/>
            <a:ext cx="2697480" cy="1325881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526" name="Shape 27"/>
          <p:cNvSpPr/>
          <p:nvPr/>
        </p:nvSpPr>
        <p:spPr>
          <a:xfrm>
            <a:off x="411480" y="3136392"/>
            <a:ext cx="54865" cy="1325881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27" name="Text 28"/>
          <p:cNvSpPr txBox="1"/>
          <p:nvPr/>
        </p:nvSpPr>
        <p:spPr>
          <a:xfrm>
            <a:off x="594359" y="3346829"/>
            <a:ext cx="2423162" cy="2283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프론트엔드 AI</a:t>
            </a:r>
          </a:p>
        </p:txBody>
      </p:sp>
      <p:sp>
        <p:nvSpPr>
          <p:cNvPr id="528" name="Text 29"/>
          <p:cNvSpPr txBox="1"/>
          <p:nvPr/>
        </p:nvSpPr>
        <p:spPr>
          <a:xfrm>
            <a:off x="594359" y="3689030"/>
            <a:ext cx="2423162" cy="174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화면 구현</a:t>
            </a:r>
          </a:p>
        </p:txBody>
      </p:sp>
      <p:sp>
        <p:nvSpPr>
          <p:cNvPr id="529" name="Shape 30"/>
          <p:cNvSpPr/>
          <p:nvPr/>
        </p:nvSpPr>
        <p:spPr>
          <a:xfrm>
            <a:off x="594359" y="4005071"/>
            <a:ext cx="2331722" cy="292609"/>
          </a:xfrm>
          <a:prstGeom prst="roundRect">
            <a:avLst>
              <a:gd name="adj" fmla="val 12500"/>
            </a:avLst>
          </a:prstGeom>
          <a:solidFill>
            <a:srgbClr val="ECFDF5"/>
          </a:solidFill>
          <a:ln w="12700">
            <a:solidFill>
              <a:srgbClr val="ECFDF5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30" name="Text 31"/>
          <p:cNvSpPr txBox="1"/>
          <p:nvPr/>
        </p:nvSpPr>
        <p:spPr>
          <a:xfrm>
            <a:off x="594359" y="4075175"/>
            <a:ext cx="2331722" cy="1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000">
                <a:solidFill>
                  <a:srgbClr val="04785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Claude / Cursor</a:t>
            </a:r>
          </a:p>
        </p:txBody>
      </p:sp>
      <p:sp>
        <p:nvSpPr>
          <p:cNvPr id="531" name="Shape 32"/>
          <p:cNvSpPr/>
          <p:nvPr/>
        </p:nvSpPr>
        <p:spPr>
          <a:xfrm>
            <a:off x="3227832" y="3136392"/>
            <a:ext cx="2697480" cy="1325881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532" name="Shape 33"/>
          <p:cNvSpPr/>
          <p:nvPr/>
        </p:nvSpPr>
        <p:spPr>
          <a:xfrm>
            <a:off x="3227832" y="3136392"/>
            <a:ext cx="54865" cy="1325881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33" name="Text 34"/>
          <p:cNvSpPr txBox="1"/>
          <p:nvPr/>
        </p:nvSpPr>
        <p:spPr>
          <a:xfrm>
            <a:off x="3410711" y="3346829"/>
            <a:ext cx="2423162" cy="2283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백엔드 AI</a:t>
            </a:r>
          </a:p>
        </p:txBody>
      </p:sp>
      <p:sp>
        <p:nvSpPr>
          <p:cNvPr id="534" name="Text 35"/>
          <p:cNvSpPr txBox="1"/>
          <p:nvPr/>
        </p:nvSpPr>
        <p:spPr>
          <a:xfrm>
            <a:off x="3410711" y="3689030"/>
            <a:ext cx="2423162" cy="174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API · DB · 인증</a:t>
            </a:r>
          </a:p>
        </p:txBody>
      </p:sp>
      <p:sp>
        <p:nvSpPr>
          <p:cNvPr id="535" name="Shape 36"/>
          <p:cNvSpPr/>
          <p:nvPr/>
        </p:nvSpPr>
        <p:spPr>
          <a:xfrm>
            <a:off x="3410711" y="4005071"/>
            <a:ext cx="2331722" cy="292609"/>
          </a:xfrm>
          <a:prstGeom prst="roundRect">
            <a:avLst>
              <a:gd name="adj" fmla="val 12500"/>
            </a:avLst>
          </a:prstGeom>
          <a:solidFill>
            <a:srgbClr val="ECFDF5"/>
          </a:solidFill>
          <a:ln w="12700">
            <a:solidFill>
              <a:srgbClr val="ECFDF5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36" name="Text 37"/>
          <p:cNvSpPr txBox="1"/>
          <p:nvPr/>
        </p:nvSpPr>
        <p:spPr>
          <a:xfrm>
            <a:off x="3410711" y="4075175"/>
            <a:ext cx="2331722" cy="1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000">
                <a:solidFill>
                  <a:srgbClr val="04785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Codex / ChatGPT</a:t>
            </a:r>
          </a:p>
        </p:txBody>
      </p:sp>
      <p:sp>
        <p:nvSpPr>
          <p:cNvPr id="537" name="Shape 38"/>
          <p:cNvSpPr/>
          <p:nvPr/>
        </p:nvSpPr>
        <p:spPr>
          <a:xfrm>
            <a:off x="6044184" y="3136392"/>
            <a:ext cx="2697481" cy="1325881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538" name="Shape 39"/>
          <p:cNvSpPr/>
          <p:nvPr/>
        </p:nvSpPr>
        <p:spPr>
          <a:xfrm>
            <a:off x="6044184" y="3136392"/>
            <a:ext cx="54865" cy="1325881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39" name="Text 40"/>
          <p:cNvSpPr txBox="1"/>
          <p:nvPr/>
        </p:nvSpPr>
        <p:spPr>
          <a:xfrm>
            <a:off x="6227064" y="3346829"/>
            <a:ext cx="2423161" cy="2283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리뷰/QA AI</a:t>
            </a:r>
          </a:p>
        </p:txBody>
      </p:sp>
      <p:sp>
        <p:nvSpPr>
          <p:cNvPr id="540" name="Text 41"/>
          <p:cNvSpPr txBox="1"/>
          <p:nvPr/>
        </p:nvSpPr>
        <p:spPr>
          <a:xfrm>
            <a:off x="6227064" y="3689030"/>
            <a:ext cx="2423161" cy="174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버그·보안·테스트</a:t>
            </a:r>
          </a:p>
        </p:txBody>
      </p:sp>
      <p:sp>
        <p:nvSpPr>
          <p:cNvPr id="541" name="Shape 42"/>
          <p:cNvSpPr/>
          <p:nvPr/>
        </p:nvSpPr>
        <p:spPr>
          <a:xfrm>
            <a:off x="6227064" y="4005071"/>
            <a:ext cx="2331721" cy="292609"/>
          </a:xfrm>
          <a:prstGeom prst="roundRect">
            <a:avLst>
              <a:gd name="adj" fmla="val 12500"/>
            </a:avLst>
          </a:prstGeom>
          <a:solidFill>
            <a:srgbClr val="ECFDF5"/>
          </a:solidFill>
          <a:ln w="12700">
            <a:solidFill>
              <a:srgbClr val="ECFDF5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42" name="Text 43"/>
          <p:cNvSpPr txBox="1"/>
          <p:nvPr/>
        </p:nvSpPr>
        <p:spPr>
          <a:xfrm>
            <a:off x="6227064" y="4075175"/>
            <a:ext cx="2331721" cy="1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000">
                <a:solidFill>
                  <a:srgbClr val="04785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ChatGPT / Claude</a:t>
            </a:r>
          </a:p>
        </p:txBody>
      </p:sp>
      <p:sp>
        <p:nvSpPr>
          <p:cNvPr id="543" name="Text 44"/>
          <p:cNvSpPr txBox="1"/>
          <p:nvPr/>
        </p:nvSpPr>
        <p:spPr>
          <a:xfrm>
            <a:off x="411479" y="4530279"/>
            <a:ext cx="8321042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i="1" sz="11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핵심: 도구가 아니라 ‘역할’이 분리되어 있다.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0"/>
          <p:cNvSpPr txBox="1"/>
          <p:nvPr/>
        </p:nvSpPr>
        <p:spPr>
          <a:xfrm>
            <a:off x="411480" y="33762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INTRO  ·  목차</a:t>
            </a:r>
          </a:p>
        </p:txBody>
      </p:sp>
      <p:sp>
        <p:nvSpPr>
          <p:cNvPr id="31" name="Text 1"/>
          <p:cNvSpPr txBox="1"/>
          <p:nvPr/>
        </p:nvSpPr>
        <p:spPr>
          <a:xfrm>
            <a:off x="5029200" y="341630"/>
            <a:ext cx="36576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i="1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Project Playbook</a:t>
            </a:r>
          </a:p>
        </p:txBody>
      </p:sp>
      <p:sp>
        <p:nvSpPr>
          <p:cNvPr id="32" name="Shape 2"/>
          <p:cNvSpPr/>
          <p:nvPr/>
        </p:nvSpPr>
        <p:spPr>
          <a:xfrm>
            <a:off x="411479" y="4736591"/>
            <a:ext cx="8321042" cy="1"/>
          </a:xfrm>
          <a:prstGeom prst="line">
            <a:avLst/>
          </a:prstGeom>
          <a:ln w="6350">
            <a:solidFill>
              <a:srgbClr val="E5E7E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3" name="Text 3"/>
          <p:cNvSpPr txBox="1"/>
          <p:nvPr/>
        </p:nvSpPr>
        <p:spPr>
          <a:xfrm>
            <a:off x="411480" y="486390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나만의 AI 프로젝트 운영 꿀팁</a:t>
            </a:r>
          </a:p>
        </p:txBody>
      </p:sp>
      <p:sp>
        <p:nvSpPr>
          <p:cNvPr id="34" name="Text 4"/>
          <p:cNvSpPr txBox="1"/>
          <p:nvPr/>
        </p:nvSpPr>
        <p:spPr>
          <a:xfrm>
            <a:off x="7772400" y="4867909"/>
            <a:ext cx="9144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pc="1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02 / 48</a:t>
            </a:r>
          </a:p>
        </p:txBody>
      </p:sp>
      <p:sp>
        <p:nvSpPr>
          <p:cNvPr id="35" name="Text 5"/>
          <p:cNvSpPr txBox="1"/>
          <p:nvPr/>
        </p:nvSpPr>
        <p:spPr>
          <a:xfrm>
            <a:off x="411479" y="696718"/>
            <a:ext cx="8321042" cy="389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오늘 발표의 6가지 꿀팁</a:t>
            </a:r>
          </a:p>
        </p:txBody>
      </p:sp>
      <p:sp>
        <p:nvSpPr>
          <p:cNvPr id="36" name="Text 6"/>
          <p:cNvSpPr txBox="1"/>
          <p:nvPr/>
        </p:nvSpPr>
        <p:spPr>
          <a:xfrm>
            <a:off x="411479" y="1166621"/>
            <a:ext cx="83210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프로젝트 운영을 안정시키는 6가지 운영 원칙</a:t>
            </a:r>
          </a:p>
        </p:txBody>
      </p:sp>
      <p:sp>
        <p:nvSpPr>
          <p:cNvPr id="37" name="Shape 7"/>
          <p:cNvSpPr/>
          <p:nvPr/>
        </p:nvSpPr>
        <p:spPr>
          <a:xfrm>
            <a:off x="411480" y="1463039"/>
            <a:ext cx="457201" cy="36577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8" name="Shape 8"/>
          <p:cNvSpPr/>
          <p:nvPr/>
        </p:nvSpPr>
        <p:spPr>
          <a:xfrm>
            <a:off x="411480" y="1600200"/>
            <a:ext cx="2670049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39" name="Shape 9"/>
          <p:cNvSpPr/>
          <p:nvPr/>
        </p:nvSpPr>
        <p:spPr>
          <a:xfrm>
            <a:off x="411480" y="1600200"/>
            <a:ext cx="54865" cy="114300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0" name="Text 10"/>
          <p:cNvSpPr txBox="1"/>
          <p:nvPr/>
        </p:nvSpPr>
        <p:spPr>
          <a:xfrm>
            <a:off x="640080" y="1819402"/>
            <a:ext cx="914401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200" sz="11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01</a:t>
            </a:r>
          </a:p>
        </p:txBody>
      </p:sp>
      <p:sp>
        <p:nvSpPr>
          <p:cNvPr id="41" name="Text 11"/>
          <p:cNvSpPr txBox="1"/>
          <p:nvPr/>
        </p:nvSpPr>
        <p:spPr>
          <a:xfrm>
            <a:off x="640080" y="2142170"/>
            <a:ext cx="2304289" cy="241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5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코드보다 정의가 먼저</a:t>
            </a:r>
          </a:p>
        </p:txBody>
      </p:sp>
      <p:sp>
        <p:nvSpPr>
          <p:cNvPr id="42" name="Text 12"/>
          <p:cNvSpPr txBox="1"/>
          <p:nvPr/>
        </p:nvSpPr>
        <p:spPr>
          <a:xfrm>
            <a:off x="640080" y="2541459"/>
            <a:ext cx="2304289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프로젝트 정의·MVP·캔버스</a:t>
            </a:r>
          </a:p>
        </p:txBody>
      </p:sp>
      <p:sp>
        <p:nvSpPr>
          <p:cNvPr id="43" name="Shape 13"/>
          <p:cNvSpPr/>
          <p:nvPr/>
        </p:nvSpPr>
        <p:spPr>
          <a:xfrm>
            <a:off x="3227832" y="1600200"/>
            <a:ext cx="2670049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44" name="Shape 14"/>
          <p:cNvSpPr/>
          <p:nvPr/>
        </p:nvSpPr>
        <p:spPr>
          <a:xfrm>
            <a:off x="3227832" y="1600200"/>
            <a:ext cx="54865" cy="114300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5" name="Text 15"/>
          <p:cNvSpPr txBox="1"/>
          <p:nvPr/>
        </p:nvSpPr>
        <p:spPr>
          <a:xfrm>
            <a:off x="3456432" y="1819402"/>
            <a:ext cx="914401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200" sz="11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02</a:t>
            </a:r>
          </a:p>
        </p:txBody>
      </p:sp>
      <p:sp>
        <p:nvSpPr>
          <p:cNvPr id="46" name="Text 16"/>
          <p:cNvSpPr txBox="1"/>
          <p:nvPr/>
        </p:nvSpPr>
        <p:spPr>
          <a:xfrm>
            <a:off x="3456432" y="2142170"/>
            <a:ext cx="2304289" cy="241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5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MD 문서로 AI 기억 만들기</a:t>
            </a:r>
          </a:p>
        </p:txBody>
      </p:sp>
      <p:sp>
        <p:nvSpPr>
          <p:cNvPr id="47" name="Text 17"/>
          <p:cNvSpPr txBox="1"/>
          <p:nvPr/>
        </p:nvSpPr>
        <p:spPr>
          <a:xfrm>
            <a:off x="3456432" y="2546349"/>
            <a:ext cx="2304289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PROJECT·MVP·AI_RULES</a:t>
            </a:r>
          </a:p>
        </p:txBody>
      </p:sp>
      <p:sp>
        <p:nvSpPr>
          <p:cNvPr id="48" name="Shape 18"/>
          <p:cNvSpPr/>
          <p:nvPr/>
        </p:nvSpPr>
        <p:spPr>
          <a:xfrm>
            <a:off x="6044184" y="1600200"/>
            <a:ext cx="2670049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49" name="Shape 19"/>
          <p:cNvSpPr/>
          <p:nvPr/>
        </p:nvSpPr>
        <p:spPr>
          <a:xfrm>
            <a:off x="6044184" y="1600200"/>
            <a:ext cx="54865" cy="114300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0" name="Text 20"/>
          <p:cNvSpPr txBox="1"/>
          <p:nvPr/>
        </p:nvSpPr>
        <p:spPr>
          <a:xfrm>
            <a:off x="6272784" y="1819402"/>
            <a:ext cx="914401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200" sz="11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03</a:t>
            </a:r>
          </a:p>
        </p:txBody>
      </p:sp>
      <p:sp>
        <p:nvSpPr>
          <p:cNvPr id="51" name="Text 21"/>
          <p:cNvSpPr txBox="1"/>
          <p:nvPr/>
        </p:nvSpPr>
        <p:spPr>
          <a:xfrm>
            <a:off x="6272784" y="2142170"/>
            <a:ext cx="2304289" cy="241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5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AI를 역할별 팀원처럼</a:t>
            </a:r>
          </a:p>
        </p:txBody>
      </p:sp>
      <p:sp>
        <p:nvSpPr>
          <p:cNvPr id="52" name="Text 22"/>
          <p:cNvSpPr txBox="1"/>
          <p:nvPr/>
        </p:nvSpPr>
        <p:spPr>
          <a:xfrm>
            <a:off x="6272784" y="2541459"/>
            <a:ext cx="2304289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PM·UI·백엔드·QA</a:t>
            </a:r>
          </a:p>
        </p:txBody>
      </p:sp>
      <p:sp>
        <p:nvSpPr>
          <p:cNvPr id="53" name="Shape 23"/>
          <p:cNvSpPr/>
          <p:nvPr/>
        </p:nvSpPr>
        <p:spPr>
          <a:xfrm>
            <a:off x="411480" y="2889504"/>
            <a:ext cx="2670049" cy="1143001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54" name="Shape 24"/>
          <p:cNvSpPr/>
          <p:nvPr/>
        </p:nvSpPr>
        <p:spPr>
          <a:xfrm>
            <a:off x="411480" y="2889504"/>
            <a:ext cx="54865" cy="1143001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5" name="Text 25"/>
          <p:cNvSpPr txBox="1"/>
          <p:nvPr/>
        </p:nvSpPr>
        <p:spPr>
          <a:xfrm>
            <a:off x="640080" y="3108705"/>
            <a:ext cx="914401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200" sz="11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04</a:t>
            </a:r>
          </a:p>
        </p:txBody>
      </p:sp>
      <p:sp>
        <p:nvSpPr>
          <p:cNvPr id="56" name="Text 26"/>
          <p:cNvSpPr txBox="1"/>
          <p:nvPr/>
        </p:nvSpPr>
        <p:spPr>
          <a:xfrm>
            <a:off x="640080" y="3431474"/>
            <a:ext cx="2304289" cy="241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5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오류는 구조적으로</a:t>
            </a:r>
          </a:p>
        </p:txBody>
      </p:sp>
      <p:sp>
        <p:nvSpPr>
          <p:cNvPr id="57" name="Text 27"/>
          <p:cNvSpPr txBox="1"/>
          <p:nvPr/>
        </p:nvSpPr>
        <p:spPr>
          <a:xfrm>
            <a:off x="640080" y="3830763"/>
            <a:ext cx="2304289" cy="174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5단계·체크리스트</a:t>
            </a:r>
          </a:p>
        </p:txBody>
      </p:sp>
      <p:sp>
        <p:nvSpPr>
          <p:cNvPr id="58" name="Shape 28"/>
          <p:cNvSpPr/>
          <p:nvPr/>
        </p:nvSpPr>
        <p:spPr>
          <a:xfrm>
            <a:off x="3227832" y="2889504"/>
            <a:ext cx="2670049" cy="1143001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59" name="Shape 29"/>
          <p:cNvSpPr/>
          <p:nvPr/>
        </p:nvSpPr>
        <p:spPr>
          <a:xfrm>
            <a:off x="3227832" y="2889504"/>
            <a:ext cx="54865" cy="1143001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0" name="Text 30"/>
          <p:cNvSpPr txBox="1"/>
          <p:nvPr/>
        </p:nvSpPr>
        <p:spPr>
          <a:xfrm>
            <a:off x="3456432" y="3108705"/>
            <a:ext cx="914401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200" sz="11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05</a:t>
            </a:r>
          </a:p>
        </p:txBody>
      </p:sp>
      <p:sp>
        <p:nvSpPr>
          <p:cNvPr id="61" name="Text 31"/>
          <p:cNvSpPr txBox="1"/>
          <p:nvPr/>
        </p:nvSpPr>
        <p:spPr>
          <a:xfrm>
            <a:off x="3456432" y="3431474"/>
            <a:ext cx="2304289" cy="241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5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AI를 학습 파트너로</a:t>
            </a:r>
          </a:p>
        </p:txBody>
      </p:sp>
      <p:sp>
        <p:nvSpPr>
          <p:cNvPr id="62" name="Text 32"/>
          <p:cNvSpPr txBox="1"/>
          <p:nvPr/>
        </p:nvSpPr>
        <p:spPr>
          <a:xfrm>
            <a:off x="3456432" y="3830763"/>
            <a:ext cx="2304289" cy="174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프로필·템플릿·검증</a:t>
            </a:r>
          </a:p>
        </p:txBody>
      </p:sp>
      <p:sp>
        <p:nvSpPr>
          <p:cNvPr id="63" name="Shape 33"/>
          <p:cNvSpPr/>
          <p:nvPr/>
        </p:nvSpPr>
        <p:spPr>
          <a:xfrm>
            <a:off x="6044184" y="2889504"/>
            <a:ext cx="2670049" cy="1143001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64" name="Shape 34"/>
          <p:cNvSpPr/>
          <p:nvPr/>
        </p:nvSpPr>
        <p:spPr>
          <a:xfrm>
            <a:off x="6044184" y="2889504"/>
            <a:ext cx="54865" cy="1143001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5" name="Text 35"/>
          <p:cNvSpPr txBox="1"/>
          <p:nvPr/>
        </p:nvSpPr>
        <p:spPr>
          <a:xfrm>
            <a:off x="6272784" y="3108705"/>
            <a:ext cx="914401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200" sz="11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06</a:t>
            </a:r>
          </a:p>
        </p:txBody>
      </p:sp>
      <p:sp>
        <p:nvSpPr>
          <p:cNvPr id="66" name="Text 36"/>
          <p:cNvSpPr txBox="1"/>
          <p:nvPr/>
        </p:nvSpPr>
        <p:spPr>
          <a:xfrm>
            <a:off x="6272784" y="3431474"/>
            <a:ext cx="2304289" cy="241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5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MVP 실습은 작게 끝까지</a:t>
            </a:r>
          </a:p>
        </p:txBody>
      </p:sp>
      <p:sp>
        <p:nvSpPr>
          <p:cNvPr id="67" name="Text 37"/>
          <p:cNvSpPr txBox="1"/>
          <p:nvPr/>
        </p:nvSpPr>
        <p:spPr>
          <a:xfrm>
            <a:off x="6272784" y="3834324"/>
            <a:ext cx="2304289" cy="167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Perplexity → Claude → Codex</a:t>
            </a:r>
          </a:p>
        </p:txBody>
      </p:sp>
      <p:sp>
        <p:nvSpPr>
          <p:cNvPr id="68" name="Shape 38"/>
          <p:cNvSpPr/>
          <p:nvPr/>
        </p:nvSpPr>
        <p:spPr>
          <a:xfrm>
            <a:off x="411480" y="4160520"/>
            <a:ext cx="8321041" cy="411481"/>
          </a:xfrm>
          <a:prstGeom prst="roundRect">
            <a:avLst>
              <a:gd name="adj" fmla="val 11111"/>
            </a:avLst>
          </a:prstGeom>
          <a:solidFill>
            <a:srgbClr val="EEF1F4"/>
          </a:solidFill>
          <a:ln w="12700">
            <a:solidFill>
              <a:srgbClr val="EEF1F4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9" name="Text 39"/>
          <p:cNvSpPr txBox="1"/>
          <p:nvPr/>
        </p:nvSpPr>
        <p:spPr>
          <a:xfrm>
            <a:off x="411479" y="4258880"/>
            <a:ext cx="8321042" cy="214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defRPr b="1" sz="13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핵심  </a:t>
            </a:r>
            <a:r>
              <a:rPr>
                <a:solidFill>
                  <a:srgbClr val="1F2937"/>
                </a:solidFill>
              </a:rPr>
              <a:t>질문보다 운영, 도구보다 기준.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Text 0"/>
          <p:cNvSpPr txBox="1"/>
          <p:nvPr/>
        </p:nvSpPr>
        <p:spPr>
          <a:xfrm>
            <a:off x="411480" y="341630"/>
            <a:ext cx="45720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TIP 3  ·  GPT vs Claude</a:t>
            </a:r>
          </a:p>
        </p:txBody>
      </p:sp>
      <p:sp>
        <p:nvSpPr>
          <p:cNvPr id="546" name="Text 1"/>
          <p:cNvSpPr txBox="1"/>
          <p:nvPr/>
        </p:nvSpPr>
        <p:spPr>
          <a:xfrm>
            <a:off x="5029200" y="341630"/>
            <a:ext cx="36576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i="1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Project Playbook</a:t>
            </a:r>
          </a:p>
        </p:txBody>
      </p:sp>
      <p:sp>
        <p:nvSpPr>
          <p:cNvPr id="547" name="Shape 2"/>
          <p:cNvSpPr/>
          <p:nvPr/>
        </p:nvSpPr>
        <p:spPr>
          <a:xfrm>
            <a:off x="411479" y="4736591"/>
            <a:ext cx="8321042" cy="1"/>
          </a:xfrm>
          <a:prstGeom prst="line">
            <a:avLst/>
          </a:prstGeom>
          <a:ln w="6350">
            <a:solidFill>
              <a:srgbClr val="E5E7E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48" name="Text 3"/>
          <p:cNvSpPr txBox="1"/>
          <p:nvPr/>
        </p:nvSpPr>
        <p:spPr>
          <a:xfrm>
            <a:off x="411480" y="486390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나만의 AI 프로젝트 운영 꿀팁</a:t>
            </a:r>
          </a:p>
        </p:txBody>
      </p:sp>
      <p:sp>
        <p:nvSpPr>
          <p:cNvPr id="549" name="Text 4"/>
          <p:cNvSpPr txBox="1"/>
          <p:nvPr/>
        </p:nvSpPr>
        <p:spPr>
          <a:xfrm>
            <a:off x="7772400" y="4867909"/>
            <a:ext cx="9144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pc="1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20 / 48</a:t>
            </a:r>
          </a:p>
        </p:txBody>
      </p:sp>
      <p:sp>
        <p:nvSpPr>
          <p:cNvPr id="550" name="Text 5"/>
          <p:cNvSpPr txBox="1"/>
          <p:nvPr/>
        </p:nvSpPr>
        <p:spPr>
          <a:xfrm>
            <a:off x="411479" y="696718"/>
            <a:ext cx="8321042" cy="389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GPT vs Claude — 강점이 다른 도구</a:t>
            </a:r>
          </a:p>
        </p:txBody>
      </p:sp>
      <p:sp>
        <p:nvSpPr>
          <p:cNvPr id="551" name="Text 6"/>
          <p:cNvSpPr txBox="1"/>
          <p:nvPr/>
        </p:nvSpPr>
        <p:spPr>
          <a:xfrm>
            <a:off x="411479" y="1166621"/>
            <a:ext cx="83210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어느 한쪽이 정답이 아니라, 작업 목적에 따라 선택</a:t>
            </a:r>
          </a:p>
        </p:txBody>
      </p:sp>
      <p:sp>
        <p:nvSpPr>
          <p:cNvPr id="552" name="Shape 7"/>
          <p:cNvSpPr/>
          <p:nvPr/>
        </p:nvSpPr>
        <p:spPr>
          <a:xfrm>
            <a:off x="411480" y="1463039"/>
            <a:ext cx="457201" cy="36577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53" name="Shape 8"/>
          <p:cNvSpPr/>
          <p:nvPr/>
        </p:nvSpPr>
        <p:spPr>
          <a:xfrm>
            <a:off x="411480" y="1691639"/>
            <a:ext cx="4023360" cy="2697481"/>
          </a:xfrm>
          <a:prstGeom prst="roundRect">
            <a:avLst>
              <a:gd name="adj" fmla="val 2712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554" name="Shape 9"/>
          <p:cNvSpPr/>
          <p:nvPr/>
        </p:nvSpPr>
        <p:spPr>
          <a:xfrm>
            <a:off x="411480" y="1691639"/>
            <a:ext cx="54865" cy="2697482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55" name="Shape 10"/>
          <p:cNvSpPr/>
          <p:nvPr/>
        </p:nvSpPr>
        <p:spPr>
          <a:xfrm>
            <a:off x="594359" y="1828800"/>
            <a:ext cx="1097282" cy="310896"/>
          </a:xfrm>
          <a:prstGeom prst="roundRect">
            <a:avLst>
              <a:gd name="adj" fmla="val 11765"/>
            </a:avLst>
          </a:prstGeom>
          <a:solidFill>
            <a:srgbClr val="DBEAFE"/>
          </a:solidFill>
          <a:ln w="12700">
            <a:solidFill>
              <a:srgbClr val="DBEAFE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56" name="Text 11"/>
          <p:cNvSpPr txBox="1"/>
          <p:nvPr/>
        </p:nvSpPr>
        <p:spPr>
          <a:xfrm>
            <a:off x="594359" y="1895348"/>
            <a:ext cx="1097282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pc="200" sz="12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GPT</a:t>
            </a:r>
          </a:p>
        </p:txBody>
      </p:sp>
      <p:sp>
        <p:nvSpPr>
          <p:cNvPr id="557" name="Text 12"/>
          <p:cNvSpPr txBox="1"/>
          <p:nvPr/>
        </p:nvSpPr>
        <p:spPr>
          <a:xfrm>
            <a:off x="594359" y="2275456"/>
            <a:ext cx="3657601" cy="2954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분석 · 코드 · 구조</a:t>
            </a:r>
          </a:p>
        </p:txBody>
      </p:sp>
      <p:sp>
        <p:nvSpPr>
          <p:cNvPr id="558" name="Text 13"/>
          <p:cNvSpPr txBox="1"/>
          <p:nvPr/>
        </p:nvSpPr>
        <p:spPr>
          <a:xfrm>
            <a:off x="777240" y="2743200"/>
            <a:ext cx="3657601" cy="990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342900" indent="-342900">
              <a:spcBef>
                <a:spcPts val="600"/>
              </a:spcBef>
              <a:buSzPct val="100000"/>
              <a:buChar char="•"/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복잡한 문제를 단계로 쪼개기</a:t>
            </a:r>
          </a:p>
          <a:p>
            <a:pPr marL="342900" indent="-342900">
              <a:spcBef>
                <a:spcPts val="600"/>
              </a:spcBef>
              <a:buSzPct val="100000"/>
              <a:buChar char="•"/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API · DB · 시스템 구조 설계</a:t>
            </a:r>
          </a:p>
          <a:p>
            <a:pPr marL="342900" indent="-342900">
              <a:spcBef>
                <a:spcPts val="600"/>
              </a:spcBef>
              <a:buSzPct val="100000"/>
              <a:buChar char="•"/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오류 원인 분석과 디버깅</a:t>
            </a:r>
          </a:p>
          <a:p>
            <a:pPr marL="342900" indent="-342900">
              <a:spcBef>
                <a:spcPts val="600"/>
              </a:spcBef>
              <a:buSzPct val="100000"/>
              <a:buChar char="•"/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PM · 아키텍트 · 백엔드 리뷰어</a:t>
            </a:r>
          </a:p>
        </p:txBody>
      </p:sp>
      <p:sp>
        <p:nvSpPr>
          <p:cNvPr id="559" name="Shape 14"/>
          <p:cNvSpPr/>
          <p:nvPr/>
        </p:nvSpPr>
        <p:spPr>
          <a:xfrm>
            <a:off x="4709159" y="1691639"/>
            <a:ext cx="4023361" cy="2697481"/>
          </a:xfrm>
          <a:prstGeom prst="roundRect">
            <a:avLst>
              <a:gd name="adj" fmla="val 2712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560" name="Shape 15"/>
          <p:cNvSpPr/>
          <p:nvPr/>
        </p:nvSpPr>
        <p:spPr>
          <a:xfrm>
            <a:off x="4709159" y="1691639"/>
            <a:ext cx="54865" cy="2697482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61" name="Shape 16"/>
          <p:cNvSpPr/>
          <p:nvPr/>
        </p:nvSpPr>
        <p:spPr>
          <a:xfrm>
            <a:off x="4892040" y="1828800"/>
            <a:ext cx="1097281" cy="310896"/>
          </a:xfrm>
          <a:prstGeom prst="roundRect">
            <a:avLst>
              <a:gd name="adj" fmla="val 11765"/>
            </a:avLst>
          </a:prstGeom>
          <a:solidFill>
            <a:srgbClr val="D1FAE5"/>
          </a:solidFill>
          <a:ln w="12700">
            <a:solidFill>
              <a:srgbClr val="D1FAE5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62" name="Text 17"/>
          <p:cNvSpPr txBox="1"/>
          <p:nvPr/>
        </p:nvSpPr>
        <p:spPr>
          <a:xfrm>
            <a:off x="4892040" y="1895348"/>
            <a:ext cx="1097281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pc="100" sz="1200">
                <a:solidFill>
                  <a:srgbClr val="04785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Claude</a:t>
            </a:r>
          </a:p>
        </p:txBody>
      </p:sp>
      <p:sp>
        <p:nvSpPr>
          <p:cNvPr id="563" name="Text 18"/>
          <p:cNvSpPr txBox="1"/>
          <p:nvPr/>
        </p:nvSpPr>
        <p:spPr>
          <a:xfrm>
            <a:off x="4892040" y="2275456"/>
            <a:ext cx="3657601" cy="2954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문서 · 발표 · 흐름</a:t>
            </a:r>
          </a:p>
        </p:txBody>
      </p:sp>
      <p:sp>
        <p:nvSpPr>
          <p:cNvPr id="564" name="Text 19"/>
          <p:cNvSpPr txBox="1"/>
          <p:nvPr/>
        </p:nvSpPr>
        <p:spPr>
          <a:xfrm>
            <a:off x="5074920" y="2743200"/>
            <a:ext cx="3657601" cy="990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342900" indent="-342900">
              <a:spcBef>
                <a:spcPts val="600"/>
              </a:spcBef>
              <a:buSzPct val="100000"/>
              <a:buChar char="•"/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긴 문서 처리와 논리 흐름 정리</a:t>
            </a:r>
          </a:p>
          <a:p>
            <a:pPr marL="342900" indent="-342900">
              <a:spcBef>
                <a:spcPts val="600"/>
              </a:spcBef>
              <a:buSzPct val="100000"/>
              <a:buChar char="•"/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발표자료 · 보고서 · README</a:t>
            </a:r>
          </a:p>
          <a:p>
            <a:pPr marL="342900" indent="-342900">
              <a:spcBef>
                <a:spcPts val="600"/>
              </a:spcBef>
              <a:buSzPct val="100000"/>
              <a:buChar char="•"/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UI 흐름·사용자 경험 설명</a:t>
            </a:r>
          </a:p>
          <a:p>
            <a:pPr marL="342900" indent="-342900">
              <a:spcBef>
                <a:spcPts val="600"/>
              </a:spcBef>
              <a:buSzPct val="100000"/>
              <a:buChar char="•"/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Claude 디자인 기반 화면 초안</a:t>
            </a:r>
          </a:p>
        </p:txBody>
      </p:sp>
      <p:sp>
        <p:nvSpPr>
          <p:cNvPr id="565" name="Shape 20"/>
          <p:cNvSpPr/>
          <p:nvPr/>
        </p:nvSpPr>
        <p:spPr>
          <a:xfrm>
            <a:off x="411480" y="4434840"/>
            <a:ext cx="8321041" cy="274321"/>
          </a:xfrm>
          <a:prstGeom prst="roundRect">
            <a:avLst>
              <a:gd name="adj" fmla="val 13333"/>
            </a:avLst>
          </a:prstGeom>
          <a:solidFill>
            <a:srgbClr val="EEF1F4"/>
          </a:solidFill>
          <a:ln w="12700">
            <a:solidFill>
              <a:srgbClr val="EEF1F4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66" name="Text 21"/>
          <p:cNvSpPr txBox="1"/>
          <p:nvPr/>
        </p:nvSpPr>
        <p:spPr>
          <a:xfrm>
            <a:off x="594359" y="4476750"/>
            <a:ext cx="795528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b="1" sz="12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정리  </a:t>
            </a:r>
            <a:r>
              <a:rPr b="0">
                <a:solidFill>
                  <a:srgbClr val="1F2937"/>
                </a:solidFill>
              </a:rPr>
              <a:t>어느 한쪽이 정답이 아니라 — 작업 목적에 따라 선택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Text 0"/>
          <p:cNvSpPr txBox="1"/>
          <p:nvPr/>
        </p:nvSpPr>
        <p:spPr>
          <a:xfrm>
            <a:off x="411480" y="33762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TIP 3  ·  도구 분담</a:t>
            </a:r>
          </a:p>
        </p:txBody>
      </p:sp>
      <p:sp>
        <p:nvSpPr>
          <p:cNvPr id="569" name="Text 1"/>
          <p:cNvSpPr txBox="1"/>
          <p:nvPr/>
        </p:nvSpPr>
        <p:spPr>
          <a:xfrm>
            <a:off x="5029200" y="341630"/>
            <a:ext cx="36576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i="1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Project Playbook</a:t>
            </a:r>
          </a:p>
        </p:txBody>
      </p:sp>
      <p:sp>
        <p:nvSpPr>
          <p:cNvPr id="570" name="Shape 2"/>
          <p:cNvSpPr/>
          <p:nvPr/>
        </p:nvSpPr>
        <p:spPr>
          <a:xfrm>
            <a:off x="411479" y="4736591"/>
            <a:ext cx="8321042" cy="1"/>
          </a:xfrm>
          <a:prstGeom prst="line">
            <a:avLst/>
          </a:prstGeom>
          <a:ln w="6350">
            <a:solidFill>
              <a:srgbClr val="E5E7E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71" name="Text 3"/>
          <p:cNvSpPr txBox="1"/>
          <p:nvPr/>
        </p:nvSpPr>
        <p:spPr>
          <a:xfrm>
            <a:off x="411480" y="486390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나만의 AI 프로젝트 운영 꿀팁</a:t>
            </a:r>
          </a:p>
        </p:txBody>
      </p:sp>
      <p:sp>
        <p:nvSpPr>
          <p:cNvPr id="572" name="Text 4"/>
          <p:cNvSpPr txBox="1"/>
          <p:nvPr/>
        </p:nvSpPr>
        <p:spPr>
          <a:xfrm>
            <a:off x="7772400" y="4867909"/>
            <a:ext cx="9144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pc="1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21 / 48</a:t>
            </a:r>
          </a:p>
        </p:txBody>
      </p:sp>
      <p:sp>
        <p:nvSpPr>
          <p:cNvPr id="573" name="Text 5"/>
          <p:cNvSpPr txBox="1"/>
          <p:nvPr/>
        </p:nvSpPr>
        <p:spPr>
          <a:xfrm>
            <a:off x="411479" y="696718"/>
            <a:ext cx="8321042" cy="389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Perplexity · Claude · Codex 역할 분담</a:t>
            </a:r>
          </a:p>
        </p:txBody>
      </p:sp>
      <p:sp>
        <p:nvSpPr>
          <p:cNvPr id="574" name="Text 6"/>
          <p:cNvSpPr txBox="1"/>
          <p:nvPr/>
        </p:nvSpPr>
        <p:spPr>
          <a:xfrm>
            <a:off x="411479" y="1166621"/>
            <a:ext cx="83210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도구를 많이 쓰는 게 아니라, 언제 무엇을 맡길지</a:t>
            </a:r>
          </a:p>
        </p:txBody>
      </p:sp>
      <p:sp>
        <p:nvSpPr>
          <p:cNvPr id="575" name="Shape 7"/>
          <p:cNvSpPr/>
          <p:nvPr/>
        </p:nvSpPr>
        <p:spPr>
          <a:xfrm>
            <a:off x="411480" y="1463039"/>
            <a:ext cx="457201" cy="36577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76" name="Shape 8"/>
          <p:cNvSpPr/>
          <p:nvPr/>
        </p:nvSpPr>
        <p:spPr>
          <a:xfrm>
            <a:off x="411480" y="1691639"/>
            <a:ext cx="2697480" cy="2697481"/>
          </a:xfrm>
          <a:prstGeom prst="roundRect">
            <a:avLst>
              <a:gd name="adj" fmla="val 3390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577" name="Shape 9"/>
          <p:cNvSpPr/>
          <p:nvPr/>
        </p:nvSpPr>
        <p:spPr>
          <a:xfrm>
            <a:off x="411479" y="1691639"/>
            <a:ext cx="2697482" cy="50292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78" name="Text 10"/>
          <p:cNvSpPr txBox="1"/>
          <p:nvPr/>
        </p:nvSpPr>
        <p:spPr>
          <a:xfrm>
            <a:off x="411479" y="1822449"/>
            <a:ext cx="2697482" cy="24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6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Perplexity</a:t>
            </a:r>
          </a:p>
        </p:txBody>
      </p:sp>
      <p:sp>
        <p:nvSpPr>
          <p:cNvPr id="579" name="Text 11"/>
          <p:cNvSpPr txBox="1"/>
          <p:nvPr/>
        </p:nvSpPr>
        <p:spPr>
          <a:xfrm>
            <a:off x="411479" y="2343150"/>
            <a:ext cx="2697482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2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조사</a:t>
            </a:r>
          </a:p>
        </p:txBody>
      </p:sp>
      <p:sp>
        <p:nvSpPr>
          <p:cNvPr id="580" name="Text 12"/>
          <p:cNvSpPr txBox="1"/>
          <p:nvPr/>
        </p:nvSpPr>
        <p:spPr>
          <a:xfrm>
            <a:off x="640079" y="2880360"/>
            <a:ext cx="2331722" cy="6770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342900" indent="-342900">
              <a:spcBef>
                <a:spcPts val="600"/>
              </a:spcBef>
              <a:buSzPct val="100000"/>
              <a:buChar char="•"/>
              <a:defRPr sz="11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자료 조사·출처 확인</a:t>
            </a:r>
          </a:p>
          <a:p>
            <a:pPr marL="342900" indent="-342900">
              <a:spcBef>
                <a:spcPts val="600"/>
              </a:spcBef>
              <a:buSzPct val="100000"/>
              <a:buChar char="•"/>
              <a:defRPr sz="11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비교표 정리</a:t>
            </a:r>
          </a:p>
          <a:p>
            <a:pPr marL="342900" indent="-342900">
              <a:spcBef>
                <a:spcPts val="600"/>
              </a:spcBef>
              <a:buSzPct val="100000"/>
              <a:buChar char="•"/>
              <a:defRPr sz="11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MVP에 넣을 데이터 추리기</a:t>
            </a:r>
          </a:p>
        </p:txBody>
      </p:sp>
      <p:sp>
        <p:nvSpPr>
          <p:cNvPr id="581" name="Shape 13"/>
          <p:cNvSpPr/>
          <p:nvPr/>
        </p:nvSpPr>
        <p:spPr>
          <a:xfrm>
            <a:off x="3227832" y="1691639"/>
            <a:ext cx="2697480" cy="2697481"/>
          </a:xfrm>
          <a:prstGeom prst="roundRect">
            <a:avLst>
              <a:gd name="adj" fmla="val 3390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582" name="Shape 14"/>
          <p:cNvSpPr/>
          <p:nvPr/>
        </p:nvSpPr>
        <p:spPr>
          <a:xfrm>
            <a:off x="3227832" y="1691639"/>
            <a:ext cx="2697481" cy="50292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83" name="Text 15"/>
          <p:cNvSpPr txBox="1"/>
          <p:nvPr/>
        </p:nvSpPr>
        <p:spPr>
          <a:xfrm>
            <a:off x="3227832" y="1822449"/>
            <a:ext cx="2697481" cy="24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6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Claude</a:t>
            </a:r>
          </a:p>
        </p:txBody>
      </p:sp>
      <p:sp>
        <p:nvSpPr>
          <p:cNvPr id="584" name="Text 16"/>
          <p:cNvSpPr txBox="1"/>
          <p:nvPr/>
        </p:nvSpPr>
        <p:spPr>
          <a:xfrm>
            <a:off x="3227832" y="2343150"/>
            <a:ext cx="2697481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2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화면</a:t>
            </a:r>
          </a:p>
        </p:txBody>
      </p:sp>
      <p:sp>
        <p:nvSpPr>
          <p:cNvPr id="585" name="Text 17"/>
          <p:cNvSpPr txBox="1"/>
          <p:nvPr/>
        </p:nvSpPr>
        <p:spPr>
          <a:xfrm>
            <a:off x="3456432" y="2880360"/>
            <a:ext cx="2331721" cy="6770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342900" indent="-342900">
              <a:spcBef>
                <a:spcPts val="600"/>
              </a:spcBef>
              <a:buSzPct val="100000"/>
              <a:buChar char="•"/>
              <a:defRPr sz="11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화면 구성·사용자 흐름</a:t>
            </a:r>
          </a:p>
          <a:p>
            <a:pPr marL="342900" indent="-342900">
              <a:spcBef>
                <a:spcPts val="600"/>
              </a:spcBef>
              <a:buSzPct val="100000"/>
              <a:buChar char="•"/>
              <a:defRPr sz="11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프론트 초안</a:t>
            </a:r>
          </a:p>
          <a:p>
            <a:pPr marL="342900" indent="-342900">
              <a:spcBef>
                <a:spcPts val="600"/>
              </a:spcBef>
              <a:buSzPct val="100000"/>
              <a:buChar char="•"/>
              <a:defRPr sz="11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디자인 정리</a:t>
            </a:r>
          </a:p>
        </p:txBody>
      </p:sp>
      <p:sp>
        <p:nvSpPr>
          <p:cNvPr id="586" name="Shape 18"/>
          <p:cNvSpPr/>
          <p:nvPr/>
        </p:nvSpPr>
        <p:spPr>
          <a:xfrm>
            <a:off x="6044184" y="1691639"/>
            <a:ext cx="2697481" cy="2697481"/>
          </a:xfrm>
          <a:prstGeom prst="roundRect">
            <a:avLst>
              <a:gd name="adj" fmla="val 3390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587" name="Shape 19"/>
          <p:cNvSpPr/>
          <p:nvPr/>
        </p:nvSpPr>
        <p:spPr>
          <a:xfrm>
            <a:off x="6044184" y="1691639"/>
            <a:ext cx="2697481" cy="50292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88" name="Text 20"/>
          <p:cNvSpPr txBox="1"/>
          <p:nvPr/>
        </p:nvSpPr>
        <p:spPr>
          <a:xfrm>
            <a:off x="6044184" y="1822449"/>
            <a:ext cx="2697481" cy="24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6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Codex</a:t>
            </a:r>
          </a:p>
        </p:txBody>
      </p:sp>
      <p:sp>
        <p:nvSpPr>
          <p:cNvPr id="589" name="Text 21"/>
          <p:cNvSpPr txBox="1"/>
          <p:nvPr/>
        </p:nvSpPr>
        <p:spPr>
          <a:xfrm>
            <a:off x="6044184" y="2343150"/>
            <a:ext cx="2697481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2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구현</a:t>
            </a:r>
          </a:p>
        </p:txBody>
      </p:sp>
      <p:sp>
        <p:nvSpPr>
          <p:cNvPr id="590" name="Text 22"/>
          <p:cNvSpPr txBox="1"/>
          <p:nvPr/>
        </p:nvSpPr>
        <p:spPr>
          <a:xfrm>
            <a:off x="6272784" y="2880360"/>
            <a:ext cx="2331721" cy="6770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342900" indent="-342900">
              <a:spcBef>
                <a:spcPts val="600"/>
              </a:spcBef>
              <a:buSzPct val="100000"/>
              <a:buChar char="•"/>
              <a:defRPr sz="11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프로젝트 구성·기능 구현</a:t>
            </a:r>
          </a:p>
          <a:p>
            <a:pPr marL="342900" indent="-342900">
              <a:spcBef>
                <a:spcPts val="600"/>
              </a:spcBef>
              <a:buSzPct val="100000"/>
              <a:buChar char="•"/>
              <a:defRPr sz="11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실행 검증·오류 해결</a:t>
            </a:r>
          </a:p>
          <a:p>
            <a:pPr marL="342900" indent="-342900">
              <a:spcBef>
                <a:spcPts val="600"/>
              </a:spcBef>
              <a:buSzPct val="100000"/>
              <a:buChar char="•"/>
              <a:defRPr sz="11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문서 정리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Text 0"/>
          <p:cNvSpPr txBox="1"/>
          <p:nvPr/>
        </p:nvSpPr>
        <p:spPr>
          <a:xfrm>
            <a:off x="411480" y="33762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TIP 3  ·  단계별 배치</a:t>
            </a:r>
          </a:p>
        </p:txBody>
      </p:sp>
      <p:sp>
        <p:nvSpPr>
          <p:cNvPr id="593" name="Text 1"/>
          <p:cNvSpPr txBox="1"/>
          <p:nvPr/>
        </p:nvSpPr>
        <p:spPr>
          <a:xfrm>
            <a:off x="5029200" y="341630"/>
            <a:ext cx="36576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i="1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Project Playbook</a:t>
            </a:r>
          </a:p>
        </p:txBody>
      </p:sp>
      <p:sp>
        <p:nvSpPr>
          <p:cNvPr id="594" name="Shape 2"/>
          <p:cNvSpPr/>
          <p:nvPr/>
        </p:nvSpPr>
        <p:spPr>
          <a:xfrm>
            <a:off x="411479" y="4736591"/>
            <a:ext cx="8321042" cy="1"/>
          </a:xfrm>
          <a:prstGeom prst="line">
            <a:avLst/>
          </a:prstGeom>
          <a:ln w="6350">
            <a:solidFill>
              <a:srgbClr val="E5E7E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95" name="Text 3"/>
          <p:cNvSpPr txBox="1"/>
          <p:nvPr/>
        </p:nvSpPr>
        <p:spPr>
          <a:xfrm>
            <a:off x="411480" y="486390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나만의 AI 프로젝트 운영 꿀팁</a:t>
            </a:r>
          </a:p>
        </p:txBody>
      </p:sp>
      <p:sp>
        <p:nvSpPr>
          <p:cNvPr id="596" name="Text 4"/>
          <p:cNvSpPr txBox="1"/>
          <p:nvPr/>
        </p:nvSpPr>
        <p:spPr>
          <a:xfrm>
            <a:off x="7772400" y="4867909"/>
            <a:ext cx="9144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pc="1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22 / 48</a:t>
            </a:r>
          </a:p>
        </p:txBody>
      </p:sp>
      <p:sp>
        <p:nvSpPr>
          <p:cNvPr id="597" name="Text 5"/>
          <p:cNvSpPr txBox="1"/>
          <p:nvPr/>
        </p:nvSpPr>
        <p:spPr>
          <a:xfrm>
            <a:off x="411479" y="696718"/>
            <a:ext cx="8321042" cy="389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프로젝트 흐름별 AI 사용법</a:t>
            </a:r>
          </a:p>
        </p:txBody>
      </p:sp>
      <p:sp>
        <p:nvSpPr>
          <p:cNvPr id="598" name="Text 6"/>
          <p:cNvSpPr txBox="1"/>
          <p:nvPr/>
        </p:nvSpPr>
        <p:spPr>
          <a:xfrm>
            <a:off x="411479" y="1166621"/>
            <a:ext cx="83210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예시: 대학생 과제 관리 MVP 앱</a:t>
            </a:r>
          </a:p>
        </p:txBody>
      </p:sp>
      <p:sp>
        <p:nvSpPr>
          <p:cNvPr id="599" name="Shape 7"/>
          <p:cNvSpPr/>
          <p:nvPr/>
        </p:nvSpPr>
        <p:spPr>
          <a:xfrm>
            <a:off x="411480" y="1463039"/>
            <a:ext cx="457201" cy="36577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00" name="Shape 8"/>
          <p:cNvSpPr/>
          <p:nvPr/>
        </p:nvSpPr>
        <p:spPr>
          <a:xfrm>
            <a:off x="411480" y="1691639"/>
            <a:ext cx="1591057" cy="2194561"/>
          </a:xfrm>
          <a:prstGeom prst="roundRect">
            <a:avLst>
              <a:gd name="adj" fmla="val 4598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601" name="Shape 9"/>
          <p:cNvSpPr/>
          <p:nvPr/>
        </p:nvSpPr>
        <p:spPr>
          <a:xfrm>
            <a:off x="411480" y="1691639"/>
            <a:ext cx="1591057" cy="457201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02" name="Text 10"/>
          <p:cNvSpPr txBox="1"/>
          <p:nvPr/>
        </p:nvSpPr>
        <p:spPr>
          <a:xfrm>
            <a:off x="411480" y="1850389"/>
            <a:ext cx="1591057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pc="300" sz="9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STEP 01</a:t>
            </a:r>
          </a:p>
        </p:txBody>
      </p:sp>
      <p:sp>
        <p:nvSpPr>
          <p:cNvPr id="603" name="Text 11"/>
          <p:cNvSpPr txBox="1"/>
          <p:nvPr/>
        </p:nvSpPr>
        <p:spPr>
          <a:xfrm>
            <a:off x="411480" y="2233930"/>
            <a:ext cx="1591057" cy="24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6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조사</a:t>
            </a:r>
          </a:p>
        </p:txBody>
      </p:sp>
      <p:sp>
        <p:nvSpPr>
          <p:cNvPr id="604" name="Text 12"/>
          <p:cNvSpPr txBox="1"/>
          <p:nvPr/>
        </p:nvSpPr>
        <p:spPr>
          <a:xfrm>
            <a:off x="548640" y="2588260"/>
            <a:ext cx="1316737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200" sz="8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</a:t>
            </a:r>
          </a:p>
        </p:txBody>
      </p:sp>
      <p:sp>
        <p:nvSpPr>
          <p:cNvPr id="605" name="Text 13"/>
          <p:cNvSpPr txBox="1"/>
          <p:nvPr/>
        </p:nvSpPr>
        <p:spPr>
          <a:xfrm>
            <a:off x="548640" y="2724911"/>
            <a:ext cx="1316737" cy="1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0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Perplexity / GPT</a:t>
            </a:r>
          </a:p>
        </p:txBody>
      </p:sp>
      <p:sp>
        <p:nvSpPr>
          <p:cNvPr id="606" name="Text 14"/>
          <p:cNvSpPr txBox="1"/>
          <p:nvPr/>
        </p:nvSpPr>
        <p:spPr>
          <a:xfrm>
            <a:off x="548640" y="3045460"/>
            <a:ext cx="1316737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200" sz="8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산출물</a:t>
            </a:r>
          </a:p>
        </p:txBody>
      </p:sp>
      <p:sp>
        <p:nvSpPr>
          <p:cNvPr id="607" name="Text 15"/>
          <p:cNvSpPr txBox="1"/>
          <p:nvPr/>
        </p:nvSpPr>
        <p:spPr>
          <a:xfrm>
            <a:off x="548640" y="3182111"/>
            <a:ext cx="1316737" cy="1477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기능 후보·출처</a:t>
            </a:r>
          </a:p>
        </p:txBody>
      </p:sp>
      <p:sp>
        <p:nvSpPr>
          <p:cNvPr id="608" name="Text 16"/>
          <p:cNvSpPr txBox="1"/>
          <p:nvPr/>
        </p:nvSpPr>
        <p:spPr>
          <a:xfrm>
            <a:off x="548640" y="3502660"/>
            <a:ext cx="1316737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200" sz="800">
                <a:solidFill>
                  <a:srgbClr val="F59E0B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검증</a:t>
            </a:r>
          </a:p>
        </p:txBody>
      </p:sp>
      <p:sp>
        <p:nvSpPr>
          <p:cNvPr id="609" name="Text 17"/>
          <p:cNvSpPr txBox="1"/>
          <p:nvPr/>
        </p:nvSpPr>
        <p:spPr>
          <a:xfrm>
            <a:off x="548640" y="3639311"/>
            <a:ext cx="1316737" cy="1477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출처·범위 확인</a:t>
            </a:r>
          </a:p>
        </p:txBody>
      </p:sp>
      <p:sp>
        <p:nvSpPr>
          <p:cNvPr id="610" name="Shape 18"/>
          <p:cNvSpPr/>
          <p:nvPr/>
        </p:nvSpPr>
        <p:spPr>
          <a:xfrm>
            <a:off x="2093976" y="1691639"/>
            <a:ext cx="1591057" cy="2194561"/>
          </a:xfrm>
          <a:prstGeom prst="roundRect">
            <a:avLst>
              <a:gd name="adj" fmla="val 4598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611" name="Shape 19"/>
          <p:cNvSpPr/>
          <p:nvPr/>
        </p:nvSpPr>
        <p:spPr>
          <a:xfrm>
            <a:off x="2093976" y="1691639"/>
            <a:ext cx="1591057" cy="457201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12" name="Text 20"/>
          <p:cNvSpPr txBox="1"/>
          <p:nvPr/>
        </p:nvSpPr>
        <p:spPr>
          <a:xfrm>
            <a:off x="2093976" y="1850389"/>
            <a:ext cx="1591057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pc="300" sz="9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STEP 02</a:t>
            </a:r>
          </a:p>
        </p:txBody>
      </p:sp>
      <p:sp>
        <p:nvSpPr>
          <p:cNvPr id="613" name="Text 21"/>
          <p:cNvSpPr txBox="1"/>
          <p:nvPr/>
        </p:nvSpPr>
        <p:spPr>
          <a:xfrm>
            <a:off x="2093976" y="2233930"/>
            <a:ext cx="1591057" cy="24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6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설계</a:t>
            </a:r>
          </a:p>
        </p:txBody>
      </p:sp>
      <p:sp>
        <p:nvSpPr>
          <p:cNvPr id="614" name="Text 22"/>
          <p:cNvSpPr txBox="1"/>
          <p:nvPr/>
        </p:nvSpPr>
        <p:spPr>
          <a:xfrm>
            <a:off x="2231135" y="2588260"/>
            <a:ext cx="1316737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200" sz="8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</a:t>
            </a:r>
          </a:p>
        </p:txBody>
      </p:sp>
      <p:sp>
        <p:nvSpPr>
          <p:cNvPr id="615" name="Text 23"/>
          <p:cNvSpPr txBox="1"/>
          <p:nvPr/>
        </p:nvSpPr>
        <p:spPr>
          <a:xfrm>
            <a:off x="2231135" y="2724911"/>
            <a:ext cx="1316737" cy="1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0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GPT</a:t>
            </a:r>
          </a:p>
        </p:txBody>
      </p:sp>
      <p:sp>
        <p:nvSpPr>
          <p:cNvPr id="616" name="Text 24"/>
          <p:cNvSpPr txBox="1"/>
          <p:nvPr/>
        </p:nvSpPr>
        <p:spPr>
          <a:xfrm>
            <a:off x="2231135" y="3045460"/>
            <a:ext cx="1316737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200" sz="8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산출물</a:t>
            </a:r>
          </a:p>
        </p:txBody>
      </p:sp>
      <p:sp>
        <p:nvSpPr>
          <p:cNvPr id="617" name="Text 25"/>
          <p:cNvSpPr txBox="1"/>
          <p:nvPr/>
        </p:nvSpPr>
        <p:spPr>
          <a:xfrm>
            <a:off x="2231135" y="3182111"/>
            <a:ext cx="1316737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MVP 3 · API · DB</a:t>
            </a:r>
          </a:p>
        </p:txBody>
      </p:sp>
      <p:sp>
        <p:nvSpPr>
          <p:cNvPr id="618" name="Text 26"/>
          <p:cNvSpPr txBox="1"/>
          <p:nvPr/>
        </p:nvSpPr>
        <p:spPr>
          <a:xfrm>
            <a:off x="2231135" y="3502660"/>
            <a:ext cx="1316737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200" sz="800">
                <a:solidFill>
                  <a:srgbClr val="F59E0B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검증</a:t>
            </a:r>
          </a:p>
        </p:txBody>
      </p:sp>
      <p:sp>
        <p:nvSpPr>
          <p:cNvPr id="619" name="Text 27"/>
          <p:cNvSpPr txBox="1"/>
          <p:nvPr/>
        </p:nvSpPr>
        <p:spPr>
          <a:xfrm>
            <a:off x="2231135" y="3639311"/>
            <a:ext cx="1316737" cy="1477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구현 가능성</a:t>
            </a:r>
          </a:p>
        </p:txBody>
      </p:sp>
      <p:sp>
        <p:nvSpPr>
          <p:cNvPr id="620" name="Shape 28"/>
          <p:cNvSpPr/>
          <p:nvPr/>
        </p:nvSpPr>
        <p:spPr>
          <a:xfrm>
            <a:off x="3776471" y="1691639"/>
            <a:ext cx="1591057" cy="2194561"/>
          </a:xfrm>
          <a:prstGeom prst="roundRect">
            <a:avLst>
              <a:gd name="adj" fmla="val 4598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621" name="Shape 29"/>
          <p:cNvSpPr/>
          <p:nvPr/>
        </p:nvSpPr>
        <p:spPr>
          <a:xfrm>
            <a:off x="3776471" y="1691639"/>
            <a:ext cx="1591057" cy="457201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22" name="Text 30"/>
          <p:cNvSpPr txBox="1"/>
          <p:nvPr/>
        </p:nvSpPr>
        <p:spPr>
          <a:xfrm>
            <a:off x="3776471" y="1850389"/>
            <a:ext cx="1591057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pc="300" sz="9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STEP 03</a:t>
            </a:r>
          </a:p>
        </p:txBody>
      </p:sp>
      <p:sp>
        <p:nvSpPr>
          <p:cNvPr id="623" name="Text 31"/>
          <p:cNvSpPr txBox="1"/>
          <p:nvPr/>
        </p:nvSpPr>
        <p:spPr>
          <a:xfrm>
            <a:off x="3776471" y="2226816"/>
            <a:ext cx="1591057" cy="2555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6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UI 제작</a:t>
            </a:r>
          </a:p>
        </p:txBody>
      </p:sp>
      <p:sp>
        <p:nvSpPr>
          <p:cNvPr id="624" name="Text 32"/>
          <p:cNvSpPr txBox="1"/>
          <p:nvPr/>
        </p:nvSpPr>
        <p:spPr>
          <a:xfrm>
            <a:off x="3913632" y="2588260"/>
            <a:ext cx="1316737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200" sz="8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</a:t>
            </a:r>
          </a:p>
        </p:txBody>
      </p:sp>
      <p:sp>
        <p:nvSpPr>
          <p:cNvPr id="625" name="Text 33"/>
          <p:cNvSpPr txBox="1"/>
          <p:nvPr/>
        </p:nvSpPr>
        <p:spPr>
          <a:xfrm>
            <a:off x="3913632" y="2724911"/>
            <a:ext cx="1316737" cy="1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0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Claude</a:t>
            </a:r>
          </a:p>
        </p:txBody>
      </p:sp>
      <p:sp>
        <p:nvSpPr>
          <p:cNvPr id="626" name="Text 34"/>
          <p:cNvSpPr txBox="1"/>
          <p:nvPr/>
        </p:nvSpPr>
        <p:spPr>
          <a:xfrm>
            <a:off x="3913632" y="3045460"/>
            <a:ext cx="1316737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200" sz="8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산출물</a:t>
            </a:r>
          </a:p>
        </p:txBody>
      </p:sp>
      <p:sp>
        <p:nvSpPr>
          <p:cNvPr id="627" name="Text 35"/>
          <p:cNvSpPr txBox="1"/>
          <p:nvPr/>
        </p:nvSpPr>
        <p:spPr>
          <a:xfrm>
            <a:off x="3913632" y="3182111"/>
            <a:ext cx="1316737" cy="1477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화면 · 프론트 초안</a:t>
            </a:r>
          </a:p>
        </p:txBody>
      </p:sp>
      <p:sp>
        <p:nvSpPr>
          <p:cNvPr id="628" name="Text 36"/>
          <p:cNvSpPr txBox="1"/>
          <p:nvPr/>
        </p:nvSpPr>
        <p:spPr>
          <a:xfrm>
            <a:off x="3913632" y="3502660"/>
            <a:ext cx="1316737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200" sz="800">
                <a:solidFill>
                  <a:srgbClr val="F59E0B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검증</a:t>
            </a:r>
          </a:p>
        </p:txBody>
      </p:sp>
      <p:sp>
        <p:nvSpPr>
          <p:cNvPr id="629" name="Text 37"/>
          <p:cNvSpPr txBox="1"/>
          <p:nvPr/>
        </p:nvSpPr>
        <p:spPr>
          <a:xfrm>
            <a:off x="3913632" y="3639311"/>
            <a:ext cx="1316737" cy="1477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복잡도 확인</a:t>
            </a:r>
          </a:p>
        </p:txBody>
      </p:sp>
      <p:sp>
        <p:nvSpPr>
          <p:cNvPr id="630" name="Shape 38"/>
          <p:cNvSpPr/>
          <p:nvPr/>
        </p:nvSpPr>
        <p:spPr>
          <a:xfrm>
            <a:off x="5458967" y="1691639"/>
            <a:ext cx="1591057" cy="2194561"/>
          </a:xfrm>
          <a:prstGeom prst="roundRect">
            <a:avLst>
              <a:gd name="adj" fmla="val 4598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631" name="Shape 39"/>
          <p:cNvSpPr/>
          <p:nvPr/>
        </p:nvSpPr>
        <p:spPr>
          <a:xfrm>
            <a:off x="5458967" y="1691639"/>
            <a:ext cx="1591057" cy="457201"/>
          </a:xfrm>
          <a:prstGeom prst="rect">
            <a:avLst/>
          </a:prstGeom>
          <a:solidFill>
            <a:srgbClr val="1E3A8A"/>
          </a:solidFill>
          <a:ln w="12700">
            <a:solidFill>
              <a:srgbClr val="1E3A8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32" name="Text 40"/>
          <p:cNvSpPr txBox="1"/>
          <p:nvPr/>
        </p:nvSpPr>
        <p:spPr>
          <a:xfrm>
            <a:off x="5458967" y="1850389"/>
            <a:ext cx="1591057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pc="300" sz="9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STEP 04</a:t>
            </a:r>
          </a:p>
        </p:txBody>
      </p:sp>
      <p:sp>
        <p:nvSpPr>
          <p:cNvPr id="633" name="Text 41"/>
          <p:cNvSpPr txBox="1"/>
          <p:nvPr/>
        </p:nvSpPr>
        <p:spPr>
          <a:xfrm>
            <a:off x="5458967" y="2233930"/>
            <a:ext cx="1591057" cy="24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6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구현</a:t>
            </a:r>
          </a:p>
        </p:txBody>
      </p:sp>
      <p:sp>
        <p:nvSpPr>
          <p:cNvPr id="634" name="Text 42"/>
          <p:cNvSpPr txBox="1"/>
          <p:nvPr/>
        </p:nvSpPr>
        <p:spPr>
          <a:xfrm>
            <a:off x="5596128" y="2588260"/>
            <a:ext cx="1316737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200" sz="8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</a:t>
            </a:r>
          </a:p>
        </p:txBody>
      </p:sp>
      <p:sp>
        <p:nvSpPr>
          <p:cNvPr id="635" name="Text 43"/>
          <p:cNvSpPr txBox="1"/>
          <p:nvPr/>
        </p:nvSpPr>
        <p:spPr>
          <a:xfrm>
            <a:off x="5596128" y="2724911"/>
            <a:ext cx="1316737" cy="1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0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GPT / Codex</a:t>
            </a:r>
          </a:p>
        </p:txBody>
      </p:sp>
      <p:sp>
        <p:nvSpPr>
          <p:cNvPr id="636" name="Text 44"/>
          <p:cNvSpPr txBox="1"/>
          <p:nvPr/>
        </p:nvSpPr>
        <p:spPr>
          <a:xfrm>
            <a:off x="5596128" y="3045460"/>
            <a:ext cx="1316737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200" sz="8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산출물</a:t>
            </a:r>
          </a:p>
        </p:txBody>
      </p:sp>
      <p:sp>
        <p:nvSpPr>
          <p:cNvPr id="637" name="Text 45"/>
          <p:cNvSpPr txBox="1"/>
          <p:nvPr/>
        </p:nvSpPr>
        <p:spPr>
          <a:xfrm>
            <a:off x="5596128" y="3182111"/>
            <a:ext cx="1316737" cy="1477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코드 · 오류 수정</a:t>
            </a:r>
          </a:p>
        </p:txBody>
      </p:sp>
      <p:sp>
        <p:nvSpPr>
          <p:cNvPr id="638" name="Text 46"/>
          <p:cNvSpPr txBox="1"/>
          <p:nvPr/>
        </p:nvSpPr>
        <p:spPr>
          <a:xfrm>
            <a:off x="5596128" y="3502660"/>
            <a:ext cx="1316737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200" sz="800">
                <a:solidFill>
                  <a:srgbClr val="F59E0B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검증</a:t>
            </a:r>
          </a:p>
        </p:txBody>
      </p:sp>
      <p:sp>
        <p:nvSpPr>
          <p:cNvPr id="639" name="Text 47"/>
          <p:cNvSpPr txBox="1"/>
          <p:nvPr/>
        </p:nvSpPr>
        <p:spPr>
          <a:xfrm>
            <a:off x="5596128" y="3639311"/>
            <a:ext cx="1316737" cy="1477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build · 실행 OK</a:t>
            </a:r>
          </a:p>
        </p:txBody>
      </p:sp>
      <p:sp>
        <p:nvSpPr>
          <p:cNvPr id="640" name="Shape 48"/>
          <p:cNvSpPr/>
          <p:nvPr/>
        </p:nvSpPr>
        <p:spPr>
          <a:xfrm>
            <a:off x="7141464" y="1691639"/>
            <a:ext cx="1591057" cy="2194561"/>
          </a:xfrm>
          <a:prstGeom prst="roundRect">
            <a:avLst>
              <a:gd name="adj" fmla="val 4598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641" name="Shape 49"/>
          <p:cNvSpPr/>
          <p:nvPr/>
        </p:nvSpPr>
        <p:spPr>
          <a:xfrm>
            <a:off x="7141464" y="1691639"/>
            <a:ext cx="1591057" cy="457201"/>
          </a:xfrm>
          <a:prstGeom prst="rect">
            <a:avLst/>
          </a:prstGeom>
          <a:solidFill>
            <a:srgbClr val="047857"/>
          </a:solidFill>
          <a:ln w="12700">
            <a:solidFill>
              <a:srgbClr val="047857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42" name="Text 50"/>
          <p:cNvSpPr txBox="1"/>
          <p:nvPr/>
        </p:nvSpPr>
        <p:spPr>
          <a:xfrm>
            <a:off x="7141464" y="1850389"/>
            <a:ext cx="1591057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pc="300" sz="9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STEP 05</a:t>
            </a:r>
          </a:p>
        </p:txBody>
      </p:sp>
      <p:sp>
        <p:nvSpPr>
          <p:cNvPr id="643" name="Text 51"/>
          <p:cNvSpPr txBox="1"/>
          <p:nvPr/>
        </p:nvSpPr>
        <p:spPr>
          <a:xfrm>
            <a:off x="7141464" y="2233930"/>
            <a:ext cx="1591057" cy="24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6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발표</a:t>
            </a:r>
          </a:p>
        </p:txBody>
      </p:sp>
      <p:sp>
        <p:nvSpPr>
          <p:cNvPr id="644" name="Text 52"/>
          <p:cNvSpPr txBox="1"/>
          <p:nvPr/>
        </p:nvSpPr>
        <p:spPr>
          <a:xfrm>
            <a:off x="7278623" y="2588260"/>
            <a:ext cx="1316737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200" sz="8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</a:t>
            </a:r>
          </a:p>
        </p:txBody>
      </p:sp>
      <p:sp>
        <p:nvSpPr>
          <p:cNvPr id="645" name="Text 53"/>
          <p:cNvSpPr txBox="1"/>
          <p:nvPr/>
        </p:nvSpPr>
        <p:spPr>
          <a:xfrm>
            <a:off x="7278623" y="2724911"/>
            <a:ext cx="1316737" cy="1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0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Claude</a:t>
            </a:r>
          </a:p>
        </p:txBody>
      </p:sp>
      <p:sp>
        <p:nvSpPr>
          <p:cNvPr id="646" name="Text 54"/>
          <p:cNvSpPr txBox="1"/>
          <p:nvPr/>
        </p:nvSpPr>
        <p:spPr>
          <a:xfrm>
            <a:off x="7278623" y="3045460"/>
            <a:ext cx="1316737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200" sz="8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산출물</a:t>
            </a:r>
          </a:p>
        </p:txBody>
      </p:sp>
      <p:sp>
        <p:nvSpPr>
          <p:cNvPr id="647" name="Text 55"/>
          <p:cNvSpPr txBox="1"/>
          <p:nvPr/>
        </p:nvSpPr>
        <p:spPr>
          <a:xfrm>
            <a:off x="7278623" y="3182111"/>
            <a:ext cx="1316737" cy="1477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PPT · 대본 · README</a:t>
            </a:r>
          </a:p>
        </p:txBody>
      </p:sp>
      <p:sp>
        <p:nvSpPr>
          <p:cNvPr id="648" name="Text 56"/>
          <p:cNvSpPr txBox="1"/>
          <p:nvPr/>
        </p:nvSpPr>
        <p:spPr>
          <a:xfrm>
            <a:off x="7278623" y="3502660"/>
            <a:ext cx="1316737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200" sz="800">
                <a:solidFill>
                  <a:srgbClr val="F59E0B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검증</a:t>
            </a:r>
          </a:p>
        </p:txBody>
      </p:sp>
      <p:sp>
        <p:nvSpPr>
          <p:cNvPr id="649" name="Text 57"/>
          <p:cNvSpPr txBox="1"/>
          <p:nvPr/>
        </p:nvSpPr>
        <p:spPr>
          <a:xfrm>
            <a:off x="7278623" y="3639311"/>
            <a:ext cx="1316737" cy="1477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과장 표현 제거</a:t>
            </a:r>
          </a:p>
        </p:txBody>
      </p:sp>
      <p:sp>
        <p:nvSpPr>
          <p:cNvPr id="650" name="Shape 58"/>
          <p:cNvSpPr/>
          <p:nvPr/>
        </p:nvSpPr>
        <p:spPr>
          <a:xfrm>
            <a:off x="411480" y="4114800"/>
            <a:ext cx="8321041" cy="502920"/>
          </a:xfrm>
          <a:prstGeom prst="roundRect">
            <a:avLst>
              <a:gd name="adj" fmla="val 9091"/>
            </a:avLst>
          </a:prstGeom>
          <a:solidFill>
            <a:srgbClr val="EFF6FF"/>
          </a:solidFill>
          <a:ln w="635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51" name="Text 59"/>
          <p:cNvSpPr txBox="1"/>
          <p:nvPr/>
        </p:nvSpPr>
        <p:spPr>
          <a:xfrm>
            <a:off x="594359" y="4271009"/>
            <a:ext cx="795528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defRPr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앞으로는 AI에게 </a:t>
            </a:r>
            <a:r>
              <a:rPr i="1">
                <a:solidFill>
                  <a:srgbClr val="6B7280"/>
                </a:solidFill>
              </a:rPr>
              <a:t>질문하는 능력</a:t>
            </a:r>
            <a:r>
              <a:t>보다, </a:t>
            </a:r>
            <a:r>
              <a:rPr b="1">
                <a:solidFill>
                  <a:srgbClr val="1D4ED8"/>
                </a:solidFill>
              </a:rPr>
              <a:t>어떻게 활용하고 운영하는지</a:t>
            </a:r>
            <a:r>
              <a:t>가 더 중요하다.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Text 0"/>
          <p:cNvSpPr txBox="1"/>
          <p:nvPr/>
        </p:nvSpPr>
        <p:spPr>
          <a:xfrm>
            <a:off x="411480" y="33762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TIP 3  ·  운영 절차</a:t>
            </a:r>
          </a:p>
        </p:txBody>
      </p:sp>
      <p:sp>
        <p:nvSpPr>
          <p:cNvPr id="654" name="Text 1"/>
          <p:cNvSpPr txBox="1"/>
          <p:nvPr/>
        </p:nvSpPr>
        <p:spPr>
          <a:xfrm>
            <a:off x="5029200" y="341630"/>
            <a:ext cx="36576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i="1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Project Playbook</a:t>
            </a:r>
          </a:p>
        </p:txBody>
      </p:sp>
      <p:sp>
        <p:nvSpPr>
          <p:cNvPr id="655" name="Shape 2"/>
          <p:cNvSpPr/>
          <p:nvPr/>
        </p:nvSpPr>
        <p:spPr>
          <a:xfrm>
            <a:off x="411479" y="4736591"/>
            <a:ext cx="8321042" cy="1"/>
          </a:xfrm>
          <a:prstGeom prst="line">
            <a:avLst/>
          </a:prstGeom>
          <a:ln w="6350">
            <a:solidFill>
              <a:srgbClr val="E5E7E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56" name="Text 3"/>
          <p:cNvSpPr txBox="1"/>
          <p:nvPr/>
        </p:nvSpPr>
        <p:spPr>
          <a:xfrm>
            <a:off x="411480" y="486390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나만의 AI 프로젝트 운영 꿀팁</a:t>
            </a:r>
          </a:p>
        </p:txBody>
      </p:sp>
      <p:sp>
        <p:nvSpPr>
          <p:cNvPr id="657" name="Text 4"/>
          <p:cNvSpPr txBox="1"/>
          <p:nvPr/>
        </p:nvSpPr>
        <p:spPr>
          <a:xfrm>
            <a:off x="7772400" y="4867909"/>
            <a:ext cx="9144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pc="1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23 / 48</a:t>
            </a:r>
          </a:p>
        </p:txBody>
      </p:sp>
      <p:sp>
        <p:nvSpPr>
          <p:cNvPr id="658" name="Text 5"/>
          <p:cNvSpPr txBox="1"/>
          <p:nvPr/>
        </p:nvSpPr>
        <p:spPr>
          <a:xfrm>
            <a:off x="411479" y="696718"/>
            <a:ext cx="8321042" cy="389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운영 절차 6단계 — 정의에서 기록까지</a:t>
            </a:r>
          </a:p>
        </p:txBody>
      </p:sp>
      <p:sp>
        <p:nvSpPr>
          <p:cNvPr id="659" name="Text 6"/>
          <p:cNvSpPr txBox="1"/>
          <p:nvPr/>
        </p:nvSpPr>
        <p:spPr>
          <a:xfrm>
            <a:off x="411479" y="1166621"/>
            <a:ext cx="83210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코드보다 ‘기준 문서’가 먼저</a:t>
            </a:r>
          </a:p>
        </p:txBody>
      </p:sp>
      <p:sp>
        <p:nvSpPr>
          <p:cNvPr id="660" name="Shape 7"/>
          <p:cNvSpPr/>
          <p:nvPr/>
        </p:nvSpPr>
        <p:spPr>
          <a:xfrm>
            <a:off x="411480" y="1463039"/>
            <a:ext cx="457201" cy="36577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61" name="Shape 8"/>
          <p:cNvSpPr/>
          <p:nvPr/>
        </p:nvSpPr>
        <p:spPr>
          <a:xfrm>
            <a:off x="681227" y="2103120"/>
            <a:ext cx="1243585" cy="777241"/>
          </a:xfrm>
          <a:prstGeom prst="roundRect">
            <a:avLst>
              <a:gd name="adj" fmla="val 9412"/>
            </a:avLst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62" name="Text 9"/>
          <p:cNvSpPr txBox="1"/>
          <p:nvPr/>
        </p:nvSpPr>
        <p:spPr>
          <a:xfrm>
            <a:off x="681227" y="2193289"/>
            <a:ext cx="1243585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pc="200" sz="9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01</a:t>
            </a:r>
          </a:p>
        </p:txBody>
      </p:sp>
      <p:sp>
        <p:nvSpPr>
          <p:cNvPr id="663" name="Text 10"/>
          <p:cNvSpPr txBox="1"/>
          <p:nvPr/>
        </p:nvSpPr>
        <p:spPr>
          <a:xfrm>
            <a:off x="681227" y="2472689"/>
            <a:ext cx="1243585" cy="266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정의</a:t>
            </a:r>
          </a:p>
        </p:txBody>
      </p:sp>
      <p:sp>
        <p:nvSpPr>
          <p:cNvPr id="664" name="Text 11"/>
          <p:cNvSpPr txBox="1"/>
          <p:nvPr/>
        </p:nvSpPr>
        <p:spPr>
          <a:xfrm>
            <a:off x="1924811" y="2383790"/>
            <a:ext cx="64009" cy="215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400">
                <a:solidFill>
                  <a:srgbClr val="9CA3A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→</a:t>
            </a:r>
          </a:p>
        </p:txBody>
      </p:sp>
      <p:sp>
        <p:nvSpPr>
          <p:cNvPr id="665" name="Shape 12"/>
          <p:cNvSpPr/>
          <p:nvPr/>
        </p:nvSpPr>
        <p:spPr>
          <a:xfrm>
            <a:off x="1988820" y="2103120"/>
            <a:ext cx="1243585" cy="777241"/>
          </a:xfrm>
          <a:prstGeom prst="roundRect">
            <a:avLst>
              <a:gd name="adj" fmla="val 9412"/>
            </a:avLst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66" name="Text 13"/>
          <p:cNvSpPr txBox="1"/>
          <p:nvPr/>
        </p:nvSpPr>
        <p:spPr>
          <a:xfrm>
            <a:off x="1988820" y="2193289"/>
            <a:ext cx="1243585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pc="200" sz="9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02</a:t>
            </a:r>
          </a:p>
        </p:txBody>
      </p:sp>
      <p:sp>
        <p:nvSpPr>
          <p:cNvPr id="667" name="Text 14"/>
          <p:cNvSpPr txBox="1"/>
          <p:nvPr/>
        </p:nvSpPr>
        <p:spPr>
          <a:xfrm>
            <a:off x="1988820" y="2466339"/>
            <a:ext cx="1243585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MVP</a:t>
            </a:r>
          </a:p>
        </p:txBody>
      </p:sp>
      <p:sp>
        <p:nvSpPr>
          <p:cNvPr id="668" name="Text 15"/>
          <p:cNvSpPr txBox="1"/>
          <p:nvPr/>
        </p:nvSpPr>
        <p:spPr>
          <a:xfrm>
            <a:off x="3232404" y="2383790"/>
            <a:ext cx="64009" cy="215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400">
                <a:solidFill>
                  <a:srgbClr val="9CA3A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→</a:t>
            </a:r>
          </a:p>
        </p:txBody>
      </p:sp>
      <p:sp>
        <p:nvSpPr>
          <p:cNvPr id="669" name="Shape 16"/>
          <p:cNvSpPr/>
          <p:nvPr/>
        </p:nvSpPr>
        <p:spPr>
          <a:xfrm>
            <a:off x="3296411" y="2103120"/>
            <a:ext cx="1243585" cy="777241"/>
          </a:xfrm>
          <a:prstGeom prst="roundRect">
            <a:avLst>
              <a:gd name="adj" fmla="val 9412"/>
            </a:avLst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70" name="Text 17"/>
          <p:cNvSpPr txBox="1"/>
          <p:nvPr/>
        </p:nvSpPr>
        <p:spPr>
          <a:xfrm>
            <a:off x="3296411" y="2193289"/>
            <a:ext cx="1243585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pc="200" sz="9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03</a:t>
            </a:r>
          </a:p>
        </p:txBody>
      </p:sp>
      <p:sp>
        <p:nvSpPr>
          <p:cNvPr id="671" name="Text 18"/>
          <p:cNvSpPr txBox="1"/>
          <p:nvPr/>
        </p:nvSpPr>
        <p:spPr>
          <a:xfrm>
            <a:off x="3296411" y="2472689"/>
            <a:ext cx="1243585" cy="266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문서</a:t>
            </a:r>
          </a:p>
        </p:txBody>
      </p:sp>
      <p:sp>
        <p:nvSpPr>
          <p:cNvPr id="672" name="Text 19"/>
          <p:cNvSpPr txBox="1"/>
          <p:nvPr/>
        </p:nvSpPr>
        <p:spPr>
          <a:xfrm>
            <a:off x="4539996" y="2383790"/>
            <a:ext cx="64009" cy="215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400">
                <a:solidFill>
                  <a:srgbClr val="9CA3A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→</a:t>
            </a:r>
          </a:p>
        </p:txBody>
      </p:sp>
      <p:sp>
        <p:nvSpPr>
          <p:cNvPr id="673" name="Shape 20"/>
          <p:cNvSpPr/>
          <p:nvPr/>
        </p:nvSpPr>
        <p:spPr>
          <a:xfrm>
            <a:off x="4604003" y="2103120"/>
            <a:ext cx="1243585" cy="777241"/>
          </a:xfrm>
          <a:prstGeom prst="roundRect">
            <a:avLst>
              <a:gd name="adj" fmla="val 9412"/>
            </a:avLst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74" name="Text 21"/>
          <p:cNvSpPr txBox="1"/>
          <p:nvPr/>
        </p:nvSpPr>
        <p:spPr>
          <a:xfrm>
            <a:off x="4604003" y="2193289"/>
            <a:ext cx="1243585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pc="200" sz="9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04</a:t>
            </a:r>
          </a:p>
        </p:txBody>
      </p:sp>
      <p:sp>
        <p:nvSpPr>
          <p:cNvPr id="675" name="Text 22"/>
          <p:cNvSpPr txBox="1"/>
          <p:nvPr/>
        </p:nvSpPr>
        <p:spPr>
          <a:xfrm>
            <a:off x="4604003" y="2472689"/>
            <a:ext cx="1243585" cy="266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구현</a:t>
            </a:r>
          </a:p>
        </p:txBody>
      </p:sp>
      <p:sp>
        <p:nvSpPr>
          <p:cNvPr id="676" name="Text 23"/>
          <p:cNvSpPr txBox="1"/>
          <p:nvPr/>
        </p:nvSpPr>
        <p:spPr>
          <a:xfrm>
            <a:off x="5847588" y="2383790"/>
            <a:ext cx="64009" cy="215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400">
                <a:solidFill>
                  <a:srgbClr val="9CA3A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→</a:t>
            </a:r>
          </a:p>
        </p:txBody>
      </p:sp>
      <p:sp>
        <p:nvSpPr>
          <p:cNvPr id="677" name="Shape 24"/>
          <p:cNvSpPr/>
          <p:nvPr/>
        </p:nvSpPr>
        <p:spPr>
          <a:xfrm>
            <a:off x="5911596" y="2103120"/>
            <a:ext cx="1243585" cy="777241"/>
          </a:xfrm>
          <a:prstGeom prst="roundRect">
            <a:avLst>
              <a:gd name="adj" fmla="val 9412"/>
            </a:avLst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78" name="Text 25"/>
          <p:cNvSpPr txBox="1"/>
          <p:nvPr/>
        </p:nvSpPr>
        <p:spPr>
          <a:xfrm>
            <a:off x="5911596" y="2193289"/>
            <a:ext cx="1243585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pc="200" sz="9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05</a:t>
            </a:r>
          </a:p>
        </p:txBody>
      </p:sp>
      <p:sp>
        <p:nvSpPr>
          <p:cNvPr id="679" name="Text 26"/>
          <p:cNvSpPr txBox="1"/>
          <p:nvPr/>
        </p:nvSpPr>
        <p:spPr>
          <a:xfrm>
            <a:off x="5911596" y="2472689"/>
            <a:ext cx="1243585" cy="266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검증</a:t>
            </a:r>
          </a:p>
        </p:txBody>
      </p:sp>
      <p:sp>
        <p:nvSpPr>
          <p:cNvPr id="680" name="Text 27"/>
          <p:cNvSpPr txBox="1"/>
          <p:nvPr/>
        </p:nvSpPr>
        <p:spPr>
          <a:xfrm>
            <a:off x="7155180" y="2383790"/>
            <a:ext cx="64009" cy="215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400">
                <a:solidFill>
                  <a:srgbClr val="9CA3A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→</a:t>
            </a:r>
          </a:p>
        </p:txBody>
      </p:sp>
      <p:sp>
        <p:nvSpPr>
          <p:cNvPr id="681" name="Shape 28"/>
          <p:cNvSpPr/>
          <p:nvPr/>
        </p:nvSpPr>
        <p:spPr>
          <a:xfrm>
            <a:off x="7219188" y="2103120"/>
            <a:ext cx="1243585" cy="777241"/>
          </a:xfrm>
          <a:prstGeom prst="roundRect">
            <a:avLst>
              <a:gd name="adj" fmla="val 9412"/>
            </a:avLst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82" name="Text 29"/>
          <p:cNvSpPr txBox="1"/>
          <p:nvPr/>
        </p:nvSpPr>
        <p:spPr>
          <a:xfrm>
            <a:off x="7219188" y="2193289"/>
            <a:ext cx="1243585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pc="200" sz="9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06</a:t>
            </a:r>
          </a:p>
        </p:txBody>
      </p:sp>
      <p:sp>
        <p:nvSpPr>
          <p:cNvPr id="683" name="Text 30"/>
          <p:cNvSpPr txBox="1"/>
          <p:nvPr/>
        </p:nvSpPr>
        <p:spPr>
          <a:xfrm>
            <a:off x="7219188" y="2472689"/>
            <a:ext cx="1243585" cy="266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기록</a:t>
            </a:r>
          </a:p>
        </p:txBody>
      </p:sp>
      <p:sp>
        <p:nvSpPr>
          <p:cNvPr id="684" name="Text 31"/>
          <p:cNvSpPr txBox="1"/>
          <p:nvPr/>
        </p:nvSpPr>
        <p:spPr>
          <a:xfrm>
            <a:off x="411479" y="1816733"/>
            <a:ext cx="8321042" cy="1612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pc="400" sz="10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담당</a:t>
            </a:r>
          </a:p>
        </p:txBody>
      </p:sp>
      <p:sp>
        <p:nvSpPr>
          <p:cNvPr id="685" name="Text 32"/>
          <p:cNvSpPr txBox="1"/>
          <p:nvPr/>
        </p:nvSpPr>
        <p:spPr>
          <a:xfrm>
            <a:off x="411479" y="3005453"/>
            <a:ext cx="8321042" cy="1612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pc="400" sz="1000">
                <a:solidFill>
                  <a:srgbClr val="F59E0B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사람 검증</a:t>
            </a:r>
          </a:p>
        </p:txBody>
      </p:sp>
      <p:sp>
        <p:nvSpPr>
          <p:cNvPr id="686" name="Shape 33"/>
          <p:cNvSpPr/>
          <p:nvPr/>
        </p:nvSpPr>
        <p:spPr>
          <a:xfrm>
            <a:off x="411480" y="3611879"/>
            <a:ext cx="8321041" cy="914401"/>
          </a:xfrm>
          <a:prstGeom prst="roundRect">
            <a:avLst>
              <a:gd name="adj" fmla="val 6000"/>
            </a:avLst>
          </a:prstGeom>
          <a:solidFill>
            <a:srgbClr val="EEF1F4"/>
          </a:solidFill>
          <a:ln w="12700">
            <a:solidFill>
              <a:srgbClr val="EEF1F4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87" name="Text 34"/>
          <p:cNvSpPr txBox="1"/>
          <p:nvPr/>
        </p:nvSpPr>
        <p:spPr>
          <a:xfrm>
            <a:off x="594359" y="3961699"/>
            <a:ext cx="7955282" cy="214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b="1" sz="13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코드는 4번째다.  </a:t>
            </a:r>
            <a:r>
              <a:rPr b="0">
                <a:solidFill>
                  <a:srgbClr val="1F2937"/>
                </a:solidFill>
              </a:rPr>
              <a:t>코드보다 정의·MVP·문서가 먼저 자리잡혀야 — AI 답변도, 결과물도 흔들리지 않는다.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Shape 0"/>
          <p:cNvSpPr/>
          <p:nvPr/>
        </p:nvSpPr>
        <p:spPr>
          <a:xfrm>
            <a:off x="0" y="0"/>
            <a:ext cx="3840480" cy="514350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90" name="Text 1"/>
          <p:cNvSpPr txBox="1"/>
          <p:nvPr/>
        </p:nvSpPr>
        <p:spPr>
          <a:xfrm>
            <a:off x="365759" y="1295399"/>
            <a:ext cx="3291842" cy="198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30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04</a:t>
            </a:r>
          </a:p>
        </p:txBody>
      </p:sp>
      <p:sp>
        <p:nvSpPr>
          <p:cNvPr id="691" name="Text 2"/>
          <p:cNvSpPr txBox="1"/>
          <p:nvPr/>
        </p:nvSpPr>
        <p:spPr>
          <a:xfrm>
            <a:off x="457199" y="3401059"/>
            <a:ext cx="3291842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1100">
                <a:solidFill>
                  <a:srgbClr val="D1FAE5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TIP 4  ·  STRUCTURED DEBUGGING</a:t>
            </a:r>
          </a:p>
        </p:txBody>
      </p:sp>
      <p:sp>
        <p:nvSpPr>
          <p:cNvPr id="692" name="Text 3"/>
          <p:cNvSpPr txBox="1"/>
          <p:nvPr/>
        </p:nvSpPr>
        <p:spPr>
          <a:xfrm>
            <a:off x="4297679" y="1517650"/>
            <a:ext cx="4572001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500" sz="11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CHAPTER</a:t>
            </a:r>
          </a:p>
        </p:txBody>
      </p:sp>
      <p:sp>
        <p:nvSpPr>
          <p:cNvPr id="693" name="Text 4"/>
          <p:cNvSpPr txBox="1"/>
          <p:nvPr/>
        </p:nvSpPr>
        <p:spPr>
          <a:xfrm>
            <a:off x="4297679" y="1783079"/>
            <a:ext cx="4572001" cy="456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8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오류는 ‘구조적’으로 해결한다</a:t>
            </a:r>
          </a:p>
        </p:txBody>
      </p:sp>
      <p:sp>
        <p:nvSpPr>
          <p:cNvPr id="694" name="Text 5"/>
          <p:cNvSpPr txBox="1"/>
          <p:nvPr/>
        </p:nvSpPr>
        <p:spPr>
          <a:xfrm>
            <a:off x="4297679" y="3017520"/>
            <a:ext cx="4572001" cy="10876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342900" indent="-342900">
              <a:spcBef>
                <a:spcPts val="600"/>
              </a:spcBef>
              <a:buSzPct val="100000"/>
              <a:buChar char="●"/>
              <a:defRPr sz="13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오류 해결 5단계</a:t>
            </a:r>
          </a:p>
          <a:p>
            <a:pPr marL="342900" indent="-342900">
              <a:spcBef>
                <a:spcPts val="600"/>
              </a:spcBef>
              <a:buSzPct val="100000"/>
              <a:buChar char="●"/>
              <a:defRPr sz="13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UI · 백엔드 체크리스트</a:t>
            </a:r>
          </a:p>
          <a:p>
            <a:pPr marL="342900" indent="-342900">
              <a:spcBef>
                <a:spcPts val="600"/>
              </a:spcBef>
              <a:buSzPct val="100000"/>
              <a:buChar char="●"/>
              <a:defRPr sz="13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‘완료’의 기준</a:t>
            </a:r>
          </a:p>
          <a:p>
            <a:pPr marL="342900" indent="-342900">
              <a:spcBef>
                <a:spcPts val="600"/>
              </a:spcBef>
              <a:buSzPct val="100000"/>
              <a:buChar char="●"/>
              <a:defRPr sz="13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AI 답변 검증 7가지</a:t>
            </a:r>
          </a:p>
        </p:txBody>
      </p:sp>
      <p:sp>
        <p:nvSpPr>
          <p:cNvPr id="695" name="Text 6"/>
          <p:cNvSpPr txBox="1"/>
          <p:nvPr/>
        </p:nvSpPr>
        <p:spPr>
          <a:xfrm>
            <a:off x="7772400" y="4867909"/>
            <a:ext cx="9144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24 / 48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Text 0"/>
          <p:cNvSpPr txBox="1"/>
          <p:nvPr/>
        </p:nvSpPr>
        <p:spPr>
          <a:xfrm>
            <a:off x="411480" y="33762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TIP 4  ·  5단계</a:t>
            </a:r>
          </a:p>
        </p:txBody>
      </p:sp>
      <p:sp>
        <p:nvSpPr>
          <p:cNvPr id="698" name="Text 1"/>
          <p:cNvSpPr txBox="1"/>
          <p:nvPr/>
        </p:nvSpPr>
        <p:spPr>
          <a:xfrm>
            <a:off x="5029200" y="341630"/>
            <a:ext cx="36576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i="1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Project Playbook</a:t>
            </a:r>
          </a:p>
        </p:txBody>
      </p:sp>
      <p:sp>
        <p:nvSpPr>
          <p:cNvPr id="699" name="Shape 2"/>
          <p:cNvSpPr/>
          <p:nvPr/>
        </p:nvSpPr>
        <p:spPr>
          <a:xfrm>
            <a:off x="411479" y="4736591"/>
            <a:ext cx="8321042" cy="1"/>
          </a:xfrm>
          <a:prstGeom prst="line">
            <a:avLst/>
          </a:prstGeom>
          <a:ln w="6350">
            <a:solidFill>
              <a:srgbClr val="E5E7E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00" name="Text 3"/>
          <p:cNvSpPr txBox="1"/>
          <p:nvPr/>
        </p:nvSpPr>
        <p:spPr>
          <a:xfrm>
            <a:off x="411480" y="486390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나만의 AI 프로젝트 운영 꿀팁</a:t>
            </a:r>
          </a:p>
        </p:txBody>
      </p:sp>
      <p:sp>
        <p:nvSpPr>
          <p:cNvPr id="701" name="Text 4"/>
          <p:cNvSpPr txBox="1"/>
          <p:nvPr/>
        </p:nvSpPr>
        <p:spPr>
          <a:xfrm>
            <a:off x="7772400" y="4867909"/>
            <a:ext cx="9144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pc="1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25 / 48</a:t>
            </a:r>
          </a:p>
        </p:txBody>
      </p:sp>
      <p:sp>
        <p:nvSpPr>
          <p:cNvPr id="702" name="Text 5"/>
          <p:cNvSpPr txBox="1"/>
          <p:nvPr/>
        </p:nvSpPr>
        <p:spPr>
          <a:xfrm>
            <a:off x="411479" y="696718"/>
            <a:ext cx="8321042" cy="389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오류 해결 5단계</a:t>
            </a:r>
          </a:p>
        </p:txBody>
      </p:sp>
      <p:sp>
        <p:nvSpPr>
          <p:cNvPr id="703" name="Text 6"/>
          <p:cNvSpPr txBox="1"/>
          <p:nvPr/>
        </p:nvSpPr>
        <p:spPr>
          <a:xfrm>
            <a:off x="411479" y="1166621"/>
            <a:ext cx="83210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“왜 안 돼?”라고 묻지 않는다</a:t>
            </a:r>
          </a:p>
        </p:txBody>
      </p:sp>
      <p:sp>
        <p:nvSpPr>
          <p:cNvPr id="704" name="Shape 7"/>
          <p:cNvSpPr/>
          <p:nvPr/>
        </p:nvSpPr>
        <p:spPr>
          <a:xfrm>
            <a:off x="411480" y="1463039"/>
            <a:ext cx="457201" cy="36577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05" name="Shape 8"/>
          <p:cNvSpPr/>
          <p:nvPr/>
        </p:nvSpPr>
        <p:spPr>
          <a:xfrm>
            <a:off x="411480" y="1783079"/>
            <a:ext cx="1591057" cy="1554481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706" name="Shape 9"/>
          <p:cNvSpPr/>
          <p:nvPr/>
        </p:nvSpPr>
        <p:spPr>
          <a:xfrm>
            <a:off x="978408" y="1965960"/>
            <a:ext cx="457201" cy="457201"/>
          </a:xfrm>
          <a:prstGeom prst="ellipse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07" name="Text 10"/>
          <p:cNvSpPr txBox="1"/>
          <p:nvPr/>
        </p:nvSpPr>
        <p:spPr>
          <a:xfrm>
            <a:off x="978408" y="2086610"/>
            <a:ext cx="457201" cy="215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4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708" name="Text 11"/>
          <p:cNvSpPr txBox="1"/>
          <p:nvPr/>
        </p:nvSpPr>
        <p:spPr>
          <a:xfrm>
            <a:off x="411480" y="2542157"/>
            <a:ext cx="1591057" cy="228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화면 확인</a:t>
            </a:r>
          </a:p>
        </p:txBody>
      </p:sp>
      <p:sp>
        <p:nvSpPr>
          <p:cNvPr id="709" name="Text 12"/>
          <p:cNvSpPr txBox="1"/>
          <p:nvPr/>
        </p:nvSpPr>
        <p:spPr>
          <a:xfrm>
            <a:off x="502919" y="2834639"/>
            <a:ext cx="1408177" cy="1612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10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어디가 이상한지 캡처</a:t>
            </a:r>
          </a:p>
        </p:txBody>
      </p:sp>
      <p:sp>
        <p:nvSpPr>
          <p:cNvPr id="710" name="Shape 13"/>
          <p:cNvSpPr/>
          <p:nvPr/>
        </p:nvSpPr>
        <p:spPr>
          <a:xfrm>
            <a:off x="2002535" y="2560320"/>
            <a:ext cx="91441" cy="1"/>
          </a:xfrm>
          <a:prstGeom prst="line">
            <a:avLst/>
          </a:prstGeom>
          <a:ln w="1905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11" name="Shape 14"/>
          <p:cNvSpPr/>
          <p:nvPr/>
        </p:nvSpPr>
        <p:spPr>
          <a:xfrm>
            <a:off x="2093976" y="1783079"/>
            <a:ext cx="1591057" cy="1554481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712" name="Shape 15"/>
          <p:cNvSpPr/>
          <p:nvPr/>
        </p:nvSpPr>
        <p:spPr>
          <a:xfrm>
            <a:off x="2660904" y="1965960"/>
            <a:ext cx="457201" cy="457201"/>
          </a:xfrm>
          <a:prstGeom prst="ellipse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13" name="Text 16"/>
          <p:cNvSpPr txBox="1"/>
          <p:nvPr/>
        </p:nvSpPr>
        <p:spPr>
          <a:xfrm>
            <a:off x="2660904" y="2086610"/>
            <a:ext cx="457201" cy="215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4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714" name="Text 17"/>
          <p:cNvSpPr txBox="1"/>
          <p:nvPr/>
        </p:nvSpPr>
        <p:spPr>
          <a:xfrm>
            <a:off x="2093976" y="2542157"/>
            <a:ext cx="1591057" cy="228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영역 분리</a:t>
            </a:r>
          </a:p>
        </p:txBody>
      </p:sp>
      <p:sp>
        <p:nvSpPr>
          <p:cNvPr id="715" name="Text 18"/>
          <p:cNvSpPr txBox="1"/>
          <p:nvPr/>
        </p:nvSpPr>
        <p:spPr>
          <a:xfrm>
            <a:off x="2185416" y="2834639"/>
            <a:ext cx="1408177" cy="1612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10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프론트 vs 백엔드</a:t>
            </a:r>
          </a:p>
        </p:txBody>
      </p:sp>
      <p:sp>
        <p:nvSpPr>
          <p:cNvPr id="716" name="Shape 19"/>
          <p:cNvSpPr/>
          <p:nvPr/>
        </p:nvSpPr>
        <p:spPr>
          <a:xfrm>
            <a:off x="3685032" y="2560320"/>
            <a:ext cx="91441" cy="1"/>
          </a:xfrm>
          <a:prstGeom prst="line">
            <a:avLst/>
          </a:prstGeom>
          <a:ln w="1905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17" name="Shape 20"/>
          <p:cNvSpPr/>
          <p:nvPr/>
        </p:nvSpPr>
        <p:spPr>
          <a:xfrm>
            <a:off x="3776471" y="1783079"/>
            <a:ext cx="1591057" cy="1554481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718" name="Shape 21"/>
          <p:cNvSpPr/>
          <p:nvPr/>
        </p:nvSpPr>
        <p:spPr>
          <a:xfrm>
            <a:off x="4343400" y="1965960"/>
            <a:ext cx="457200" cy="457201"/>
          </a:xfrm>
          <a:prstGeom prst="ellipse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19" name="Text 22"/>
          <p:cNvSpPr txBox="1"/>
          <p:nvPr/>
        </p:nvSpPr>
        <p:spPr>
          <a:xfrm>
            <a:off x="4343400" y="2086610"/>
            <a:ext cx="457200" cy="215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4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720" name="Text 23"/>
          <p:cNvSpPr txBox="1"/>
          <p:nvPr/>
        </p:nvSpPr>
        <p:spPr>
          <a:xfrm>
            <a:off x="3776471" y="2542157"/>
            <a:ext cx="1591057" cy="228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API 확인</a:t>
            </a:r>
          </a:p>
        </p:txBody>
      </p:sp>
      <p:sp>
        <p:nvSpPr>
          <p:cNvPr id="721" name="Text 24"/>
          <p:cNvSpPr txBox="1"/>
          <p:nvPr/>
        </p:nvSpPr>
        <p:spPr>
          <a:xfrm>
            <a:off x="3867911" y="2834639"/>
            <a:ext cx="1408178" cy="1612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10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요청·응답·로그</a:t>
            </a:r>
          </a:p>
        </p:txBody>
      </p:sp>
      <p:sp>
        <p:nvSpPr>
          <p:cNvPr id="722" name="Shape 25"/>
          <p:cNvSpPr/>
          <p:nvPr/>
        </p:nvSpPr>
        <p:spPr>
          <a:xfrm>
            <a:off x="5367528" y="2560320"/>
            <a:ext cx="91441" cy="1"/>
          </a:xfrm>
          <a:prstGeom prst="line">
            <a:avLst/>
          </a:prstGeom>
          <a:ln w="1905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23" name="Shape 26"/>
          <p:cNvSpPr/>
          <p:nvPr/>
        </p:nvSpPr>
        <p:spPr>
          <a:xfrm>
            <a:off x="5458967" y="1783079"/>
            <a:ext cx="1591057" cy="1554481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724" name="Shape 27"/>
          <p:cNvSpPr/>
          <p:nvPr/>
        </p:nvSpPr>
        <p:spPr>
          <a:xfrm>
            <a:off x="6025896" y="1965960"/>
            <a:ext cx="457201" cy="457201"/>
          </a:xfrm>
          <a:prstGeom prst="ellipse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25" name="Text 28"/>
          <p:cNvSpPr txBox="1"/>
          <p:nvPr/>
        </p:nvSpPr>
        <p:spPr>
          <a:xfrm>
            <a:off x="6025896" y="2086610"/>
            <a:ext cx="457201" cy="215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4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726" name="Text 29"/>
          <p:cNvSpPr txBox="1"/>
          <p:nvPr/>
        </p:nvSpPr>
        <p:spPr>
          <a:xfrm>
            <a:off x="5458967" y="2542157"/>
            <a:ext cx="1591057" cy="228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데이터 확인</a:t>
            </a:r>
          </a:p>
        </p:txBody>
      </p:sp>
      <p:sp>
        <p:nvSpPr>
          <p:cNvPr id="727" name="Text 30"/>
          <p:cNvSpPr txBox="1"/>
          <p:nvPr/>
        </p:nvSpPr>
        <p:spPr>
          <a:xfrm>
            <a:off x="5550408" y="2834639"/>
            <a:ext cx="1408177" cy="1612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10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DB·로그·캐시</a:t>
            </a:r>
          </a:p>
        </p:txBody>
      </p:sp>
      <p:sp>
        <p:nvSpPr>
          <p:cNvPr id="728" name="Shape 31"/>
          <p:cNvSpPr/>
          <p:nvPr/>
        </p:nvSpPr>
        <p:spPr>
          <a:xfrm>
            <a:off x="7050023" y="2560320"/>
            <a:ext cx="91441" cy="1"/>
          </a:xfrm>
          <a:prstGeom prst="line">
            <a:avLst/>
          </a:prstGeom>
          <a:ln w="1905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29" name="Shape 32"/>
          <p:cNvSpPr/>
          <p:nvPr/>
        </p:nvSpPr>
        <p:spPr>
          <a:xfrm>
            <a:off x="7141464" y="1783079"/>
            <a:ext cx="1591057" cy="1554481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730" name="Shape 33"/>
          <p:cNvSpPr/>
          <p:nvPr/>
        </p:nvSpPr>
        <p:spPr>
          <a:xfrm>
            <a:off x="7708392" y="1965960"/>
            <a:ext cx="457201" cy="457201"/>
          </a:xfrm>
          <a:prstGeom prst="ellipse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31" name="Text 34"/>
          <p:cNvSpPr txBox="1"/>
          <p:nvPr/>
        </p:nvSpPr>
        <p:spPr>
          <a:xfrm>
            <a:off x="7708392" y="2086610"/>
            <a:ext cx="457201" cy="215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4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5</a:t>
            </a:r>
          </a:p>
        </p:txBody>
      </p:sp>
      <p:sp>
        <p:nvSpPr>
          <p:cNvPr id="732" name="Text 35"/>
          <p:cNvSpPr txBox="1"/>
          <p:nvPr/>
        </p:nvSpPr>
        <p:spPr>
          <a:xfrm>
            <a:off x="7141464" y="2542157"/>
            <a:ext cx="1591057" cy="228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수정 후 기록</a:t>
            </a:r>
          </a:p>
        </p:txBody>
      </p:sp>
      <p:sp>
        <p:nvSpPr>
          <p:cNvPr id="733" name="Text 36"/>
          <p:cNvSpPr txBox="1"/>
          <p:nvPr/>
        </p:nvSpPr>
        <p:spPr>
          <a:xfrm>
            <a:off x="7232904" y="2834639"/>
            <a:ext cx="1408177" cy="1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10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MD·DEV_LOG</a:t>
            </a:r>
          </a:p>
        </p:txBody>
      </p:sp>
      <p:sp>
        <p:nvSpPr>
          <p:cNvPr id="734" name="Shape 37"/>
          <p:cNvSpPr/>
          <p:nvPr/>
        </p:nvSpPr>
        <p:spPr>
          <a:xfrm>
            <a:off x="411480" y="3657600"/>
            <a:ext cx="8321041" cy="914400"/>
          </a:xfrm>
          <a:prstGeom prst="roundRect">
            <a:avLst>
              <a:gd name="adj" fmla="val 8000"/>
            </a:avLst>
          </a:prstGeom>
          <a:solidFill>
            <a:srgbClr val="FEF3C7"/>
          </a:solidFill>
          <a:ln>
            <a:solidFill>
              <a:srgbClr val="F59E0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35" name="Text 38"/>
          <p:cNvSpPr txBox="1"/>
          <p:nvPr/>
        </p:nvSpPr>
        <p:spPr>
          <a:xfrm>
            <a:off x="594359" y="3804156"/>
            <a:ext cx="7955282" cy="2555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6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버그는 고친 뒤가 더 중요하다</a:t>
            </a:r>
          </a:p>
        </p:txBody>
      </p:sp>
      <p:sp>
        <p:nvSpPr>
          <p:cNvPr id="736" name="Text 39"/>
          <p:cNvSpPr txBox="1"/>
          <p:nvPr/>
        </p:nvSpPr>
        <p:spPr>
          <a:xfrm>
            <a:off x="594359" y="4202429"/>
            <a:ext cx="795528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원인·해결 과정을 기록하면 다음에 비슷한 오류가 났을 때 검색·재사용이 가능하다.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Text 0"/>
          <p:cNvSpPr txBox="1"/>
          <p:nvPr/>
        </p:nvSpPr>
        <p:spPr>
          <a:xfrm>
            <a:off x="411480" y="33762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TIP 4  ·  UI 체크</a:t>
            </a:r>
          </a:p>
        </p:txBody>
      </p:sp>
      <p:sp>
        <p:nvSpPr>
          <p:cNvPr id="739" name="Text 1"/>
          <p:cNvSpPr txBox="1"/>
          <p:nvPr/>
        </p:nvSpPr>
        <p:spPr>
          <a:xfrm>
            <a:off x="5029200" y="341630"/>
            <a:ext cx="36576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i="1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Project Playbook</a:t>
            </a:r>
          </a:p>
        </p:txBody>
      </p:sp>
      <p:sp>
        <p:nvSpPr>
          <p:cNvPr id="740" name="Shape 2"/>
          <p:cNvSpPr/>
          <p:nvPr/>
        </p:nvSpPr>
        <p:spPr>
          <a:xfrm>
            <a:off x="411479" y="4736591"/>
            <a:ext cx="8321042" cy="1"/>
          </a:xfrm>
          <a:prstGeom prst="line">
            <a:avLst/>
          </a:prstGeom>
          <a:ln w="6350">
            <a:solidFill>
              <a:srgbClr val="E5E7E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41" name="Text 3"/>
          <p:cNvSpPr txBox="1"/>
          <p:nvPr/>
        </p:nvSpPr>
        <p:spPr>
          <a:xfrm>
            <a:off x="411480" y="486390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나만의 AI 프로젝트 운영 꿀팁</a:t>
            </a:r>
          </a:p>
        </p:txBody>
      </p:sp>
      <p:sp>
        <p:nvSpPr>
          <p:cNvPr id="742" name="Text 4"/>
          <p:cNvSpPr txBox="1"/>
          <p:nvPr/>
        </p:nvSpPr>
        <p:spPr>
          <a:xfrm>
            <a:off x="7772400" y="4867909"/>
            <a:ext cx="9144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pc="1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26 / 48</a:t>
            </a:r>
          </a:p>
        </p:txBody>
      </p:sp>
      <p:sp>
        <p:nvSpPr>
          <p:cNvPr id="743" name="Text 5"/>
          <p:cNvSpPr txBox="1"/>
          <p:nvPr/>
        </p:nvSpPr>
        <p:spPr>
          <a:xfrm>
            <a:off x="411479" y="696718"/>
            <a:ext cx="8321042" cy="389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UI 체크리스트</a:t>
            </a:r>
          </a:p>
        </p:txBody>
      </p:sp>
      <p:sp>
        <p:nvSpPr>
          <p:cNvPr id="744" name="Text 6"/>
          <p:cNvSpPr txBox="1"/>
          <p:nvPr/>
        </p:nvSpPr>
        <p:spPr>
          <a:xfrm>
            <a:off x="411479" y="1166621"/>
            <a:ext cx="83210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특히 로딩 · 에러 · 빈 데이터 3가지는 반드시</a:t>
            </a:r>
          </a:p>
        </p:txBody>
      </p:sp>
      <p:sp>
        <p:nvSpPr>
          <p:cNvPr id="745" name="Shape 7"/>
          <p:cNvSpPr/>
          <p:nvPr/>
        </p:nvSpPr>
        <p:spPr>
          <a:xfrm>
            <a:off x="411480" y="1463039"/>
            <a:ext cx="457201" cy="36577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46" name="Shape 8"/>
          <p:cNvSpPr/>
          <p:nvPr/>
        </p:nvSpPr>
        <p:spPr>
          <a:xfrm>
            <a:off x="411480" y="1737360"/>
            <a:ext cx="4023360" cy="594361"/>
          </a:xfrm>
          <a:prstGeom prst="roundRect">
            <a:avLst>
              <a:gd name="adj" fmla="val 12308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747" name="Shape 9"/>
          <p:cNvSpPr/>
          <p:nvPr/>
        </p:nvSpPr>
        <p:spPr>
          <a:xfrm>
            <a:off x="411480" y="1737360"/>
            <a:ext cx="54865" cy="594361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48" name="Shape 10"/>
          <p:cNvSpPr/>
          <p:nvPr/>
        </p:nvSpPr>
        <p:spPr>
          <a:xfrm>
            <a:off x="594359" y="1901951"/>
            <a:ext cx="274321" cy="274321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905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49" name="Text 11"/>
          <p:cNvSpPr txBox="1"/>
          <p:nvPr/>
        </p:nvSpPr>
        <p:spPr>
          <a:xfrm>
            <a:off x="594359" y="1943861"/>
            <a:ext cx="27432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2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750" name="Text 12"/>
          <p:cNvSpPr txBox="1"/>
          <p:nvPr/>
        </p:nvSpPr>
        <p:spPr>
          <a:xfrm>
            <a:off x="960119" y="1939289"/>
            <a:ext cx="32918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서비스 목적이 첫 화면에서 보이는가</a:t>
            </a:r>
          </a:p>
        </p:txBody>
      </p:sp>
      <p:sp>
        <p:nvSpPr>
          <p:cNvPr id="751" name="Shape 13"/>
          <p:cNvSpPr/>
          <p:nvPr/>
        </p:nvSpPr>
        <p:spPr>
          <a:xfrm>
            <a:off x="4581144" y="1737360"/>
            <a:ext cx="4023360" cy="594361"/>
          </a:xfrm>
          <a:prstGeom prst="roundRect">
            <a:avLst>
              <a:gd name="adj" fmla="val 12308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752" name="Shape 14"/>
          <p:cNvSpPr/>
          <p:nvPr/>
        </p:nvSpPr>
        <p:spPr>
          <a:xfrm>
            <a:off x="4581144" y="1737360"/>
            <a:ext cx="54865" cy="594361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53" name="Shape 15"/>
          <p:cNvSpPr/>
          <p:nvPr/>
        </p:nvSpPr>
        <p:spPr>
          <a:xfrm>
            <a:off x="4764023" y="1901951"/>
            <a:ext cx="274321" cy="274321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905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54" name="Text 16"/>
          <p:cNvSpPr txBox="1"/>
          <p:nvPr/>
        </p:nvSpPr>
        <p:spPr>
          <a:xfrm>
            <a:off x="4764023" y="1943861"/>
            <a:ext cx="27432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2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755" name="Text 17"/>
          <p:cNvSpPr txBox="1"/>
          <p:nvPr/>
        </p:nvSpPr>
        <p:spPr>
          <a:xfrm>
            <a:off x="5129784" y="1939289"/>
            <a:ext cx="329184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버튼 이름이 명확한가</a:t>
            </a:r>
          </a:p>
        </p:txBody>
      </p:sp>
      <p:sp>
        <p:nvSpPr>
          <p:cNvPr id="756" name="Shape 18"/>
          <p:cNvSpPr/>
          <p:nvPr/>
        </p:nvSpPr>
        <p:spPr>
          <a:xfrm>
            <a:off x="411480" y="2478023"/>
            <a:ext cx="4023360" cy="594361"/>
          </a:xfrm>
          <a:prstGeom prst="roundRect">
            <a:avLst>
              <a:gd name="adj" fmla="val 12308"/>
            </a:avLst>
          </a:prstGeom>
          <a:solidFill>
            <a:srgbClr val="FEF3C7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757" name="Shape 19"/>
          <p:cNvSpPr/>
          <p:nvPr/>
        </p:nvSpPr>
        <p:spPr>
          <a:xfrm>
            <a:off x="411480" y="2478023"/>
            <a:ext cx="54865" cy="594361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58" name="Shape 20"/>
          <p:cNvSpPr/>
          <p:nvPr/>
        </p:nvSpPr>
        <p:spPr>
          <a:xfrm>
            <a:off x="594359" y="2642616"/>
            <a:ext cx="274321" cy="274321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9050">
            <a:solidFill>
              <a:srgbClr val="F59E0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59" name="Text 21"/>
          <p:cNvSpPr txBox="1"/>
          <p:nvPr/>
        </p:nvSpPr>
        <p:spPr>
          <a:xfrm>
            <a:off x="594359" y="2684526"/>
            <a:ext cx="27432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200">
                <a:solidFill>
                  <a:srgbClr val="F59E0B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760" name="Text 22"/>
          <p:cNvSpPr txBox="1"/>
          <p:nvPr/>
        </p:nvSpPr>
        <p:spPr>
          <a:xfrm>
            <a:off x="960119" y="2679953"/>
            <a:ext cx="32918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로딩 상태가 있는가</a:t>
            </a:r>
          </a:p>
        </p:txBody>
      </p:sp>
      <p:sp>
        <p:nvSpPr>
          <p:cNvPr id="761" name="Shape 23"/>
          <p:cNvSpPr/>
          <p:nvPr/>
        </p:nvSpPr>
        <p:spPr>
          <a:xfrm>
            <a:off x="4581144" y="2478023"/>
            <a:ext cx="4023360" cy="594361"/>
          </a:xfrm>
          <a:prstGeom prst="roundRect">
            <a:avLst>
              <a:gd name="adj" fmla="val 12308"/>
            </a:avLst>
          </a:prstGeom>
          <a:solidFill>
            <a:srgbClr val="FEF3C7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762" name="Shape 24"/>
          <p:cNvSpPr/>
          <p:nvPr/>
        </p:nvSpPr>
        <p:spPr>
          <a:xfrm>
            <a:off x="4581144" y="2478023"/>
            <a:ext cx="54865" cy="594361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63" name="Shape 25"/>
          <p:cNvSpPr/>
          <p:nvPr/>
        </p:nvSpPr>
        <p:spPr>
          <a:xfrm>
            <a:off x="4764023" y="2642616"/>
            <a:ext cx="274321" cy="274321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9050">
            <a:solidFill>
              <a:srgbClr val="F59E0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64" name="Text 26"/>
          <p:cNvSpPr txBox="1"/>
          <p:nvPr/>
        </p:nvSpPr>
        <p:spPr>
          <a:xfrm>
            <a:off x="4764023" y="2684526"/>
            <a:ext cx="27432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200">
                <a:solidFill>
                  <a:srgbClr val="F59E0B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765" name="Text 27"/>
          <p:cNvSpPr txBox="1"/>
          <p:nvPr/>
        </p:nvSpPr>
        <p:spPr>
          <a:xfrm>
            <a:off x="5129784" y="2679953"/>
            <a:ext cx="329184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에러 메시지가 있는가</a:t>
            </a:r>
          </a:p>
        </p:txBody>
      </p:sp>
      <p:sp>
        <p:nvSpPr>
          <p:cNvPr id="766" name="Shape 28"/>
          <p:cNvSpPr/>
          <p:nvPr/>
        </p:nvSpPr>
        <p:spPr>
          <a:xfrm>
            <a:off x="411480" y="3218688"/>
            <a:ext cx="4023360" cy="594361"/>
          </a:xfrm>
          <a:prstGeom prst="roundRect">
            <a:avLst>
              <a:gd name="adj" fmla="val 12308"/>
            </a:avLst>
          </a:prstGeom>
          <a:solidFill>
            <a:srgbClr val="FEF3C7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767" name="Shape 29"/>
          <p:cNvSpPr/>
          <p:nvPr/>
        </p:nvSpPr>
        <p:spPr>
          <a:xfrm>
            <a:off x="411480" y="3218688"/>
            <a:ext cx="54865" cy="594361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68" name="Shape 30"/>
          <p:cNvSpPr/>
          <p:nvPr/>
        </p:nvSpPr>
        <p:spPr>
          <a:xfrm>
            <a:off x="594359" y="3383279"/>
            <a:ext cx="274321" cy="274321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9050">
            <a:solidFill>
              <a:srgbClr val="F59E0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69" name="Text 31"/>
          <p:cNvSpPr txBox="1"/>
          <p:nvPr/>
        </p:nvSpPr>
        <p:spPr>
          <a:xfrm>
            <a:off x="594359" y="3425189"/>
            <a:ext cx="27432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200">
                <a:solidFill>
                  <a:srgbClr val="F59E0B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770" name="Text 32"/>
          <p:cNvSpPr txBox="1"/>
          <p:nvPr/>
        </p:nvSpPr>
        <p:spPr>
          <a:xfrm>
            <a:off x="960119" y="3420617"/>
            <a:ext cx="32918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빈 데이터 화면이 있는가</a:t>
            </a:r>
          </a:p>
        </p:txBody>
      </p:sp>
      <p:sp>
        <p:nvSpPr>
          <p:cNvPr id="771" name="Shape 33"/>
          <p:cNvSpPr/>
          <p:nvPr/>
        </p:nvSpPr>
        <p:spPr>
          <a:xfrm>
            <a:off x="4581144" y="3218688"/>
            <a:ext cx="4023360" cy="594361"/>
          </a:xfrm>
          <a:prstGeom prst="roundRect">
            <a:avLst>
              <a:gd name="adj" fmla="val 12308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772" name="Shape 34"/>
          <p:cNvSpPr/>
          <p:nvPr/>
        </p:nvSpPr>
        <p:spPr>
          <a:xfrm>
            <a:off x="4581144" y="3218688"/>
            <a:ext cx="54865" cy="594361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73" name="Shape 35"/>
          <p:cNvSpPr/>
          <p:nvPr/>
        </p:nvSpPr>
        <p:spPr>
          <a:xfrm>
            <a:off x="4764023" y="3383279"/>
            <a:ext cx="274321" cy="274321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905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74" name="Text 36"/>
          <p:cNvSpPr txBox="1"/>
          <p:nvPr/>
        </p:nvSpPr>
        <p:spPr>
          <a:xfrm>
            <a:off x="4764023" y="3425189"/>
            <a:ext cx="27432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2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775" name="Text 37"/>
          <p:cNvSpPr txBox="1"/>
          <p:nvPr/>
        </p:nvSpPr>
        <p:spPr>
          <a:xfrm>
            <a:off x="5129784" y="3420617"/>
            <a:ext cx="329184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모바일에서 깨지지 않는가</a:t>
            </a:r>
          </a:p>
        </p:txBody>
      </p:sp>
      <p:sp>
        <p:nvSpPr>
          <p:cNvPr id="776" name="Text 38"/>
          <p:cNvSpPr txBox="1"/>
          <p:nvPr/>
        </p:nvSpPr>
        <p:spPr>
          <a:xfrm>
            <a:off x="411479" y="4346068"/>
            <a:ext cx="8321042" cy="1775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i="1" sz="1100">
                <a:solidFill>
                  <a:srgbClr val="F59E0B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→ 이 3가지(로딩·에러·빈 데이터)가 빠지면 시연이 멈춘 것처럼 보인다.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Text 0"/>
          <p:cNvSpPr txBox="1"/>
          <p:nvPr/>
        </p:nvSpPr>
        <p:spPr>
          <a:xfrm>
            <a:off x="411480" y="33762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TIP 4  ·  백엔드 체크</a:t>
            </a:r>
          </a:p>
        </p:txBody>
      </p:sp>
      <p:sp>
        <p:nvSpPr>
          <p:cNvPr id="779" name="Text 1"/>
          <p:cNvSpPr txBox="1"/>
          <p:nvPr/>
        </p:nvSpPr>
        <p:spPr>
          <a:xfrm>
            <a:off x="5029200" y="341630"/>
            <a:ext cx="36576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i="1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Project Playbook</a:t>
            </a:r>
          </a:p>
        </p:txBody>
      </p:sp>
      <p:sp>
        <p:nvSpPr>
          <p:cNvPr id="780" name="Shape 2"/>
          <p:cNvSpPr/>
          <p:nvPr/>
        </p:nvSpPr>
        <p:spPr>
          <a:xfrm>
            <a:off x="411479" y="4736591"/>
            <a:ext cx="8321042" cy="1"/>
          </a:xfrm>
          <a:prstGeom prst="line">
            <a:avLst/>
          </a:prstGeom>
          <a:ln w="6350">
            <a:solidFill>
              <a:srgbClr val="E5E7E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81" name="Text 3"/>
          <p:cNvSpPr txBox="1"/>
          <p:nvPr/>
        </p:nvSpPr>
        <p:spPr>
          <a:xfrm>
            <a:off x="411480" y="486390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나만의 AI 프로젝트 운영 꿀팁</a:t>
            </a:r>
          </a:p>
        </p:txBody>
      </p:sp>
      <p:sp>
        <p:nvSpPr>
          <p:cNvPr id="782" name="Text 4"/>
          <p:cNvSpPr txBox="1"/>
          <p:nvPr/>
        </p:nvSpPr>
        <p:spPr>
          <a:xfrm>
            <a:off x="7772400" y="4867909"/>
            <a:ext cx="9144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pc="1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27 / 48</a:t>
            </a:r>
          </a:p>
        </p:txBody>
      </p:sp>
      <p:sp>
        <p:nvSpPr>
          <p:cNvPr id="783" name="Text 5"/>
          <p:cNvSpPr txBox="1"/>
          <p:nvPr/>
        </p:nvSpPr>
        <p:spPr>
          <a:xfrm>
            <a:off x="411479" y="696718"/>
            <a:ext cx="8321042" cy="389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백엔드 체크리스트</a:t>
            </a:r>
          </a:p>
        </p:txBody>
      </p:sp>
      <p:sp>
        <p:nvSpPr>
          <p:cNvPr id="784" name="Text 6"/>
          <p:cNvSpPr txBox="1"/>
          <p:nvPr/>
        </p:nvSpPr>
        <p:spPr>
          <a:xfrm>
            <a:off x="411479" y="1166621"/>
            <a:ext cx="83210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‘기능이 되는 것’ ≠ ‘안전하게 되는 것’</a:t>
            </a:r>
          </a:p>
        </p:txBody>
      </p:sp>
      <p:sp>
        <p:nvSpPr>
          <p:cNvPr id="785" name="Shape 7"/>
          <p:cNvSpPr/>
          <p:nvPr/>
        </p:nvSpPr>
        <p:spPr>
          <a:xfrm>
            <a:off x="411480" y="1463039"/>
            <a:ext cx="457201" cy="36577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86" name="Shape 8"/>
          <p:cNvSpPr/>
          <p:nvPr/>
        </p:nvSpPr>
        <p:spPr>
          <a:xfrm>
            <a:off x="411480" y="1783079"/>
            <a:ext cx="2011680" cy="1691641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787" name="Shape 9"/>
          <p:cNvSpPr/>
          <p:nvPr/>
        </p:nvSpPr>
        <p:spPr>
          <a:xfrm>
            <a:off x="411480" y="1783079"/>
            <a:ext cx="54865" cy="1691641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88" name="Shape 10"/>
          <p:cNvSpPr/>
          <p:nvPr/>
        </p:nvSpPr>
        <p:spPr>
          <a:xfrm>
            <a:off x="411480" y="1783079"/>
            <a:ext cx="2011679" cy="411481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89" name="Text 11"/>
          <p:cNvSpPr txBox="1"/>
          <p:nvPr/>
        </p:nvSpPr>
        <p:spPr>
          <a:xfrm>
            <a:off x="411480" y="1887219"/>
            <a:ext cx="2011679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pc="100" sz="13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API_SPEC</a:t>
            </a:r>
          </a:p>
        </p:txBody>
      </p:sp>
      <p:sp>
        <p:nvSpPr>
          <p:cNvPr id="790" name="Text 12"/>
          <p:cNvSpPr txBox="1"/>
          <p:nvPr/>
        </p:nvSpPr>
        <p:spPr>
          <a:xfrm>
            <a:off x="548640" y="2792919"/>
            <a:ext cx="1737361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1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엔드포인트 · 요청 · 응답</a:t>
            </a:r>
          </a:p>
        </p:txBody>
      </p:sp>
      <p:sp>
        <p:nvSpPr>
          <p:cNvPr id="791" name="Shape 13"/>
          <p:cNvSpPr/>
          <p:nvPr/>
        </p:nvSpPr>
        <p:spPr>
          <a:xfrm>
            <a:off x="2542032" y="1783079"/>
            <a:ext cx="2011680" cy="1691641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792" name="Shape 14"/>
          <p:cNvSpPr/>
          <p:nvPr/>
        </p:nvSpPr>
        <p:spPr>
          <a:xfrm>
            <a:off x="2542032" y="1783079"/>
            <a:ext cx="54865" cy="1691641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93" name="Shape 15"/>
          <p:cNvSpPr/>
          <p:nvPr/>
        </p:nvSpPr>
        <p:spPr>
          <a:xfrm>
            <a:off x="2542032" y="1783079"/>
            <a:ext cx="2011680" cy="411481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94" name="Text 16"/>
          <p:cNvSpPr txBox="1"/>
          <p:nvPr/>
        </p:nvSpPr>
        <p:spPr>
          <a:xfrm>
            <a:off x="2542032" y="1887219"/>
            <a:ext cx="2011680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pc="100" sz="13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DB_SCHEMA</a:t>
            </a:r>
          </a:p>
        </p:txBody>
      </p:sp>
      <p:sp>
        <p:nvSpPr>
          <p:cNvPr id="795" name="Text 17"/>
          <p:cNvSpPr txBox="1"/>
          <p:nvPr/>
        </p:nvSpPr>
        <p:spPr>
          <a:xfrm>
            <a:off x="2679192" y="2792919"/>
            <a:ext cx="1737361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1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테이블 · 관계 · 인덱스</a:t>
            </a:r>
          </a:p>
        </p:txBody>
      </p:sp>
      <p:sp>
        <p:nvSpPr>
          <p:cNvPr id="796" name="Shape 18"/>
          <p:cNvSpPr/>
          <p:nvPr/>
        </p:nvSpPr>
        <p:spPr>
          <a:xfrm>
            <a:off x="4672584" y="1783079"/>
            <a:ext cx="2011681" cy="1691641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797" name="Shape 19"/>
          <p:cNvSpPr/>
          <p:nvPr/>
        </p:nvSpPr>
        <p:spPr>
          <a:xfrm>
            <a:off x="4672584" y="1783079"/>
            <a:ext cx="54865" cy="1691641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98" name="Shape 20"/>
          <p:cNvSpPr/>
          <p:nvPr/>
        </p:nvSpPr>
        <p:spPr>
          <a:xfrm>
            <a:off x="4672584" y="1783079"/>
            <a:ext cx="2011680" cy="411481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99" name="Text 21"/>
          <p:cNvSpPr txBox="1"/>
          <p:nvPr/>
        </p:nvSpPr>
        <p:spPr>
          <a:xfrm>
            <a:off x="4672584" y="1887219"/>
            <a:ext cx="2011680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pc="100" sz="13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SECURITY</a:t>
            </a:r>
          </a:p>
        </p:txBody>
      </p:sp>
      <p:sp>
        <p:nvSpPr>
          <p:cNvPr id="800" name="Text 22"/>
          <p:cNvSpPr txBox="1"/>
          <p:nvPr/>
        </p:nvSpPr>
        <p:spPr>
          <a:xfrm>
            <a:off x="4809744" y="2792919"/>
            <a:ext cx="1737361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1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인증 · 인가 · 검증</a:t>
            </a:r>
          </a:p>
        </p:txBody>
      </p:sp>
      <p:sp>
        <p:nvSpPr>
          <p:cNvPr id="801" name="Shape 23"/>
          <p:cNvSpPr/>
          <p:nvPr/>
        </p:nvSpPr>
        <p:spPr>
          <a:xfrm>
            <a:off x="6803135" y="1783079"/>
            <a:ext cx="2011681" cy="1691641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802" name="Shape 24"/>
          <p:cNvSpPr/>
          <p:nvPr/>
        </p:nvSpPr>
        <p:spPr>
          <a:xfrm>
            <a:off x="6803135" y="1783079"/>
            <a:ext cx="54865" cy="1691641"/>
          </a:xfrm>
          <a:prstGeom prst="rect">
            <a:avLst/>
          </a:prstGeom>
          <a:solidFill>
            <a:srgbClr val="1E3A8A"/>
          </a:solidFill>
          <a:ln w="12700">
            <a:solidFill>
              <a:srgbClr val="1E3A8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03" name="Shape 25"/>
          <p:cNvSpPr/>
          <p:nvPr/>
        </p:nvSpPr>
        <p:spPr>
          <a:xfrm>
            <a:off x="6803135" y="1783079"/>
            <a:ext cx="2011680" cy="411481"/>
          </a:xfrm>
          <a:prstGeom prst="rect">
            <a:avLst/>
          </a:prstGeom>
          <a:solidFill>
            <a:srgbClr val="1E3A8A"/>
          </a:solidFill>
          <a:ln w="12700">
            <a:solidFill>
              <a:srgbClr val="1E3A8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04" name="Text 26"/>
          <p:cNvSpPr txBox="1"/>
          <p:nvPr/>
        </p:nvSpPr>
        <p:spPr>
          <a:xfrm>
            <a:off x="6803135" y="1887219"/>
            <a:ext cx="2011680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pc="100" sz="13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DEPLOYMENT</a:t>
            </a:r>
          </a:p>
        </p:txBody>
      </p:sp>
      <p:sp>
        <p:nvSpPr>
          <p:cNvPr id="805" name="Text 27"/>
          <p:cNvSpPr txBox="1"/>
          <p:nvPr/>
        </p:nvSpPr>
        <p:spPr>
          <a:xfrm>
            <a:off x="6940295" y="2792919"/>
            <a:ext cx="1737361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1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배포 · 환경 · 롤백</a:t>
            </a:r>
          </a:p>
        </p:txBody>
      </p:sp>
      <p:sp>
        <p:nvSpPr>
          <p:cNvPr id="806" name="Shape 28"/>
          <p:cNvSpPr/>
          <p:nvPr/>
        </p:nvSpPr>
        <p:spPr>
          <a:xfrm>
            <a:off x="411480" y="3749040"/>
            <a:ext cx="8321041" cy="822961"/>
          </a:xfrm>
          <a:prstGeom prst="roundRect">
            <a:avLst>
              <a:gd name="adj" fmla="val 6667"/>
            </a:avLst>
          </a:prstGeom>
          <a:solidFill>
            <a:srgbClr val="EEF1F4"/>
          </a:solidFill>
          <a:ln w="12700">
            <a:solidFill>
              <a:srgbClr val="EEF1F4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07" name="Text 29"/>
          <p:cNvSpPr txBox="1"/>
          <p:nvPr/>
        </p:nvSpPr>
        <p:spPr>
          <a:xfrm>
            <a:off x="594359" y="4053139"/>
            <a:ext cx="7955282" cy="214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defRPr sz="13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기능이 되는 것 </a:t>
            </a:r>
            <a:r>
              <a:rPr b="1">
                <a:solidFill>
                  <a:srgbClr val="F59E0B"/>
                </a:solidFill>
              </a:rPr>
              <a:t>≠ </a:t>
            </a:r>
            <a:r>
              <a:rPr b="1">
                <a:solidFill>
                  <a:srgbClr val="1F2937"/>
                </a:solidFill>
              </a:rPr>
              <a:t>안전하게 되는 것 </a:t>
            </a:r>
            <a:r>
              <a:t> — 이 4문서가 있으면 포트폴리오에서도 차별화된다.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Text 0"/>
          <p:cNvSpPr txBox="1"/>
          <p:nvPr/>
        </p:nvSpPr>
        <p:spPr>
          <a:xfrm>
            <a:off x="411480" y="33762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TIP 4  ·  완료 기준</a:t>
            </a:r>
          </a:p>
        </p:txBody>
      </p:sp>
      <p:sp>
        <p:nvSpPr>
          <p:cNvPr id="810" name="Text 1"/>
          <p:cNvSpPr txBox="1"/>
          <p:nvPr/>
        </p:nvSpPr>
        <p:spPr>
          <a:xfrm>
            <a:off x="5029200" y="341630"/>
            <a:ext cx="36576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i="1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Project Playbook</a:t>
            </a:r>
          </a:p>
        </p:txBody>
      </p:sp>
      <p:sp>
        <p:nvSpPr>
          <p:cNvPr id="811" name="Shape 2"/>
          <p:cNvSpPr/>
          <p:nvPr/>
        </p:nvSpPr>
        <p:spPr>
          <a:xfrm>
            <a:off x="411479" y="4736591"/>
            <a:ext cx="8321042" cy="1"/>
          </a:xfrm>
          <a:prstGeom prst="line">
            <a:avLst/>
          </a:prstGeom>
          <a:ln w="6350">
            <a:solidFill>
              <a:srgbClr val="E5E7E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12" name="Text 3"/>
          <p:cNvSpPr txBox="1"/>
          <p:nvPr/>
        </p:nvSpPr>
        <p:spPr>
          <a:xfrm>
            <a:off x="411480" y="486390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나만의 AI 프로젝트 운영 꿀팁</a:t>
            </a:r>
          </a:p>
        </p:txBody>
      </p:sp>
      <p:sp>
        <p:nvSpPr>
          <p:cNvPr id="813" name="Text 4"/>
          <p:cNvSpPr txBox="1"/>
          <p:nvPr/>
        </p:nvSpPr>
        <p:spPr>
          <a:xfrm>
            <a:off x="7772400" y="4867909"/>
            <a:ext cx="9144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pc="1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28 / 48</a:t>
            </a:r>
          </a:p>
        </p:txBody>
      </p:sp>
      <p:sp>
        <p:nvSpPr>
          <p:cNvPr id="814" name="Text 5"/>
          <p:cNvSpPr txBox="1"/>
          <p:nvPr/>
        </p:nvSpPr>
        <p:spPr>
          <a:xfrm>
            <a:off x="411479" y="696718"/>
            <a:ext cx="8321042" cy="389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‘완료’의 기준을 미리 정한다</a:t>
            </a:r>
          </a:p>
        </p:txBody>
      </p:sp>
      <p:sp>
        <p:nvSpPr>
          <p:cNvPr id="815" name="Text 6"/>
          <p:cNvSpPr txBox="1"/>
          <p:nvPr/>
        </p:nvSpPr>
        <p:spPr>
          <a:xfrm>
            <a:off x="411479" y="1166621"/>
            <a:ext cx="83210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측정 가능한 동작이 있어야 ‘완성’이라 말할 수 있다</a:t>
            </a:r>
          </a:p>
        </p:txBody>
      </p:sp>
      <p:sp>
        <p:nvSpPr>
          <p:cNvPr id="816" name="Shape 7"/>
          <p:cNvSpPr/>
          <p:nvPr/>
        </p:nvSpPr>
        <p:spPr>
          <a:xfrm>
            <a:off x="411480" y="1463039"/>
            <a:ext cx="457201" cy="36577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17" name="Shape 8"/>
          <p:cNvSpPr/>
          <p:nvPr/>
        </p:nvSpPr>
        <p:spPr>
          <a:xfrm>
            <a:off x="411480" y="1691639"/>
            <a:ext cx="4023360" cy="2743201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818" name="Shape 9"/>
          <p:cNvSpPr/>
          <p:nvPr/>
        </p:nvSpPr>
        <p:spPr>
          <a:xfrm>
            <a:off x="411480" y="1691639"/>
            <a:ext cx="54865" cy="2743201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19" name="Text 10"/>
          <p:cNvSpPr txBox="1"/>
          <p:nvPr/>
        </p:nvSpPr>
        <p:spPr>
          <a:xfrm>
            <a:off x="594359" y="1883410"/>
            <a:ext cx="3657601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11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원칙</a:t>
            </a:r>
          </a:p>
        </p:txBody>
      </p:sp>
      <p:sp>
        <p:nvSpPr>
          <p:cNvPr id="820" name="Text 11"/>
          <p:cNvSpPr txBox="1"/>
          <p:nvPr/>
        </p:nvSpPr>
        <p:spPr>
          <a:xfrm>
            <a:off x="594359" y="2148839"/>
            <a:ext cx="3657601" cy="2555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6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기능별 완료 기준 = 측정 가능한 동작</a:t>
            </a:r>
          </a:p>
        </p:txBody>
      </p:sp>
      <p:sp>
        <p:nvSpPr>
          <p:cNvPr id="821" name="Text 12"/>
          <p:cNvSpPr txBox="1"/>
          <p:nvPr/>
        </p:nvSpPr>
        <p:spPr>
          <a:xfrm>
            <a:off x="777240" y="2926079"/>
            <a:ext cx="3657601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342900" indent="-342900">
              <a:spcBef>
                <a:spcPts val="600"/>
              </a:spcBef>
              <a:buSzPct val="100000"/>
              <a:buChar char="•"/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성공 케이스만 검증하지 않기</a:t>
            </a:r>
          </a:p>
          <a:p>
            <a:pPr marL="342900" indent="-342900">
              <a:spcBef>
                <a:spcPts val="600"/>
              </a:spcBef>
              <a:buSzPct val="100000"/>
              <a:buChar char="•"/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실패·예외 케이스도 명시</a:t>
            </a:r>
          </a:p>
          <a:p>
            <a:pPr marL="342900" indent="-342900">
              <a:spcBef>
                <a:spcPts val="600"/>
              </a:spcBef>
              <a:buSzPct val="100000"/>
              <a:buChar char="•"/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응답 코드 / 상태 정의</a:t>
            </a:r>
          </a:p>
          <a:p>
            <a:pPr marL="342900" indent="-342900">
              <a:spcBef>
                <a:spcPts val="600"/>
              </a:spcBef>
              <a:buSzPct val="100000"/>
              <a:buChar char="•"/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AI도 사람도 같은 기준으로 판단</a:t>
            </a:r>
          </a:p>
        </p:txBody>
      </p:sp>
      <p:sp>
        <p:nvSpPr>
          <p:cNvPr id="822" name="Shape 13"/>
          <p:cNvSpPr/>
          <p:nvPr/>
        </p:nvSpPr>
        <p:spPr>
          <a:xfrm>
            <a:off x="4709159" y="1691639"/>
            <a:ext cx="4023361" cy="2743201"/>
          </a:xfrm>
          <a:prstGeom prst="roundRect">
            <a:avLst>
              <a:gd name="adj" fmla="val 2667"/>
            </a:avLst>
          </a:prstGeom>
          <a:solidFill>
            <a:srgbClr val="ECFDF5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823" name="Shape 14"/>
          <p:cNvSpPr/>
          <p:nvPr/>
        </p:nvSpPr>
        <p:spPr>
          <a:xfrm>
            <a:off x="4709159" y="1691639"/>
            <a:ext cx="54865" cy="2743201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24" name="Text 15"/>
          <p:cNvSpPr txBox="1"/>
          <p:nvPr/>
        </p:nvSpPr>
        <p:spPr>
          <a:xfrm>
            <a:off x="4892040" y="1878519"/>
            <a:ext cx="3657601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1100">
                <a:solidFill>
                  <a:srgbClr val="04785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EXAMPLE  ·  로그인 기능</a:t>
            </a:r>
          </a:p>
        </p:txBody>
      </p:sp>
      <p:sp>
        <p:nvSpPr>
          <p:cNvPr id="825" name="Text 16"/>
          <p:cNvSpPr txBox="1"/>
          <p:nvPr/>
        </p:nvSpPr>
        <p:spPr>
          <a:xfrm>
            <a:off x="4937759" y="2360929"/>
            <a:ext cx="274321" cy="215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4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826" name="Text 17"/>
          <p:cNvSpPr txBox="1"/>
          <p:nvPr/>
        </p:nvSpPr>
        <p:spPr>
          <a:xfrm>
            <a:off x="5257800" y="2366843"/>
            <a:ext cx="3383280" cy="2040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올바른 계정 → 로그인 가능</a:t>
            </a:r>
          </a:p>
        </p:txBody>
      </p:sp>
      <p:sp>
        <p:nvSpPr>
          <p:cNvPr id="827" name="Text 18"/>
          <p:cNvSpPr txBox="1"/>
          <p:nvPr/>
        </p:nvSpPr>
        <p:spPr>
          <a:xfrm>
            <a:off x="4937759" y="2863850"/>
            <a:ext cx="274321" cy="215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4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828" name="Text 19"/>
          <p:cNvSpPr txBox="1"/>
          <p:nvPr/>
        </p:nvSpPr>
        <p:spPr>
          <a:xfrm>
            <a:off x="5257800" y="2869763"/>
            <a:ext cx="3383280" cy="2040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틀린 비밀번호 → 에러 표시</a:t>
            </a:r>
          </a:p>
        </p:txBody>
      </p:sp>
      <p:sp>
        <p:nvSpPr>
          <p:cNvPr id="829" name="Text 20"/>
          <p:cNvSpPr txBox="1"/>
          <p:nvPr/>
        </p:nvSpPr>
        <p:spPr>
          <a:xfrm>
            <a:off x="4937759" y="3366770"/>
            <a:ext cx="274321" cy="215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4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830" name="Text 21"/>
          <p:cNvSpPr txBox="1"/>
          <p:nvPr/>
        </p:nvSpPr>
        <p:spPr>
          <a:xfrm>
            <a:off x="5257800" y="3379470"/>
            <a:ext cx="3383280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성공 시 토큰 발급</a:t>
            </a:r>
          </a:p>
        </p:txBody>
      </p:sp>
      <p:sp>
        <p:nvSpPr>
          <p:cNvPr id="831" name="Text 22"/>
          <p:cNvSpPr txBox="1"/>
          <p:nvPr/>
        </p:nvSpPr>
        <p:spPr>
          <a:xfrm>
            <a:off x="4937759" y="3869689"/>
            <a:ext cx="274321" cy="215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4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832" name="Text 23"/>
          <p:cNvSpPr txBox="1"/>
          <p:nvPr/>
        </p:nvSpPr>
        <p:spPr>
          <a:xfrm>
            <a:off x="5257800" y="3875603"/>
            <a:ext cx="3383280" cy="2040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토큰 없이 접근 → 401 반환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Text 0"/>
          <p:cNvSpPr txBox="1"/>
          <p:nvPr/>
        </p:nvSpPr>
        <p:spPr>
          <a:xfrm>
            <a:off x="411480" y="33762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TIP 4  ·  답변 검증</a:t>
            </a:r>
          </a:p>
        </p:txBody>
      </p:sp>
      <p:sp>
        <p:nvSpPr>
          <p:cNvPr id="835" name="Text 1"/>
          <p:cNvSpPr txBox="1"/>
          <p:nvPr/>
        </p:nvSpPr>
        <p:spPr>
          <a:xfrm>
            <a:off x="5029200" y="341630"/>
            <a:ext cx="36576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i="1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Project Playbook</a:t>
            </a:r>
          </a:p>
        </p:txBody>
      </p:sp>
      <p:sp>
        <p:nvSpPr>
          <p:cNvPr id="836" name="Shape 2"/>
          <p:cNvSpPr/>
          <p:nvPr/>
        </p:nvSpPr>
        <p:spPr>
          <a:xfrm>
            <a:off x="411479" y="4736591"/>
            <a:ext cx="8321042" cy="1"/>
          </a:xfrm>
          <a:prstGeom prst="line">
            <a:avLst/>
          </a:prstGeom>
          <a:ln w="6350">
            <a:solidFill>
              <a:srgbClr val="E5E7E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37" name="Text 3"/>
          <p:cNvSpPr txBox="1"/>
          <p:nvPr/>
        </p:nvSpPr>
        <p:spPr>
          <a:xfrm>
            <a:off x="411480" y="486390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나만의 AI 프로젝트 운영 꿀팁</a:t>
            </a:r>
          </a:p>
        </p:txBody>
      </p:sp>
      <p:sp>
        <p:nvSpPr>
          <p:cNvPr id="838" name="Text 4"/>
          <p:cNvSpPr txBox="1"/>
          <p:nvPr/>
        </p:nvSpPr>
        <p:spPr>
          <a:xfrm>
            <a:off x="7772400" y="4867909"/>
            <a:ext cx="9144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pc="1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29 / 48</a:t>
            </a:r>
          </a:p>
        </p:txBody>
      </p:sp>
      <p:sp>
        <p:nvSpPr>
          <p:cNvPr id="839" name="Text 5"/>
          <p:cNvSpPr txBox="1"/>
          <p:nvPr/>
        </p:nvSpPr>
        <p:spPr>
          <a:xfrm>
            <a:off x="411479" y="696718"/>
            <a:ext cx="8321042" cy="389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답변 검증 체크리스트</a:t>
            </a:r>
          </a:p>
        </p:txBody>
      </p:sp>
      <p:sp>
        <p:nvSpPr>
          <p:cNvPr id="840" name="Text 6"/>
          <p:cNvSpPr txBox="1"/>
          <p:nvPr/>
        </p:nvSpPr>
        <p:spPr>
          <a:xfrm>
            <a:off x="411479" y="1166621"/>
            <a:ext cx="83210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AI가 자신 있게 말해도 — 직접 실행하고 확인</a:t>
            </a:r>
          </a:p>
        </p:txBody>
      </p:sp>
      <p:sp>
        <p:nvSpPr>
          <p:cNvPr id="841" name="Shape 7"/>
          <p:cNvSpPr/>
          <p:nvPr/>
        </p:nvSpPr>
        <p:spPr>
          <a:xfrm>
            <a:off x="411480" y="1463039"/>
            <a:ext cx="457201" cy="36577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42" name="Shape 8"/>
          <p:cNvSpPr/>
          <p:nvPr/>
        </p:nvSpPr>
        <p:spPr>
          <a:xfrm>
            <a:off x="411480" y="1691639"/>
            <a:ext cx="4937760" cy="2697481"/>
          </a:xfrm>
          <a:prstGeom prst="roundRect">
            <a:avLst>
              <a:gd name="adj" fmla="val 2712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843" name="Shape 9"/>
          <p:cNvSpPr/>
          <p:nvPr/>
        </p:nvSpPr>
        <p:spPr>
          <a:xfrm>
            <a:off x="411480" y="1691639"/>
            <a:ext cx="54865" cy="2697482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44" name="Text 10"/>
          <p:cNvSpPr txBox="1"/>
          <p:nvPr/>
        </p:nvSpPr>
        <p:spPr>
          <a:xfrm>
            <a:off x="594359" y="1878519"/>
            <a:ext cx="4572001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11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CHECKLIST  ·  검증 5가지</a:t>
            </a:r>
          </a:p>
        </p:txBody>
      </p:sp>
      <p:sp>
        <p:nvSpPr>
          <p:cNvPr id="845" name="Shape 11"/>
          <p:cNvSpPr/>
          <p:nvPr/>
        </p:nvSpPr>
        <p:spPr>
          <a:xfrm>
            <a:off x="640080" y="2286000"/>
            <a:ext cx="256033" cy="256032"/>
          </a:xfrm>
          <a:prstGeom prst="ellipse">
            <a:avLst/>
          </a:prstGeom>
          <a:solidFill>
            <a:srgbClr val="EFF6FF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46" name="Text 12"/>
          <p:cNvSpPr txBox="1"/>
          <p:nvPr/>
        </p:nvSpPr>
        <p:spPr>
          <a:xfrm>
            <a:off x="640080" y="2331466"/>
            <a:ext cx="256033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1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847" name="Text 13"/>
          <p:cNvSpPr txBox="1"/>
          <p:nvPr/>
        </p:nvSpPr>
        <p:spPr>
          <a:xfrm>
            <a:off x="960119" y="2335718"/>
            <a:ext cx="4297681" cy="174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AI가 자신 있게 말해도 틀릴 수 있다</a:t>
            </a:r>
          </a:p>
        </p:txBody>
      </p:sp>
      <p:sp>
        <p:nvSpPr>
          <p:cNvPr id="848" name="Shape 14"/>
          <p:cNvSpPr/>
          <p:nvPr/>
        </p:nvSpPr>
        <p:spPr>
          <a:xfrm>
            <a:off x="640080" y="2697479"/>
            <a:ext cx="256033" cy="256033"/>
          </a:xfrm>
          <a:prstGeom prst="ellipse">
            <a:avLst/>
          </a:prstGeom>
          <a:solidFill>
            <a:srgbClr val="EFF6FF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49" name="Text 15"/>
          <p:cNvSpPr txBox="1"/>
          <p:nvPr/>
        </p:nvSpPr>
        <p:spPr>
          <a:xfrm>
            <a:off x="640080" y="2742945"/>
            <a:ext cx="256033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1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850" name="Text 16"/>
          <p:cNvSpPr txBox="1"/>
          <p:nvPr/>
        </p:nvSpPr>
        <p:spPr>
          <a:xfrm>
            <a:off x="960119" y="2747199"/>
            <a:ext cx="4297681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구현하지 않은 기능을 ‘완료’라고 말하지 않는다</a:t>
            </a:r>
          </a:p>
        </p:txBody>
      </p:sp>
      <p:sp>
        <p:nvSpPr>
          <p:cNvPr id="851" name="Shape 17"/>
          <p:cNvSpPr/>
          <p:nvPr/>
        </p:nvSpPr>
        <p:spPr>
          <a:xfrm>
            <a:off x="640080" y="3108960"/>
            <a:ext cx="256033" cy="256033"/>
          </a:xfrm>
          <a:prstGeom prst="ellipse">
            <a:avLst/>
          </a:prstGeom>
          <a:solidFill>
            <a:srgbClr val="EFF6FF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52" name="Text 18"/>
          <p:cNvSpPr txBox="1"/>
          <p:nvPr/>
        </p:nvSpPr>
        <p:spPr>
          <a:xfrm>
            <a:off x="640080" y="3154426"/>
            <a:ext cx="256033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1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853" name="Text 19"/>
          <p:cNvSpPr txBox="1"/>
          <p:nvPr/>
        </p:nvSpPr>
        <p:spPr>
          <a:xfrm>
            <a:off x="960119" y="3158678"/>
            <a:ext cx="4297681" cy="174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코드는 직접 실행해 확인한다</a:t>
            </a:r>
          </a:p>
        </p:txBody>
      </p:sp>
      <p:sp>
        <p:nvSpPr>
          <p:cNvPr id="854" name="Shape 20"/>
          <p:cNvSpPr/>
          <p:nvPr/>
        </p:nvSpPr>
        <p:spPr>
          <a:xfrm>
            <a:off x="640080" y="3520440"/>
            <a:ext cx="256033" cy="256033"/>
          </a:xfrm>
          <a:prstGeom prst="ellipse">
            <a:avLst/>
          </a:prstGeom>
          <a:solidFill>
            <a:srgbClr val="EFF6FF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55" name="Text 21"/>
          <p:cNvSpPr txBox="1"/>
          <p:nvPr/>
        </p:nvSpPr>
        <p:spPr>
          <a:xfrm>
            <a:off x="640080" y="3565905"/>
            <a:ext cx="256033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1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856" name="Text 22"/>
          <p:cNvSpPr txBox="1"/>
          <p:nvPr/>
        </p:nvSpPr>
        <p:spPr>
          <a:xfrm>
            <a:off x="960119" y="3570159"/>
            <a:ext cx="4297681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중요한 내용은 공식 문서·실제 로그로 확인한다</a:t>
            </a:r>
          </a:p>
        </p:txBody>
      </p:sp>
      <p:sp>
        <p:nvSpPr>
          <p:cNvPr id="857" name="Shape 23"/>
          <p:cNvSpPr/>
          <p:nvPr/>
        </p:nvSpPr>
        <p:spPr>
          <a:xfrm>
            <a:off x="640080" y="3931920"/>
            <a:ext cx="256033" cy="256033"/>
          </a:xfrm>
          <a:prstGeom prst="ellipse">
            <a:avLst/>
          </a:prstGeom>
          <a:solidFill>
            <a:srgbClr val="EFF6FF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58" name="Text 24"/>
          <p:cNvSpPr txBox="1"/>
          <p:nvPr/>
        </p:nvSpPr>
        <p:spPr>
          <a:xfrm>
            <a:off x="640080" y="3977385"/>
            <a:ext cx="256033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1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859" name="Text 25"/>
          <p:cNvSpPr txBox="1"/>
          <p:nvPr/>
        </p:nvSpPr>
        <p:spPr>
          <a:xfrm>
            <a:off x="960119" y="3981639"/>
            <a:ext cx="4297681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오류는 수정 후 기록해 다음에 반복하지 않는다</a:t>
            </a:r>
          </a:p>
        </p:txBody>
      </p:sp>
      <p:sp>
        <p:nvSpPr>
          <p:cNvPr id="860" name="Shape 26"/>
          <p:cNvSpPr/>
          <p:nvPr/>
        </p:nvSpPr>
        <p:spPr>
          <a:xfrm>
            <a:off x="5532120" y="1691639"/>
            <a:ext cx="3200401" cy="2697481"/>
          </a:xfrm>
          <a:prstGeom prst="roundRect">
            <a:avLst>
              <a:gd name="adj" fmla="val 2712"/>
            </a:avLst>
          </a:prstGeom>
          <a:solidFill>
            <a:srgbClr val="FEF3C7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861" name="Shape 27"/>
          <p:cNvSpPr/>
          <p:nvPr/>
        </p:nvSpPr>
        <p:spPr>
          <a:xfrm>
            <a:off x="5532120" y="1691639"/>
            <a:ext cx="54865" cy="2697482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62" name="Text 28"/>
          <p:cNvSpPr txBox="1"/>
          <p:nvPr/>
        </p:nvSpPr>
        <p:spPr>
          <a:xfrm>
            <a:off x="5669279" y="1899410"/>
            <a:ext cx="3017521" cy="2245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b="1" sz="1400">
                <a:solidFill>
                  <a:srgbClr val="F59E0B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⚠  </a:t>
            </a:r>
            <a:r>
              <a:rPr sz="1300">
                <a:solidFill>
                  <a:srgbClr val="1F2937"/>
                </a:solidFill>
              </a:rPr>
              <a:t>오류 전달 시 포함</a:t>
            </a:r>
          </a:p>
        </p:txBody>
      </p:sp>
      <p:sp>
        <p:nvSpPr>
          <p:cNvPr id="863" name="Text 29"/>
          <p:cNvSpPr txBox="1"/>
          <p:nvPr/>
        </p:nvSpPr>
        <p:spPr>
          <a:xfrm>
            <a:off x="5852159" y="2286000"/>
            <a:ext cx="2743201" cy="13667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342900" indent="-342900">
              <a:spcBef>
                <a:spcPts val="500"/>
              </a:spcBef>
              <a:buSzPct val="100000"/>
              <a:buChar char="▪"/>
              <a:defRPr sz="11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실행한 명령어</a:t>
            </a:r>
          </a:p>
          <a:p>
            <a:pPr marL="342900" indent="-342900">
              <a:spcBef>
                <a:spcPts val="500"/>
              </a:spcBef>
              <a:buSzPct val="100000"/>
              <a:buChar char="▪"/>
              <a:defRPr sz="11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터미널 오류 메시지</a:t>
            </a:r>
          </a:p>
          <a:p>
            <a:pPr marL="342900" indent="-342900">
              <a:spcBef>
                <a:spcPts val="500"/>
              </a:spcBef>
              <a:buSzPct val="100000"/>
              <a:buChar char="▪"/>
              <a:defRPr sz="11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현재 파일 구조</a:t>
            </a:r>
          </a:p>
          <a:p>
            <a:pPr marL="342900" indent="-342900">
              <a:spcBef>
                <a:spcPts val="500"/>
              </a:spcBef>
              <a:buSzPct val="100000"/>
              <a:buChar char="▪"/>
              <a:defRPr sz="11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수정한 파일</a:t>
            </a:r>
          </a:p>
          <a:p>
            <a:pPr marL="342900" indent="-342900">
              <a:spcBef>
                <a:spcPts val="500"/>
              </a:spcBef>
              <a:buSzPct val="100000"/>
              <a:buChar char="▪"/>
              <a:defRPr sz="11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기대했던 동작</a:t>
            </a:r>
          </a:p>
          <a:p>
            <a:pPr marL="342900" indent="-342900">
              <a:spcBef>
                <a:spcPts val="500"/>
              </a:spcBef>
              <a:buSzPct val="100000"/>
              <a:buChar char="▪"/>
              <a:defRPr sz="11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실제로 일어난 동작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ext 0"/>
          <p:cNvSpPr txBox="1"/>
          <p:nvPr/>
        </p:nvSpPr>
        <p:spPr>
          <a:xfrm>
            <a:off x="411480" y="33762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INTRO  ·  문제 제기</a:t>
            </a:r>
          </a:p>
        </p:txBody>
      </p:sp>
      <p:sp>
        <p:nvSpPr>
          <p:cNvPr id="72" name="Text 1"/>
          <p:cNvSpPr txBox="1"/>
          <p:nvPr/>
        </p:nvSpPr>
        <p:spPr>
          <a:xfrm>
            <a:off x="5029200" y="341630"/>
            <a:ext cx="36576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i="1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Project Playbook</a:t>
            </a:r>
          </a:p>
        </p:txBody>
      </p:sp>
      <p:sp>
        <p:nvSpPr>
          <p:cNvPr id="73" name="Shape 2"/>
          <p:cNvSpPr/>
          <p:nvPr/>
        </p:nvSpPr>
        <p:spPr>
          <a:xfrm>
            <a:off x="411479" y="4736591"/>
            <a:ext cx="8321042" cy="1"/>
          </a:xfrm>
          <a:prstGeom prst="line">
            <a:avLst/>
          </a:prstGeom>
          <a:ln w="6350">
            <a:solidFill>
              <a:srgbClr val="E5E7E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4" name="Text 3"/>
          <p:cNvSpPr txBox="1"/>
          <p:nvPr/>
        </p:nvSpPr>
        <p:spPr>
          <a:xfrm>
            <a:off x="411480" y="486390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나만의 AI 프로젝트 운영 꿀팁</a:t>
            </a:r>
          </a:p>
        </p:txBody>
      </p:sp>
      <p:sp>
        <p:nvSpPr>
          <p:cNvPr id="75" name="Text 4"/>
          <p:cNvSpPr txBox="1"/>
          <p:nvPr/>
        </p:nvSpPr>
        <p:spPr>
          <a:xfrm>
            <a:off x="7772400" y="4867909"/>
            <a:ext cx="9144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pc="1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03 / 48</a:t>
            </a:r>
          </a:p>
        </p:txBody>
      </p:sp>
      <p:sp>
        <p:nvSpPr>
          <p:cNvPr id="76" name="Text 5"/>
          <p:cNvSpPr txBox="1"/>
          <p:nvPr/>
        </p:nvSpPr>
        <p:spPr>
          <a:xfrm>
            <a:off x="411479" y="696718"/>
            <a:ext cx="8321042" cy="389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왜 AI 프로젝트는 중간에 흔들리는가</a:t>
            </a:r>
          </a:p>
        </p:txBody>
      </p:sp>
      <p:sp>
        <p:nvSpPr>
          <p:cNvPr id="77" name="Text 6"/>
          <p:cNvSpPr txBox="1"/>
          <p:nvPr/>
        </p:nvSpPr>
        <p:spPr>
          <a:xfrm>
            <a:off x="411479" y="1159835"/>
            <a:ext cx="8321042" cy="2040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BEFORE → NOW: 질문 도구에서 운영 도구로</a:t>
            </a:r>
          </a:p>
        </p:txBody>
      </p:sp>
      <p:sp>
        <p:nvSpPr>
          <p:cNvPr id="78" name="Shape 7"/>
          <p:cNvSpPr/>
          <p:nvPr/>
        </p:nvSpPr>
        <p:spPr>
          <a:xfrm>
            <a:off x="411480" y="1463039"/>
            <a:ext cx="457201" cy="36577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9" name="Shape 8"/>
          <p:cNvSpPr/>
          <p:nvPr/>
        </p:nvSpPr>
        <p:spPr>
          <a:xfrm>
            <a:off x="411480" y="1691639"/>
            <a:ext cx="4023360" cy="2743201"/>
          </a:xfrm>
          <a:prstGeom prst="roundRect">
            <a:avLst>
              <a:gd name="adj" fmla="val 2667"/>
            </a:avLst>
          </a:prstGeom>
          <a:solidFill>
            <a:srgbClr val="EEF1F4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80" name="Shape 9"/>
          <p:cNvSpPr/>
          <p:nvPr/>
        </p:nvSpPr>
        <p:spPr>
          <a:xfrm>
            <a:off x="411480" y="1691639"/>
            <a:ext cx="54865" cy="2743201"/>
          </a:xfrm>
          <a:prstGeom prst="rect">
            <a:avLst/>
          </a:prstGeom>
          <a:solidFill>
            <a:srgbClr val="9CA3AF"/>
          </a:solidFill>
          <a:ln w="12700">
            <a:solidFill>
              <a:srgbClr val="9CA3AF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1" name="Text 10"/>
          <p:cNvSpPr txBox="1"/>
          <p:nvPr/>
        </p:nvSpPr>
        <p:spPr>
          <a:xfrm>
            <a:off x="594359" y="1885313"/>
            <a:ext cx="3657601" cy="1612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10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BEFORE  ·  질문 도구</a:t>
            </a:r>
          </a:p>
        </p:txBody>
      </p:sp>
      <p:sp>
        <p:nvSpPr>
          <p:cNvPr id="82" name="Text 11"/>
          <p:cNvSpPr txBox="1"/>
          <p:nvPr/>
        </p:nvSpPr>
        <p:spPr>
          <a:xfrm>
            <a:off x="594359" y="2161156"/>
            <a:ext cx="3657601" cy="2954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필요할 때 AI에 질문</a:t>
            </a:r>
          </a:p>
        </p:txBody>
      </p:sp>
      <p:sp>
        <p:nvSpPr>
          <p:cNvPr id="83" name="Text 12"/>
          <p:cNvSpPr txBox="1"/>
          <p:nvPr/>
        </p:nvSpPr>
        <p:spPr>
          <a:xfrm>
            <a:off x="640080" y="2697479"/>
            <a:ext cx="3657601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342900" indent="-342900">
              <a:spcBef>
                <a:spcPts val="600"/>
              </a:spcBef>
              <a:buSzPct val="100000"/>
              <a:buChar char="○"/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단발성 질문</a:t>
            </a:r>
          </a:p>
          <a:p>
            <a:pPr marL="342900" indent="-342900">
              <a:spcBef>
                <a:spcPts val="600"/>
              </a:spcBef>
              <a:buSzPct val="100000"/>
              <a:buChar char="○"/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답변이 매번 다름</a:t>
            </a:r>
          </a:p>
          <a:p>
            <a:pPr marL="342900" indent="-342900">
              <a:spcBef>
                <a:spcPts val="600"/>
              </a:spcBef>
              <a:buSzPct val="100000"/>
              <a:buChar char="○"/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흐름 유지 어려움</a:t>
            </a:r>
          </a:p>
          <a:p>
            <a:pPr marL="342900" indent="-342900">
              <a:spcBef>
                <a:spcPts val="600"/>
              </a:spcBef>
              <a:buSzPct val="100000"/>
              <a:buChar char="○"/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기준·역할이 없음</a:t>
            </a:r>
          </a:p>
        </p:txBody>
      </p:sp>
      <p:sp>
        <p:nvSpPr>
          <p:cNvPr id="84" name="Text 13"/>
          <p:cNvSpPr txBox="1"/>
          <p:nvPr/>
        </p:nvSpPr>
        <p:spPr>
          <a:xfrm>
            <a:off x="4434840" y="2821939"/>
            <a:ext cx="27432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32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→</a:t>
            </a:r>
          </a:p>
        </p:txBody>
      </p:sp>
      <p:sp>
        <p:nvSpPr>
          <p:cNvPr id="85" name="Shape 14"/>
          <p:cNvSpPr/>
          <p:nvPr/>
        </p:nvSpPr>
        <p:spPr>
          <a:xfrm>
            <a:off x="4709159" y="1691639"/>
            <a:ext cx="4023361" cy="2743201"/>
          </a:xfrm>
          <a:prstGeom prst="roundRect">
            <a:avLst>
              <a:gd name="adj" fmla="val 2667"/>
            </a:avLst>
          </a:prstGeom>
          <a:solidFill>
            <a:srgbClr val="EFF6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86" name="Shape 15"/>
          <p:cNvSpPr/>
          <p:nvPr/>
        </p:nvSpPr>
        <p:spPr>
          <a:xfrm>
            <a:off x="4709159" y="1691639"/>
            <a:ext cx="54865" cy="2743201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7" name="Text 16"/>
          <p:cNvSpPr txBox="1"/>
          <p:nvPr/>
        </p:nvSpPr>
        <p:spPr>
          <a:xfrm>
            <a:off x="4892040" y="1885313"/>
            <a:ext cx="3657601" cy="1612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10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NOW  ·  운영 도구</a:t>
            </a:r>
          </a:p>
        </p:txBody>
      </p:sp>
      <p:sp>
        <p:nvSpPr>
          <p:cNvPr id="88" name="Text 17"/>
          <p:cNvSpPr txBox="1"/>
          <p:nvPr/>
        </p:nvSpPr>
        <p:spPr>
          <a:xfrm>
            <a:off x="4892040" y="2161156"/>
            <a:ext cx="3657601" cy="2954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>
                <a:solidFill>
                  <a:srgbClr val="1E3A8A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프로젝트 흐름 전체에 AI 배치</a:t>
            </a:r>
          </a:p>
        </p:txBody>
      </p:sp>
      <p:sp>
        <p:nvSpPr>
          <p:cNvPr id="89" name="Shape 18"/>
          <p:cNvSpPr/>
          <p:nvPr/>
        </p:nvSpPr>
        <p:spPr>
          <a:xfrm>
            <a:off x="4690871" y="2587751"/>
            <a:ext cx="493777" cy="493777"/>
          </a:xfrm>
          <a:prstGeom prst="ellipse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0" name="Text 19"/>
          <p:cNvSpPr txBox="1"/>
          <p:nvPr/>
        </p:nvSpPr>
        <p:spPr>
          <a:xfrm>
            <a:off x="4572000" y="2758439"/>
            <a:ext cx="731521" cy="1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0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조사</a:t>
            </a:r>
          </a:p>
        </p:txBody>
      </p:sp>
      <p:sp>
        <p:nvSpPr>
          <p:cNvPr id="91" name="Shape 20"/>
          <p:cNvSpPr/>
          <p:nvPr/>
        </p:nvSpPr>
        <p:spPr>
          <a:xfrm>
            <a:off x="5184647" y="2834639"/>
            <a:ext cx="603505" cy="1"/>
          </a:xfrm>
          <a:prstGeom prst="line">
            <a:avLst/>
          </a:prstGeom>
          <a:ln w="1905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2" name="Shape 21"/>
          <p:cNvSpPr/>
          <p:nvPr/>
        </p:nvSpPr>
        <p:spPr>
          <a:xfrm>
            <a:off x="5788152" y="2587751"/>
            <a:ext cx="493777" cy="493777"/>
          </a:xfrm>
          <a:prstGeom prst="ellipse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3" name="Text 22"/>
          <p:cNvSpPr txBox="1"/>
          <p:nvPr/>
        </p:nvSpPr>
        <p:spPr>
          <a:xfrm>
            <a:off x="5669279" y="2758439"/>
            <a:ext cx="731521" cy="1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0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설계</a:t>
            </a:r>
          </a:p>
        </p:txBody>
      </p:sp>
      <p:sp>
        <p:nvSpPr>
          <p:cNvPr id="94" name="Shape 23"/>
          <p:cNvSpPr/>
          <p:nvPr/>
        </p:nvSpPr>
        <p:spPr>
          <a:xfrm>
            <a:off x="6281928" y="2834639"/>
            <a:ext cx="603505" cy="1"/>
          </a:xfrm>
          <a:prstGeom prst="line">
            <a:avLst/>
          </a:prstGeom>
          <a:ln w="1905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5" name="Shape 24"/>
          <p:cNvSpPr/>
          <p:nvPr/>
        </p:nvSpPr>
        <p:spPr>
          <a:xfrm>
            <a:off x="6885431" y="2587751"/>
            <a:ext cx="493777" cy="493777"/>
          </a:xfrm>
          <a:prstGeom prst="ellipse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6" name="Text 25"/>
          <p:cNvSpPr txBox="1"/>
          <p:nvPr/>
        </p:nvSpPr>
        <p:spPr>
          <a:xfrm>
            <a:off x="6766559" y="2758439"/>
            <a:ext cx="731521" cy="1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0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구현</a:t>
            </a:r>
          </a:p>
        </p:txBody>
      </p:sp>
      <p:sp>
        <p:nvSpPr>
          <p:cNvPr id="97" name="Shape 26"/>
          <p:cNvSpPr/>
          <p:nvPr/>
        </p:nvSpPr>
        <p:spPr>
          <a:xfrm>
            <a:off x="7379207" y="2834639"/>
            <a:ext cx="603505" cy="1"/>
          </a:xfrm>
          <a:prstGeom prst="line">
            <a:avLst/>
          </a:prstGeom>
          <a:ln w="1905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8" name="Shape 27"/>
          <p:cNvSpPr/>
          <p:nvPr/>
        </p:nvSpPr>
        <p:spPr>
          <a:xfrm>
            <a:off x="7982711" y="2587751"/>
            <a:ext cx="493777" cy="493777"/>
          </a:xfrm>
          <a:prstGeom prst="ellipse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9" name="Text 28"/>
          <p:cNvSpPr txBox="1"/>
          <p:nvPr/>
        </p:nvSpPr>
        <p:spPr>
          <a:xfrm>
            <a:off x="7863840" y="2758439"/>
            <a:ext cx="731521" cy="1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0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발표</a:t>
            </a:r>
          </a:p>
        </p:txBody>
      </p:sp>
      <p:sp>
        <p:nvSpPr>
          <p:cNvPr id="100" name="Text 29"/>
          <p:cNvSpPr txBox="1"/>
          <p:nvPr/>
        </p:nvSpPr>
        <p:spPr>
          <a:xfrm>
            <a:off x="4937759" y="3520440"/>
            <a:ext cx="3657601" cy="673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342900" indent="-342900">
              <a:spcBef>
                <a:spcPts val="400"/>
              </a:spcBef>
              <a:buSzPct val="100000"/>
              <a:buChar char="●"/>
              <a:defRPr sz="1200">
                <a:solidFill>
                  <a:srgbClr val="1E3A8A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기준·역할 정의</a:t>
            </a:r>
          </a:p>
          <a:p>
            <a:pPr marL="342900" indent="-342900">
              <a:spcBef>
                <a:spcPts val="400"/>
              </a:spcBef>
              <a:buSzPct val="100000"/>
              <a:buChar char="●"/>
              <a:defRPr sz="1200">
                <a:solidFill>
                  <a:srgbClr val="1E3A8A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결과 안정</a:t>
            </a:r>
          </a:p>
          <a:p>
            <a:pPr marL="342900" indent="-342900">
              <a:spcBef>
                <a:spcPts val="400"/>
              </a:spcBef>
              <a:buSzPct val="100000"/>
              <a:buChar char="●"/>
              <a:defRPr sz="1200">
                <a:solidFill>
                  <a:srgbClr val="1E3A8A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검증·기록 가능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Shape 0"/>
          <p:cNvSpPr/>
          <p:nvPr/>
        </p:nvSpPr>
        <p:spPr>
          <a:xfrm>
            <a:off x="0" y="0"/>
            <a:ext cx="3840480" cy="514350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66" name="Text 1"/>
          <p:cNvSpPr txBox="1"/>
          <p:nvPr/>
        </p:nvSpPr>
        <p:spPr>
          <a:xfrm>
            <a:off x="365759" y="1295399"/>
            <a:ext cx="3291842" cy="198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30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05</a:t>
            </a:r>
          </a:p>
        </p:txBody>
      </p:sp>
      <p:sp>
        <p:nvSpPr>
          <p:cNvPr id="867" name="Text 2"/>
          <p:cNvSpPr txBox="1"/>
          <p:nvPr/>
        </p:nvSpPr>
        <p:spPr>
          <a:xfrm>
            <a:off x="457199" y="3483609"/>
            <a:ext cx="3291842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1100">
                <a:solidFill>
                  <a:srgbClr val="D1FAE5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TIP 5  ·  LEARNING PARTNER</a:t>
            </a:r>
          </a:p>
        </p:txBody>
      </p:sp>
      <p:sp>
        <p:nvSpPr>
          <p:cNvPr id="868" name="Text 3"/>
          <p:cNvSpPr txBox="1"/>
          <p:nvPr/>
        </p:nvSpPr>
        <p:spPr>
          <a:xfrm>
            <a:off x="4297679" y="1517650"/>
            <a:ext cx="4572001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500" sz="11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CHAPTER</a:t>
            </a:r>
          </a:p>
        </p:txBody>
      </p:sp>
      <p:sp>
        <p:nvSpPr>
          <p:cNvPr id="869" name="Text 4"/>
          <p:cNvSpPr txBox="1"/>
          <p:nvPr/>
        </p:nvSpPr>
        <p:spPr>
          <a:xfrm>
            <a:off x="4297679" y="1783079"/>
            <a:ext cx="4572001" cy="456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8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AI를 ‘학습 파트너’로 세팅한다</a:t>
            </a:r>
          </a:p>
        </p:txBody>
      </p:sp>
      <p:sp>
        <p:nvSpPr>
          <p:cNvPr id="870" name="Text 5"/>
          <p:cNvSpPr txBox="1"/>
          <p:nvPr/>
        </p:nvSpPr>
        <p:spPr>
          <a:xfrm>
            <a:off x="4297679" y="3017520"/>
            <a:ext cx="4572001" cy="10876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342900" indent="-342900">
              <a:spcBef>
                <a:spcPts val="600"/>
              </a:spcBef>
              <a:buSzPct val="100000"/>
              <a:buChar char="●"/>
              <a:defRPr sz="13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기본 프로필 + 답변 규칙</a:t>
            </a:r>
          </a:p>
          <a:p>
            <a:pPr marL="342900" indent="-342900">
              <a:spcBef>
                <a:spcPts val="600"/>
              </a:spcBef>
              <a:buSzPct val="100000"/>
              <a:buChar char="●"/>
              <a:defRPr sz="13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개념·코드·디버깅 템플릿</a:t>
            </a:r>
          </a:p>
          <a:p>
            <a:pPr marL="342900" indent="-342900">
              <a:spcBef>
                <a:spcPts val="600"/>
              </a:spcBef>
              <a:buSzPct val="100000"/>
              <a:buChar char="●"/>
              <a:defRPr sz="13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질문 공식 7가지</a:t>
            </a:r>
          </a:p>
          <a:p>
            <a:pPr marL="342900" indent="-342900">
              <a:spcBef>
                <a:spcPts val="600"/>
              </a:spcBef>
              <a:buSzPct val="100000"/>
              <a:buChar char="●"/>
              <a:defRPr sz="13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검증으로 마무리</a:t>
            </a:r>
          </a:p>
        </p:txBody>
      </p:sp>
      <p:sp>
        <p:nvSpPr>
          <p:cNvPr id="871" name="Text 6"/>
          <p:cNvSpPr txBox="1"/>
          <p:nvPr/>
        </p:nvSpPr>
        <p:spPr>
          <a:xfrm>
            <a:off x="7772400" y="4867909"/>
            <a:ext cx="9144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30 / 48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Text 0"/>
          <p:cNvSpPr txBox="1"/>
          <p:nvPr/>
        </p:nvSpPr>
        <p:spPr>
          <a:xfrm>
            <a:off x="411480" y="33762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TIP 5  ·  세팅 효과</a:t>
            </a:r>
          </a:p>
        </p:txBody>
      </p:sp>
      <p:sp>
        <p:nvSpPr>
          <p:cNvPr id="874" name="Text 1"/>
          <p:cNvSpPr txBox="1"/>
          <p:nvPr/>
        </p:nvSpPr>
        <p:spPr>
          <a:xfrm>
            <a:off x="5029200" y="341630"/>
            <a:ext cx="36576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i="1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Project Playbook</a:t>
            </a:r>
          </a:p>
        </p:txBody>
      </p:sp>
      <p:sp>
        <p:nvSpPr>
          <p:cNvPr id="875" name="Shape 2"/>
          <p:cNvSpPr/>
          <p:nvPr/>
        </p:nvSpPr>
        <p:spPr>
          <a:xfrm>
            <a:off x="411479" y="4736591"/>
            <a:ext cx="8321042" cy="1"/>
          </a:xfrm>
          <a:prstGeom prst="line">
            <a:avLst/>
          </a:prstGeom>
          <a:ln w="6350">
            <a:solidFill>
              <a:srgbClr val="E5E7E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76" name="Text 3"/>
          <p:cNvSpPr txBox="1"/>
          <p:nvPr/>
        </p:nvSpPr>
        <p:spPr>
          <a:xfrm>
            <a:off x="411480" y="486390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나만의 AI 프로젝트 운영 꿀팁</a:t>
            </a:r>
          </a:p>
        </p:txBody>
      </p:sp>
      <p:sp>
        <p:nvSpPr>
          <p:cNvPr id="877" name="Text 4"/>
          <p:cNvSpPr txBox="1"/>
          <p:nvPr/>
        </p:nvSpPr>
        <p:spPr>
          <a:xfrm>
            <a:off x="7772400" y="4867909"/>
            <a:ext cx="9144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pc="1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31 / 48</a:t>
            </a:r>
          </a:p>
        </p:txBody>
      </p:sp>
      <p:sp>
        <p:nvSpPr>
          <p:cNvPr id="878" name="Text 5"/>
          <p:cNvSpPr txBox="1"/>
          <p:nvPr/>
        </p:nvSpPr>
        <p:spPr>
          <a:xfrm>
            <a:off x="411479" y="696718"/>
            <a:ext cx="8321042" cy="389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왜 AI 세팅이 필요한가</a:t>
            </a:r>
          </a:p>
        </p:txBody>
      </p:sp>
      <p:sp>
        <p:nvSpPr>
          <p:cNvPr id="879" name="Text 6"/>
          <p:cNvSpPr txBox="1"/>
          <p:nvPr/>
        </p:nvSpPr>
        <p:spPr>
          <a:xfrm>
            <a:off x="411479" y="1166621"/>
            <a:ext cx="83210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그냥 묻는 것과 세팅해서 쓰는 것의 결과는 다르다</a:t>
            </a:r>
          </a:p>
        </p:txBody>
      </p:sp>
      <p:sp>
        <p:nvSpPr>
          <p:cNvPr id="880" name="Shape 7"/>
          <p:cNvSpPr/>
          <p:nvPr/>
        </p:nvSpPr>
        <p:spPr>
          <a:xfrm>
            <a:off x="411480" y="1463039"/>
            <a:ext cx="457201" cy="36577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81" name="Shape 8"/>
          <p:cNvSpPr/>
          <p:nvPr/>
        </p:nvSpPr>
        <p:spPr>
          <a:xfrm>
            <a:off x="411480" y="1691639"/>
            <a:ext cx="4023360" cy="2743201"/>
          </a:xfrm>
          <a:prstGeom prst="roundRect">
            <a:avLst>
              <a:gd name="adj" fmla="val 2667"/>
            </a:avLst>
          </a:prstGeom>
          <a:solidFill>
            <a:srgbClr val="EEF1F4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882" name="Shape 9"/>
          <p:cNvSpPr/>
          <p:nvPr/>
        </p:nvSpPr>
        <p:spPr>
          <a:xfrm>
            <a:off x="411480" y="1691639"/>
            <a:ext cx="54865" cy="2743201"/>
          </a:xfrm>
          <a:prstGeom prst="rect">
            <a:avLst/>
          </a:prstGeom>
          <a:solidFill>
            <a:srgbClr val="9CA3AF"/>
          </a:solidFill>
          <a:ln w="12700">
            <a:solidFill>
              <a:srgbClr val="9CA3AF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83" name="Text 10"/>
          <p:cNvSpPr txBox="1"/>
          <p:nvPr/>
        </p:nvSpPr>
        <p:spPr>
          <a:xfrm>
            <a:off x="594359" y="1883915"/>
            <a:ext cx="3657601" cy="2555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6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세팅 없음</a:t>
            </a:r>
          </a:p>
        </p:txBody>
      </p:sp>
      <p:sp>
        <p:nvSpPr>
          <p:cNvPr id="884" name="Text 11"/>
          <p:cNvSpPr txBox="1"/>
          <p:nvPr/>
        </p:nvSpPr>
        <p:spPr>
          <a:xfrm>
            <a:off x="777240" y="2331720"/>
            <a:ext cx="3657601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342900" indent="-342900">
              <a:spcBef>
                <a:spcPts val="600"/>
              </a:spcBef>
              <a:buSzPct val="100000"/>
              <a:buChar char="○"/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AI가 내 수준·목적 모름</a:t>
            </a:r>
          </a:p>
          <a:p>
            <a:pPr marL="342900" indent="-342900">
              <a:spcBef>
                <a:spcPts val="600"/>
              </a:spcBef>
              <a:buSzPct val="100000"/>
              <a:buChar char="○"/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답이 너무 깊거나 너무 얕음</a:t>
            </a:r>
          </a:p>
          <a:p>
            <a:pPr marL="342900" indent="-342900">
              <a:spcBef>
                <a:spcPts val="600"/>
              </a:spcBef>
              <a:buSzPct val="100000"/>
              <a:buChar char="○"/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매번 다른 톤·깊이</a:t>
            </a:r>
          </a:p>
          <a:p>
            <a:pPr marL="342900" indent="-342900">
              <a:spcBef>
                <a:spcPts val="600"/>
              </a:spcBef>
              <a:buSzPct val="100000"/>
              <a:buChar char="○"/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공부 시간 길어짐</a:t>
            </a:r>
          </a:p>
        </p:txBody>
      </p:sp>
      <p:sp>
        <p:nvSpPr>
          <p:cNvPr id="885" name="Shape 12"/>
          <p:cNvSpPr/>
          <p:nvPr/>
        </p:nvSpPr>
        <p:spPr>
          <a:xfrm>
            <a:off x="4709159" y="1691639"/>
            <a:ext cx="4023361" cy="2743201"/>
          </a:xfrm>
          <a:prstGeom prst="roundRect">
            <a:avLst>
              <a:gd name="adj" fmla="val 2667"/>
            </a:avLst>
          </a:prstGeom>
          <a:solidFill>
            <a:srgbClr val="ECFDF5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886" name="Shape 13"/>
          <p:cNvSpPr/>
          <p:nvPr/>
        </p:nvSpPr>
        <p:spPr>
          <a:xfrm>
            <a:off x="4709159" y="1691639"/>
            <a:ext cx="54865" cy="2743201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87" name="Text 14"/>
          <p:cNvSpPr txBox="1"/>
          <p:nvPr/>
        </p:nvSpPr>
        <p:spPr>
          <a:xfrm>
            <a:off x="4892040" y="1883915"/>
            <a:ext cx="3657601" cy="2555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600">
                <a:solidFill>
                  <a:srgbClr val="04785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세팅 있음</a:t>
            </a:r>
          </a:p>
        </p:txBody>
      </p:sp>
      <p:sp>
        <p:nvSpPr>
          <p:cNvPr id="888" name="Text 15"/>
          <p:cNvSpPr txBox="1"/>
          <p:nvPr/>
        </p:nvSpPr>
        <p:spPr>
          <a:xfrm>
            <a:off x="5074920" y="2331720"/>
            <a:ext cx="3657601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342900" indent="-342900">
              <a:spcBef>
                <a:spcPts val="600"/>
              </a:spcBef>
              <a:buSzPct val="100000"/>
              <a:buChar char="●"/>
              <a:defRPr sz="1200">
                <a:solidFill>
                  <a:srgbClr val="047857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내 수준에 맞는 설명</a:t>
            </a:r>
          </a:p>
          <a:p>
            <a:pPr marL="342900" indent="-342900">
              <a:spcBef>
                <a:spcPts val="600"/>
              </a:spcBef>
              <a:buSzPct val="100000"/>
              <a:buChar char="●"/>
              <a:defRPr sz="1200">
                <a:solidFill>
                  <a:srgbClr val="047857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면접 관점·실무 연결</a:t>
            </a:r>
          </a:p>
          <a:p>
            <a:pPr marL="342900" indent="-342900">
              <a:spcBef>
                <a:spcPts val="600"/>
              </a:spcBef>
              <a:buSzPct val="100000"/>
              <a:buChar char="●"/>
              <a:defRPr sz="1200">
                <a:solidFill>
                  <a:srgbClr val="047857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일관된 답변 톤</a:t>
            </a:r>
          </a:p>
          <a:p>
            <a:pPr marL="342900" indent="-342900">
              <a:spcBef>
                <a:spcPts val="600"/>
              </a:spcBef>
              <a:buSzPct val="100000"/>
              <a:buChar char="●"/>
              <a:defRPr sz="1200">
                <a:solidFill>
                  <a:srgbClr val="047857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공부 시간 단축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Text 0"/>
          <p:cNvSpPr txBox="1"/>
          <p:nvPr/>
        </p:nvSpPr>
        <p:spPr>
          <a:xfrm>
            <a:off x="411480" y="33762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TIP 5  ·  프로필</a:t>
            </a:r>
          </a:p>
        </p:txBody>
      </p:sp>
      <p:sp>
        <p:nvSpPr>
          <p:cNvPr id="891" name="Text 1"/>
          <p:cNvSpPr txBox="1"/>
          <p:nvPr/>
        </p:nvSpPr>
        <p:spPr>
          <a:xfrm>
            <a:off x="5029200" y="341630"/>
            <a:ext cx="36576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i="1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Project Playbook</a:t>
            </a:r>
          </a:p>
        </p:txBody>
      </p:sp>
      <p:sp>
        <p:nvSpPr>
          <p:cNvPr id="892" name="Shape 2"/>
          <p:cNvSpPr/>
          <p:nvPr/>
        </p:nvSpPr>
        <p:spPr>
          <a:xfrm>
            <a:off x="411479" y="4736591"/>
            <a:ext cx="8321042" cy="1"/>
          </a:xfrm>
          <a:prstGeom prst="line">
            <a:avLst/>
          </a:prstGeom>
          <a:ln w="6350">
            <a:solidFill>
              <a:srgbClr val="E5E7E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93" name="Text 3"/>
          <p:cNvSpPr txBox="1"/>
          <p:nvPr/>
        </p:nvSpPr>
        <p:spPr>
          <a:xfrm>
            <a:off x="411480" y="486390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나만의 AI 프로젝트 운영 꿀팁</a:t>
            </a:r>
          </a:p>
        </p:txBody>
      </p:sp>
      <p:sp>
        <p:nvSpPr>
          <p:cNvPr id="894" name="Text 4"/>
          <p:cNvSpPr txBox="1"/>
          <p:nvPr/>
        </p:nvSpPr>
        <p:spPr>
          <a:xfrm>
            <a:off x="7772400" y="4867909"/>
            <a:ext cx="9144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pc="1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32 / 48</a:t>
            </a:r>
          </a:p>
        </p:txBody>
      </p:sp>
      <p:sp>
        <p:nvSpPr>
          <p:cNvPr id="895" name="Text 5"/>
          <p:cNvSpPr txBox="1"/>
          <p:nvPr/>
        </p:nvSpPr>
        <p:spPr>
          <a:xfrm>
            <a:off x="411479" y="696718"/>
            <a:ext cx="8321042" cy="389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기본 프로필 5가지</a:t>
            </a:r>
          </a:p>
        </p:txBody>
      </p:sp>
      <p:sp>
        <p:nvSpPr>
          <p:cNvPr id="896" name="Text 6"/>
          <p:cNvSpPr txBox="1"/>
          <p:nvPr/>
        </p:nvSpPr>
        <p:spPr>
          <a:xfrm>
            <a:off x="411479" y="1166621"/>
            <a:ext cx="83210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AI가 ‘나’를 알아야 답변이 바뀐다</a:t>
            </a:r>
          </a:p>
        </p:txBody>
      </p:sp>
      <p:sp>
        <p:nvSpPr>
          <p:cNvPr id="897" name="Shape 7"/>
          <p:cNvSpPr/>
          <p:nvPr/>
        </p:nvSpPr>
        <p:spPr>
          <a:xfrm>
            <a:off x="411480" y="1463039"/>
            <a:ext cx="457201" cy="36577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98" name="Shape 8"/>
          <p:cNvSpPr/>
          <p:nvPr/>
        </p:nvSpPr>
        <p:spPr>
          <a:xfrm>
            <a:off x="411480" y="1691639"/>
            <a:ext cx="4023360" cy="2743201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899" name="Shape 9"/>
          <p:cNvSpPr/>
          <p:nvPr/>
        </p:nvSpPr>
        <p:spPr>
          <a:xfrm>
            <a:off x="411480" y="1691639"/>
            <a:ext cx="54865" cy="2743201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00" name="Shape 10"/>
          <p:cNvSpPr/>
          <p:nvPr/>
        </p:nvSpPr>
        <p:spPr>
          <a:xfrm>
            <a:off x="594359" y="1938527"/>
            <a:ext cx="256033" cy="256033"/>
          </a:xfrm>
          <a:prstGeom prst="ellipse">
            <a:avLst/>
          </a:prstGeom>
          <a:solidFill>
            <a:srgbClr val="EFF6FF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01" name="Text 11"/>
          <p:cNvSpPr txBox="1"/>
          <p:nvPr/>
        </p:nvSpPr>
        <p:spPr>
          <a:xfrm>
            <a:off x="594359" y="1990344"/>
            <a:ext cx="256033" cy="1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0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902" name="Text 12"/>
          <p:cNvSpPr txBox="1"/>
          <p:nvPr/>
        </p:nvSpPr>
        <p:spPr>
          <a:xfrm>
            <a:off x="914400" y="1985010"/>
            <a:ext cx="3383280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나는 어떤 사람인지</a:t>
            </a:r>
          </a:p>
        </p:txBody>
      </p:sp>
      <p:sp>
        <p:nvSpPr>
          <p:cNvPr id="903" name="Shape 13"/>
          <p:cNvSpPr/>
          <p:nvPr/>
        </p:nvSpPr>
        <p:spPr>
          <a:xfrm>
            <a:off x="594359" y="2441448"/>
            <a:ext cx="256033" cy="256033"/>
          </a:xfrm>
          <a:prstGeom prst="ellipse">
            <a:avLst/>
          </a:prstGeom>
          <a:solidFill>
            <a:srgbClr val="EFF6FF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04" name="Text 14"/>
          <p:cNvSpPr txBox="1"/>
          <p:nvPr/>
        </p:nvSpPr>
        <p:spPr>
          <a:xfrm>
            <a:off x="594359" y="2493264"/>
            <a:ext cx="256033" cy="1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0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905" name="Text 15"/>
          <p:cNvSpPr txBox="1"/>
          <p:nvPr/>
        </p:nvSpPr>
        <p:spPr>
          <a:xfrm>
            <a:off x="914400" y="2487929"/>
            <a:ext cx="3383280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무엇을 목표로 공부하는지</a:t>
            </a:r>
          </a:p>
        </p:txBody>
      </p:sp>
      <p:sp>
        <p:nvSpPr>
          <p:cNvPr id="906" name="Shape 16"/>
          <p:cNvSpPr/>
          <p:nvPr/>
        </p:nvSpPr>
        <p:spPr>
          <a:xfrm>
            <a:off x="594359" y="2944367"/>
            <a:ext cx="256033" cy="256033"/>
          </a:xfrm>
          <a:prstGeom prst="ellipse">
            <a:avLst/>
          </a:prstGeom>
          <a:solidFill>
            <a:srgbClr val="EFF6FF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07" name="Text 17"/>
          <p:cNvSpPr txBox="1"/>
          <p:nvPr/>
        </p:nvSpPr>
        <p:spPr>
          <a:xfrm>
            <a:off x="594359" y="2996183"/>
            <a:ext cx="256033" cy="1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0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908" name="Text 18"/>
          <p:cNvSpPr txBox="1"/>
          <p:nvPr/>
        </p:nvSpPr>
        <p:spPr>
          <a:xfrm>
            <a:off x="914400" y="2990849"/>
            <a:ext cx="3383280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어떤 기술 스택 중심인지</a:t>
            </a:r>
          </a:p>
        </p:txBody>
      </p:sp>
      <p:sp>
        <p:nvSpPr>
          <p:cNvPr id="909" name="Shape 19"/>
          <p:cNvSpPr/>
          <p:nvPr/>
        </p:nvSpPr>
        <p:spPr>
          <a:xfrm>
            <a:off x="594359" y="3447288"/>
            <a:ext cx="256033" cy="256033"/>
          </a:xfrm>
          <a:prstGeom prst="ellipse">
            <a:avLst/>
          </a:prstGeom>
          <a:solidFill>
            <a:srgbClr val="EFF6FF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10" name="Text 20"/>
          <p:cNvSpPr txBox="1"/>
          <p:nvPr/>
        </p:nvSpPr>
        <p:spPr>
          <a:xfrm>
            <a:off x="594359" y="3499103"/>
            <a:ext cx="256033" cy="1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0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911" name="Text 21"/>
          <p:cNvSpPr txBox="1"/>
          <p:nvPr/>
        </p:nvSpPr>
        <p:spPr>
          <a:xfrm>
            <a:off x="914400" y="3493770"/>
            <a:ext cx="3383280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어떤 설명 방식을 선호하는지</a:t>
            </a:r>
          </a:p>
        </p:txBody>
      </p:sp>
      <p:sp>
        <p:nvSpPr>
          <p:cNvPr id="912" name="Shape 22"/>
          <p:cNvSpPr/>
          <p:nvPr/>
        </p:nvSpPr>
        <p:spPr>
          <a:xfrm>
            <a:off x="594359" y="3950208"/>
            <a:ext cx="256033" cy="256033"/>
          </a:xfrm>
          <a:prstGeom prst="ellipse">
            <a:avLst/>
          </a:prstGeom>
          <a:solidFill>
            <a:srgbClr val="EFF6FF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13" name="Text 23"/>
          <p:cNvSpPr txBox="1"/>
          <p:nvPr/>
        </p:nvSpPr>
        <p:spPr>
          <a:xfrm>
            <a:off x="594359" y="4002023"/>
            <a:ext cx="256033" cy="1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0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5</a:t>
            </a:r>
          </a:p>
        </p:txBody>
      </p:sp>
      <p:sp>
        <p:nvSpPr>
          <p:cNvPr id="914" name="Text 24"/>
          <p:cNvSpPr txBox="1"/>
          <p:nvPr/>
        </p:nvSpPr>
        <p:spPr>
          <a:xfrm>
            <a:off x="914400" y="3996690"/>
            <a:ext cx="3383280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답변에서 주의할 점</a:t>
            </a:r>
          </a:p>
        </p:txBody>
      </p:sp>
      <p:sp>
        <p:nvSpPr>
          <p:cNvPr id="915" name="Shape 25"/>
          <p:cNvSpPr/>
          <p:nvPr/>
        </p:nvSpPr>
        <p:spPr>
          <a:xfrm>
            <a:off x="4709159" y="1691639"/>
            <a:ext cx="4023361" cy="2743201"/>
          </a:xfrm>
          <a:prstGeom prst="roundRect">
            <a:avLst>
              <a:gd name="adj" fmla="val 2667"/>
            </a:avLst>
          </a:prstGeom>
          <a:solidFill>
            <a:srgbClr val="ECFDF5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916" name="Shape 26"/>
          <p:cNvSpPr/>
          <p:nvPr/>
        </p:nvSpPr>
        <p:spPr>
          <a:xfrm>
            <a:off x="4709159" y="1691639"/>
            <a:ext cx="54865" cy="2743201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17" name="Text 27"/>
          <p:cNvSpPr txBox="1"/>
          <p:nvPr/>
        </p:nvSpPr>
        <p:spPr>
          <a:xfrm>
            <a:off x="4892040" y="1878519"/>
            <a:ext cx="3657601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1100">
                <a:solidFill>
                  <a:srgbClr val="04785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EXAMPLE  ·  내 프로필 예시</a:t>
            </a:r>
          </a:p>
        </p:txBody>
      </p:sp>
      <p:sp>
        <p:nvSpPr>
          <p:cNvPr id="918" name="Text 28"/>
          <p:cNvSpPr txBox="1"/>
          <p:nvPr/>
        </p:nvSpPr>
        <p:spPr>
          <a:xfrm>
            <a:off x="4937759" y="2194560"/>
            <a:ext cx="3657601" cy="16518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ts val="400"/>
              </a:spcBef>
              <a:defRPr i="1"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“나는 </a:t>
            </a:r>
            <a:r>
              <a:rPr b="1">
                <a:solidFill>
                  <a:srgbClr val="047857"/>
                </a:solidFill>
              </a:rPr>
              <a:t>Java/Spring 백엔드</a:t>
            </a:r>
            <a:r>
              <a:t>를 목표로 공부하는 대학생.</a:t>
            </a:r>
          </a:p>
          <a:p>
            <a:pPr>
              <a:spcBef>
                <a:spcPts val="400"/>
              </a:spcBef>
              <a:defRPr sz="1200"/>
            </a:pPr>
          </a:p>
          <a:p>
            <a:pPr>
              <a:spcBef>
                <a:spcPts val="400"/>
              </a:spcBef>
              <a:defRPr i="1"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개념 설명은 </a:t>
            </a:r>
          </a:p>
          <a:p>
            <a:pPr>
              <a:spcBef>
                <a:spcPts val="400"/>
              </a:spcBef>
              <a:defRPr b="1" i="1" sz="1200">
                <a:solidFill>
                  <a:srgbClr val="047857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핵심 요약 → 실무 예시 → 면접 질문</a:t>
            </a:r>
            <a:r>
              <a:rPr b="0">
                <a:solidFill>
                  <a:srgbClr val="1F2937"/>
                </a:solidFill>
              </a:rPr>
              <a:t> 순서로.</a:t>
            </a:r>
          </a:p>
          <a:p>
            <a:pPr>
              <a:spcBef>
                <a:spcPts val="400"/>
              </a:spcBef>
              <a:defRPr sz="1200"/>
            </a:pPr>
          </a:p>
          <a:p>
            <a:pPr>
              <a:spcBef>
                <a:spcPts val="400"/>
              </a:spcBef>
              <a:defRPr i="1"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확실하지 않은 내용은 </a:t>
            </a:r>
          </a:p>
          <a:p>
            <a:pPr>
              <a:spcBef>
                <a:spcPts val="400"/>
              </a:spcBef>
              <a:defRPr b="1" i="1" sz="1200">
                <a:solidFill>
                  <a:srgbClr val="047857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솔직히 말해줘</a:t>
            </a:r>
            <a:r>
              <a:rPr b="0">
                <a:solidFill>
                  <a:srgbClr val="1F2937"/>
                </a:solidFill>
              </a:rPr>
              <a:t>.”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Text 0"/>
          <p:cNvSpPr txBox="1"/>
          <p:nvPr/>
        </p:nvSpPr>
        <p:spPr>
          <a:xfrm>
            <a:off x="411480" y="33762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TIP 5  ·  답변 규칙</a:t>
            </a:r>
          </a:p>
        </p:txBody>
      </p:sp>
      <p:sp>
        <p:nvSpPr>
          <p:cNvPr id="921" name="Text 1"/>
          <p:cNvSpPr txBox="1"/>
          <p:nvPr/>
        </p:nvSpPr>
        <p:spPr>
          <a:xfrm>
            <a:off x="5029200" y="341630"/>
            <a:ext cx="36576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i="1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Project Playbook</a:t>
            </a:r>
          </a:p>
        </p:txBody>
      </p:sp>
      <p:sp>
        <p:nvSpPr>
          <p:cNvPr id="922" name="Shape 2"/>
          <p:cNvSpPr/>
          <p:nvPr/>
        </p:nvSpPr>
        <p:spPr>
          <a:xfrm>
            <a:off x="411479" y="4736591"/>
            <a:ext cx="8321042" cy="1"/>
          </a:xfrm>
          <a:prstGeom prst="line">
            <a:avLst/>
          </a:prstGeom>
          <a:ln w="6350">
            <a:solidFill>
              <a:srgbClr val="E5E7E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23" name="Text 3"/>
          <p:cNvSpPr txBox="1"/>
          <p:nvPr/>
        </p:nvSpPr>
        <p:spPr>
          <a:xfrm>
            <a:off x="411480" y="486390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나만의 AI 프로젝트 운영 꿀팁</a:t>
            </a:r>
          </a:p>
        </p:txBody>
      </p:sp>
      <p:sp>
        <p:nvSpPr>
          <p:cNvPr id="924" name="Text 4"/>
          <p:cNvSpPr txBox="1"/>
          <p:nvPr/>
        </p:nvSpPr>
        <p:spPr>
          <a:xfrm>
            <a:off x="7772400" y="4867909"/>
            <a:ext cx="9144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pc="1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33 / 48</a:t>
            </a:r>
          </a:p>
        </p:txBody>
      </p:sp>
      <p:sp>
        <p:nvSpPr>
          <p:cNvPr id="925" name="Text 5"/>
          <p:cNvSpPr txBox="1"/>
          <p:nvPr/>
        </p:nvSpPr>
        <p:spPr>
          <a:xfrm>
            <a:off x="411479" y="696718"/>
            <a:ext cx="8321042" cy="389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답변 규칙 8가지</a:t>
            </a:r>
          </a:p>
        </p:txBody>
      </p:sp>
      <p:sp>
        <p:nvSpPr>
          <p:cNvPr id="926" name="Text 6"/>
          <p:cNvSpPr txBox="1"/>
          <p:nvPr/>
        </p:nvSpPr>
        <p:spPr>
          <a:xfrm>
            <a:off x="411479" y="1166621"/>
            <a:ext cx="83210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이 8가지면 AI 답변 톤이 흔들리지 않는다</a:t>
            </a:r>
          </a:p>
        </p:txBody>
      </p:sp>
      <p:sp>
        <p:nvSpPr>
          <p:cNvPr id="927" name="Shape 7"/>
          <p:cNvSpPr/>
          <p:nvPr/>
        </p:nvSpPr>
        <p:spPr>
          <a:xfrm>
            <a:off x="411480" y="1463039"/>
            <a:ext cx="457201" cy="36577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28" name="Shape 8"/>
          <p:cNvSpPr/>
          <p:nvPr/>
        </p:nvSpPr>
        <p:spPr>
          <a:xfrm>
            <a:off x="411480" y="1828800"/>
            <a:ext cx="201168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929" name="Shape 9"/>
          <p:cNvSpPr/>
          <p:nvPr/>
        </p:nvSpPr>
        <p:spPr>
          <a:xfrm>
            <a:off x="411480" y="1828800"/>
            <a:ext cx="54865" cy="96012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30" name="Text 10"/>
          <p:cNvSpPr txBox="1"/>
          <p:nvPr/>
        </p:nvSpPr>
        <p:spPr>
          <a:xfrm>
            <a:off x="576072" y="2004060"/>
            <a:ext cx="1737361" cy="1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200" sz="10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01</a:t>
            </a:r>
          </a:p>
        </p:txBody>
      </p:sp>
      <p:sp>
        <p:nvSpPr>
          <p:cNvPr id="931" name="Text 11"/>
          <p:cNvSpPr txBox="1"/>
          <p:nvPr/>
        </p:nvSpPr>
        <p:spPr>
          <a:xfrm>
            <a:off x="576072" y="2212848"/>
            <a:ext cx="173736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결론 먼저</a:t>
            </a:r>
          </a:p>
        </p:txBody>
      </p:sp>
      <p:sp>
        <p:nvSpPr>
          <p:cNvPr id="932" name="Shape 12"/>
          <p:cNvSpPr/>
          <p:nvPr/>
        </p:nvSpPr>
        <p:spPr>
          <a:xfrm>
            <a:off x="2542032" y="1828800"/>
            <a:ext cx="201168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933" name="Shape 13"/>
          <p:cNvSpPr/>
          <p:nvPr/>
        </p:nvSpPr>
        <p:spPr>
          <a:xfrm>
            <a:off x="2542032" y="1828800"/>
            <a:ext cx="54865" cy="96012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34" name="Text 14"/>
          <p:cNvSpPr txBox="1"/>
          <p:nvPr/>
        </p:nvSpPr>
        <p:spPr>
          <a:xfrm>
            <a:off x="2706623" y="2004060"/>
            <a:ext cx="1737361" cy="1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200" sz="10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02</a:t>
            </a:r>
          </a:p>
        </p:txBody>
      </p:sp>
      <p:sp>
        <p:nvSpPr>
          <p:cNvPr id="935" name="Text 15"/>
          <p:cNvSpPr txBox="1"/>
          <p:nvPr/>
        </p:nvSpPr>
        <p:spPr>
          <a:xfrm>
            <a:off x="2706623" y="2212848"/>
            <a:ext cx="173736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이유 설명</a:t>
            </a:r>
          </a:p>
        </p:txBody>
      </p:sp>
      <p:sp>
        <p:nvSpPr>
          <p:cNvPr id="936" name="Shape 16"/>
          <p:cNvSpPr/>
          <p:nvPr/>
        </p:nvSpPr>
        <p:spPr>
          <a:xfrm>
            <a:off x="4672584" y="1828800"/>
            <a:ext cx="2011681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937" name="Shape 17"/>
          <p:cNvSpPr/>
          <p:nvPr/>
        </p:nvSpPr>
        <p:spPr>
          <a:xfrm>
            <a:off x="4672584" y="1828800"/>
            <a:ext cx="54865" cy="96012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38" name="Text 18"/>
          <p:cNvSpPr txBox="1"/>
          <p:nvPr/>
        </p:nvSpPr>
        <p:spPr>
          <a:xfrm>
            <a:off x="4837176" y="2004060"/>
            <a:ext cx="1737361" cy="1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200" sz="10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03</a:t>
            </a:r>
          </a:p>
        </p:txBody>
      </p:sp>
      <p:sp>
        <p:nvSpPr>
          <p:cNvPr id="939" name="Text 19"/>
          <p:cNvSpPr txBox="1"/>
          <p:nvPr/>
        </p:nvSpPr>
        <p:spPr>
          <a:xfrm>
            <a:off x="4837176" y="2212848"/>
            <a:ext cx="173736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Java/Spring 예시 포함</a:t>
            </a:r>
          </a:p>
        </p:txBody>
      </p:sp>
      <p:sp>
        <p:nvSpPr>
          <p:cNvPr id="940" name="Shape 20"/>
          <p:cNvSpPr/>
          <p:nvPr/>
        </p:nvSpPr>
        <p:spPr>
          <a:xfrm>
            <a:off x="6803135" y="1828800"/>
            <a:ext cx="2011681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941" name="Shape 21"/>
          <p:cNvSpPr/>
          <p:nvPr/>
        </p:nvSpPr>
        <p:spPr>
          <a:xfrm>
            <a:off x="6803135" y="1828800"/>
            <a:ext cx="54865" cy="96012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42" name="Text 22"/>
          <p:cNvSpPr txBox="1"/>
          <p:nvPr/>
        </p:nvSpPr>
        <p:spPr>
          <a:xfrm>
            <a:off x="6967728" y="2004060"/>
            <a:ext cx="1737361" cy="1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200" sz="10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04</a:t>
            </a:r>
          </a:p>
        </p:txBody>
      </p:sp>
      <p:sp>
        <p:nvSpPr>
          <p:cNvPr id="943" name="Text 23"/>
          <p:cNvSpPr txBox="1"/>
          <p:nvPr/>
        </p:nvSpPr>
        <p:spPr>
          <a:xfrm>
            <a:off x="6967728" y="2212848"/>
            <a:ext cx="173736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실무 연결</a:t>
            </a:r>
          </a:p>
        </p:txBody>
      </p:sp>
      <p:sp>
        <p:nvSpPr>
          <p:cNvPr id="944" name="Shape 24"/>
          <p:cNvSpPr/>
          <p:nvPr/>
        </p:nvSpPr>
        <p:spPr>
          <a:xfrm>
            <a:off x="411480" y="2907792"/>
            <a:ext cx="2011680" cy="960121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945" name="Shape 25"/>
          <p:cNvSpPr/>
          <p:nvPr/>
        </p:nvSpPr>
        <p:spPr>
          <a:xfrm>
            <a:off x="411480" y="2907792"/>
            <a:ext cx="54865" cy="960121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46" name="Text 26"/>
          <p:cNvSpPr txBox="1"/>
          <p:nvPr/>
        </p:nvSpPr>
        <p:spPr>
          <a:xfrm>
            <a:off x="576072" y="3083051"/>
            <a:ext cx="1737361" cy="1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200" sz="10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05</a:t>
            </a:r>
          </a:p>
        </p:txBody>
      </p:sp>
      <p:sp>
        <p:nvSpPr>
          <p:cNvPr id="947" name="Text 27"/>
          <p:cNvSpPr txBox="1"/>
          <p:nvPr/>
        </p:nvSpPr>
        <p:spPr>
          <a:xfrm>
            <a:off x="576072" y="3291840"/>
            <a:ext cx="173736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헷갈리는 개념 비교</a:t>
            </a:r>
          </a:p>
        </p:txBody>
      </p:sp>
      <p:sp>
        <p:nvSpPr>
          <p:cNvPr id="948" name="Shape 28"/>
          <p:cNvSpPr/>
          <p:nvPr/>
        </p:nvSpPr>
        <p:spPr>
          <a:xfrm>
            <a:off x="2542032" y="2907792"/>
            <a:ext cx="2011680" cy="960121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949" name="Shape 29"/>
          <p:cNvSpPr/>
          <p:nvPr/>
        </p:nvSpPr>
        <p:spPr>
          <a:xfrm>
            <a:off x="2542032" y="2907792"/>
            <a:ext cx="54865" cy="960121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50" name="Text 30"/>
          <p:cNvSpPr txBox="1"/>
          <p:nvPr/>
        </p:nvSpPr>
        <p:spPr>
          <a:xfrm>
            <a:off x="2706623" y="3083051"/>
            <a:ext cx="1737361" cy="1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200" sz="10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06</a:t>
            </a:r>
          </a:p>
        </p:txBody>
      </p:sp>
      <p:sp>
        <p:nvSpPr>
          <p:cNvPr id="951" name="Text 31"/>
          <p:cNvSpPr txBox="1"/>
          <p:nvPr/>
        </p:nvSpPr>
        <p:spPr>
          <a:xfrm>
            <a:off x="2706623" y="3291840"/>
            <a:ext cx="173736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면접 질문 추가</a:t>
            </a:r>
          </a:p>
        </p:txBody>
      </p:sp>
      <p:sp>
        <p:nvSpPr>
          <p:cNvPr id="952" name="Shape 32"/>
          <p:cNvSpPr/>
          <p:nvPr/>
        </p:nvSpPr>
        <p:spPr>
          <a:xfrm>
            <a:off x="4672584" y="2907792"/>
            <a:ext cx="2011681" cy="960121"/>
          </a:xfrm>
          <a:prstGeom prst="roundRect">
            <a:avLst>
              <a:gd name="adj" fmla="val 7619"/>
            </a:avLst>
          </a:prstGeom>
          <a:solidFill>
            <a:srgbClr val="FEF3C7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953" name="Shape 33"/>
          <p:cNvSpPr/>
          <p:nvPr/>
        </p:nvSpPr>
        <p:spPr>
          <a:xfrm>
            <a:off x="4672584" y="2907792"/>
            <a:ext cx="54865" cy="960121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54" name="Text 34"/>
          <p:cNvSpPr txBox="1"/>
          <p:nvPr/>
        </p:nvSpPr>
        <p:spPr>
          <a:xfrm>
            <a:off x="4837176" y="3083051"/>
            <a:ext cx="1737361" cy="1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200" sz="1000">
                <a:solidFill>
                  <a:srgbClr val="F59E0B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07</a:t>
            </a:r>
          </a:p>
        </p:txBody>
      </p:sp>
      <p:sp>
        <p:nvSpPr>
          <p:cNvPr id="955" name="Text 35"/>
          <p:cNvSpPr txBox="1"/>
          <p:nvPr/>
        </p:nvSpPr>
        <p:spPr>
          <a:xfrm>
            <a:off x="4837176" y="3291840"/>
            <a:ext cx="173736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최신 정보는 ‘확인 필요’ 표시</a:t>
            </a:r>
          </a:p>
        </p:txBody>
      </p:sp>
      <p:sp>
        <p:nvSpPr>
          <p:cNvPr id="956" name="Shape 36"/>
          <p:cNvSpPr/>
          <p:nvPr/>
        </p:nvSpPr>
        <p:spPr>
          <a:xfrm>
            <a:off x="6803135" y="2907792"/>
            <a:ext cx="2011681" cy="960121"/>
          </a:xfrm>
          <a:prstGeom prst="roundRect">
            <a:avLst>
              <a:gd name="adj" fmla="val 7619"/>
            </a:avLst>
          </a:prstGeom>
          <a:solidFill>
            <a:srgbClr val="FEF3C7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957" name="Shape 37"/>
          <p:cNvSpPr/>
          <p:nvPr/>
        </p:nvSpPr>
        <p:spPr>
          <a:xfrm>
            <a:off x="6803135" y="2907792"/>
            <a:ext cx="54865" cy="960121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58" name="Text 38"/>
          <p:cNvSpPr txBox="1"/>
          <p:nvPr/>
        </p:nvSpPr>
        <p:spPr>
          <a:xfrm>
            <a:off x="6967728" y="3083051"/>
            <a:ext cx="1737361" cy="1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200" sz="1000">
                <a:solidFill>
                  <a:srgbClr val="F59E0B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08</a:t>
            </a:r>
          </a:p>
        </p:txBody>
      </p:sp>
      <p:sp>
        <p:nvSpPr>
          <p:cNvPr id="959" name="Text 39"/>
          <p:cNvSpPr txBox="1"/>
          <p:nvPr/>
        </p:nvSpPr>
        <p:spPr>
          <a:xfrm>
            <a:off x="6967728" y="3291840"/>
            <a:ext cx="173736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모르면 솔직히 말하기</a:t>
            </a:r>
          </a:p>
        </p:txBody>
      </p:sp>
      <p:sp>
        <p:nvSpPr>
          <p:cNvPr id="960" name="Text 40"/>
          <p:cNvSpPr txBox="1"/>
          <p:nvPr/>
        </p:nvSpPr>
        <p:spPr>
          <a:xfrm>
            <a:off x="411479" y="4248150"/>
            <a:ext cx="83210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i="1" sz="1200">
                <a:solidFill>
                  <a:srgbClr val="F59E0B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핵심: 7·8번이 환각을 막는다.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Text 0"/>
          <p:cNvSpPr txBox="1"/>
          <p:nvPr/>
        </p:nvSpPr>
        <p:spPr>
          <a:xfrm>
            <a:off x="411480" y="33762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TIP 5  ·  반복 자동화</a:t>
            </a:r>
          </a:p>
        </p:txBody>
      </p:sp>
      <p:sp>
        <p:nvSpPr>
          <p:cNvPr id="963" name="Text 1"/>
          <p:cNvSpPr txBox="1"/>
          <p:nvPr/>
        </p:nvSpPr>
        <p:spPr>
          <a:xfrm>
            <a:off x="5029200" y="341630"/>
            <a:ext cx="36576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i="1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Project Playbook</a:t>
            </a:r>
          </a:p>
        </p:txBody>
      </p:sp>
      <p:sp>
        <p:nvSpPr>
          <p:cNvPr id="964" name="Shape 2"/>
          <p:cNvSpPr/>
          <p:nvPr/>
        </p:nvSpPr>
        <p:spPr>
          <a:xfrm>
            <a:off x="411479" y="4736591"/>
            <a:ext cx="8321042" cy="1"/>
          </a:xfrm>
          <a:prstGeom prst="line">
            <a:avLst/>
          </a:prstGeom>
          <a:ln w="6350">
            <a:solidFill>
              <a:srgbClr val="E5E7E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65" name="Text 3"/>
          <p:cNvSpPr txBox="1"/>
          <p:nvPr/>
        </p:nvSpPr>
        <p:spPr>
          <a:xfrm>
            <a:off x="411480" y="486390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나만의 AI 프로젝트 운영 꿀팁</a:t>
            </a:r>
          </a:p>
        </p:txBody>
      </p:sp>
      <p:sp>
        <p:nvSpPr>
          <p:cNvPr id="966" name="Text 4"/>
          <p:cNvSpPr txBox="1"/>
          <p:nvPr/>
        </p:nvSpPr>
        <p:spPr>
          <a:xfrm>
            <a:off x="7772400" y="4867909"/>
            <a:ext cx="9144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pc="1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34 / 48</a:t>
            </a:r>
          </a:p>
        </p:txBody>
      </p:sp>
      <p:sp>
        <p:nvSpPr>
          <p:cNvPr id="967" name="Text 5"/>
          <p:cNvSpPr txBox="1"/>
          <p:nvPr/>
        </p:nvSpPr>
        <p:spPr>
          <a:xfrm>
            <a:off x="411479" y="696718"/>
            <a:ext cx="8321042" cy="389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자주 쓰는 질문은 템플릿으로</a:t>
            </a:r>
          </a:p>
        </p:txBody>
      </p:sp>
      <p:sp>
        <p:nvSpPr>
          <p:cNvPr id="968" name="Text 6"/>
          <p:cNvSpPr txBox="1"/>
          <p:nvPr/>
        </p:nvSpPr>
        <p:spPr>
          <a:xfrm>
            <a:off x="411479" y="1166621"/>
            <a:ext cx="83210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한 번 만들면 학기 내내 호출형으로 사용</a:t>
            </a:r>
          </a:p>
        </p:txBody>
      </p:sp>
      <p:sp>
        <p:nvSpPr>
          <p:cNvPr id="969" name="Shape 7"/>
          <p:cNvSpPr/>
          <p:nvPr/>
        </p:nvSpPr>
        <p:spPr>
          <a:xfrm>
            <a:off x="411480" y="1463039"/>
            <a:ext cx="457201" cy="36577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70" name="Shape 8"/>
          <p:cNvSpPr/>
          <p:nvPr/>
        </p:nvSpPr>
        <p:spPr>
          <a:xfrm>
            <a:off x="411480" y="1783079"/>
            <a:ext cx="2697480" cy="1691641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971" name="Shape 9"/>
          <p:cNvSpPr/>
          <p:nvPr/>
        </p:nvSpPr>
        <p:spPr>
          <a:xfrm>
            <a:off x="411479" y="1783079"/>
            <a:ext cx="2697482" cy="457201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72" name="Text 10"/>
          <p:cNvSpPr txBox="1"/>
          <p:nvPr/>
        </p:nvSpPr>
        <p:spPr>
          <a:xfrm>
            <a:off x="411479" y="1897505"/>
            <a:ext cx="2697482" cy="228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4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개념 공부</a:t>
            </a:r>
          </a:p>
        </p:txBody>
      </p:sp>
      <p:sp>
        <p:nvSpPr>
          <p:cNvPr id="973" name="Text 11"/>
          <p:cNvSpPr txBox="1"/>
          <p:nvPr/>
        </p:nvSpPr>
        <p:spPr>
          <a:xfrm>
            <a:off x="594359" y="2768728"/>
            <a:ext cx="2331722" cy="1775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1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한 줄 정의 → 원리 → 실무 → 면접</a:t>
            </a:r>
          </a:p>
        </p:txBody>
      </p:sp>
      <p:sp>
        <p:nvSpPr>
          <p:cNvPr id="974" name="Shape 12"/>
          <p:cNvSpPr/>
          <p:nvPr/>
        </p:nvSpPr>
        <p:spPr>
          <a:xfrm>
            <a:off x="3227832" y="1783079"/>
            <a:ext cx="2697480" cy="1691641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975" name="Shape 13"/>
          <p:cNvSpPr/>
          <p:nvPr/>
        </p:nvSpPr>
        <p:spPr>
          <a:xfrm>
            <a:off x="3227832" y="1783079"/>
            <a:ext cx="2697481" cy="457201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76" name="Text 14"/>
          <p:cNvSpPr txBox="1"/>
          <p:nvPr/>
        </p:nvSpPr>
        <p:spPr>
          <a:xfrm>
            <a:off x="3227832" y="1897505"/>
            <a:ext cx="2697481" cy="228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4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코드 리뷰</a:t>
            </a:r>
          </a:p>
        </p:txBody>
      </p:sp>
      <p:sp>
        <p:nvSpPr>
          <p:cNvPr id="977" name="Text 15"/>
          <p:cNvSpPr txBox="1"/>
          <p:nvPr/>
        </p:nvSpPr>
        <p:spPr>
          <a:xfrm>
            <a:off x="3410711" y="2768728"/>
            <a:ext cx="2331722" cy="1775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1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체크포인트 9 → 평가 → 수정</a:t>
            </a:r>
          </a:p>
        </p:txBody>
      </p:sp>
      <p:sp>
        <p:nvSpPr>
          <p:cNvPr id="978" name="Shape 16"/>
          <p:cNvSpPr/>
          <p:nvPr/>
        </p:nvSpPr>
        <p:spPr>
          <a:xfrm>
            <a:off x="6044184" y="1783079"/>
            <a:ext cx="2697481" cy="1691641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979" name="Shape 17"/>
          <p:cNvSpPr/>
          <p:nvPr/>
        </p:nvSpPr>
        <p:spPr>
          <a:xfrm>
            <a:off x="6044184" y="1783079"/>
            <a:ext cx="2697481" cy="457201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80" name="Text 18"/>
          <p:cNvSpPr txBox="1"/>
          <p:nvPr/>
        </p:nvSpPr>
        <p:spPr>
          <a:xfrm>
            <a:off x="6044184" y="1897505"/>
            <a:ext cx="2697481" cy="228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4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에러 디버깅</a:t>
            </a:r>
          </a:p>
        </p:txBody>
      </p:sp>
      <p:sp>
        <p:nvSpPr>
          <p:cNvPr id="981" name="Text 19"/>
          <p:cNvSpPr txBox="1"/>
          <p:nvPr/>
        </p:nvSpPr>
        <p:spPr>
          <a:xfrm>
            <a:off x="6227064" y="2768728"/>
            <a:ext cx="2331721" cy="1775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1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원인 후보 → 해결 → 재발 방지</a:t>
            </a:r>
          </a:p>
        </p:txBody>
      </p:sp>
      <p:sp>
        <p:nvSpPr>
          <p:cNvPr id="982" name="Shape 20"/>
          <p:cNvSpPr/>
          <p:nvPr/>
        </p:nvSpPr>
        <p:spPr>
          <a:xfrm>
            <a:off x="411480" y="3840479"/>
            <a:ext cx="8321041" cy="640081"/>
          </a:xfrm>
          <a:prstGeom prst="roundRect">
            <a:avLst>
              <a:gd name="adj" fmla="val 8571"/>
            </a:avLst>
          </a:prstGeom>
          <a:solidFill>
            <a:srgbClr val="1F2937"/>
          </a:solidFill>
          <a:ln w="12700">
            <a:solidFill>
              <a:srgbClr val="1F2937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83" name="Text 21"/>
          <p:cNvSpPr txBox="1"/>
          <p:nvPr/>
        </p:nvSpPr>
        <p:spPr>
          <a:xfrm>
            <a:off x="594359" y="4044652"/>
            <a:ext cx="7955282" cy="2317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b="1" i="1" sz="10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CALL  </a:t>
            </a:r>
            <a:r>
              <a:rPr b="0" sz="1400">
                <a:solidFill>
                  <a:srgbClr val="FFFFFF"/>
                </a:solidFill>
              </a:rPr>
              <a:t>“트랜잭션 설명해줘. </a:t>
            </a:r>
            <a:r>
              <a:rPr sz="1400"/>
              <a:t>개념 공부 템플릿으로</a:t>
            </a:r>
            <a:r>
              <a:rPr b="0" sz="1400">
                <a:solidFill>
                  <a:srgbClr val="FFFFFF"/>
                </a:solidFill>
              </a:rPr>
              <a:t>.” → 한 줄로 끝.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Text 0"/>
          <p:cNvSpPr txBox="1"/>
          <p:nvPr/>
        </p:nvSpPr>
        <p:spPr>
          <a:xfrm>
            <a:off x="411480" y="33762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TIP 5  ·  개념 공부</a:t>
            </a:r>
          </a:p>
        </p:txBody>
      </p:sp>
      <p:sp>
        <p:nvSpPr>
          <p:cNvPr id="986" name="Text 1"/>
          <p:cNvSpPr txBox="1"/>
          <p:nvPr/>
        </p:nvSpPr>
        <p:spPr>
          <a:xfrm>
            <a:off x="5029200" y="341630"/>
            <a:ext cx="36576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i="1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Project Playbook</a:t>
            </a:r>
          </a:p>
        </p:txBody>
      </p:sp>
      <p:sp>
        <p:nvSpPr>
          <p:cNvPr id="987" name="Shape 2"/>
          <p:cNvSpPr/>
          <p:nvPr/>
        </p:nvSpPr>
        <p:spPr>
          <a:xfrm>
            <a:off x="411479" y="4736591"/>
            <a:ext cx="8321042" cy="1"/>
          </a:xfrm>
          <a:prstGeom prst="line">
            <a:avLst/>
          </a:prstGeom>
          <a:ln w="6350">
            <a:solidFill>
              <a:srgbClr val="E5E7E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88" name="Text 3"/>
          <p:cNvSpPr txBox="1"/>
          <p:nvPr/>
        </p:nvSpPr>
        <p:spPr>
          <a:xfrm>
            <a:off x="411480" y="486390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나만의 AI 프로젝트 운영 꿀팁</a:t>
            </a:r>
          </a:p>
        </p:txBody>
      </p:sp>
      <p:sp>
        <p:nvSpPr>
          <p:cNvPr id="989" name="Text 4"/>
          <p:cNvSpPr txBox="1"/>
          <p:nvPr/>
        </p:nvSpPr>
        <p:spPr>
          <a:xfrm>
            <a:off x="7772400" y="4867909"/>
            <a:ext cx="9144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pc="1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35 / 48</a:t>
            </a:r>
          </a:p>
        </p:txBody>
      </p:sp>
      <p:sp>
        <p:nvSpPr>
          <p:cNvPr id="990" name="Text 5"/>
          <p:cNvSpPr txBox="1"/>
          <p:nvPr/>
        </p:nvSpPr>
        <p:spPr>
          <a:xfrm>
            <a:off x="411479" y="696718"/>
            <a:ext cx="8321042" cy="389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개념 공부 템플릿 — 9단 출력</a:t>
            </a:r>
          </a:p>
        </p:txBody>
      </p:sp>
      <p:sp>
        <p:nvSpPr>
          <p:cNvPr id="991" name="Text 6"/>
          <p:cNvSpPr txBox="1"/>
          <p:nvPr/>
        </p:nvSpPr>
        <p:spPr>
          <a:xfrm>
            <a:off x="411479" y="1166621"/>
            <a:ext cx="83210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같은 주제도 항상 같은 깊이로 정리</a:t>
            </a:r>
          </a:p>
        </p:txBody>
      </p:sp>
      <p:sp>
        <p:nvSpPr>
          <p:cNvPr id="992" name="Shape 7"/>
          <p:cNvSpPr/>
          <p:nvPr/>
        </p:nvSpPr>
        <p:spPr>
          <a:xfrm>
            <a:off x="411480" y="1463039"/>
            <a:ext cx="457201" cy="36577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93" name="Shape 8"/>
          <p:cNvSpPr/>
          <p:nvPr/>
        </p:nvSpPr>
        <p:spPr>
          <a:xfrm>
            <a:off x="411480" y="1737360"/>
            <a:ext cx="2697480" cy="777241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994" name="Shape 9"/>
          <p:cNvSpPr/>
          <p:nvPr/>
        </p:nvSpPr>
        <p:spPr>
          <a:xfrm>
            <a:off x="411480" y="1737360"/>
            <a:ext cx="54865" cy="777241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95" name="Text 10"/>
          <p:cNvSpPr txBox="1"/>
          <p:nvPr/>
        </p:nvSpPr>
        <p:spPr>
          <a:xfrm>
            <a:off x="594359" y="1850389"/>
            <a:ext cx="9144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200" sz="9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01</a:t>
            </a:r>
          </a:p>
        </p:txBody>
      </p:sp>
      <p:sp>
        <p:nvSpPr>
          <p:cNvPr id="996" name="Text 11"/>
          <p:cNvSpPr txBox="1"/>
          <p:nvPr/>
        </p:nvSpPr>
        <p:spPr>
          <a:xfrm>
            <a:off x="594359" y="2167889"/>
            <a:ext cx="242316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한 줄 정의</a:t>
            </a:r>
          </a:p>
        </p:txBody>
      </p:sp>
      <p:sp>
        <p:nvSpPr>
          <p:cNvPr id="997" name="Shape 12"/>
          <p:cNvSpPr/>
          <p:nvPr/>
        </p:nvSpPr>
        <p:spPr>
          <a:xfrm>
            <a:off x="3227832" y="1737360"/>
            <a:ext cx="2697480" cy="777241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998" name="Shape 13"/>
          <p:cNvSpPr/>
          <p:nvPr/>
        </p:nvSpPr>
        <p:spPr>
          <a:xfrm>
            <a:off x="3227832" y="1737360"/>
            <a:ext cx="54865" cy="777241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99" name="Text 14"/>
          <p:cNvSpPr txBox="1"/>
          <p:nvPr/>
        </p:nvSpPr>
        <p:spPr>
          <a:xfrm>
            <a:off x="3410711" y="1850389"/>
            <a:ext cx="9144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200" sz="9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02</a:t>
            </a:r>
          </a:p>
        </p:txBody>
      </p:sp>
      <p:sp>
        <p:nvSpPr>
          <p:cNvPr id="1000" name="Text 15"/>
          <p:cNvSpPr txBox="1"/>
          <p:nvPr/>
        </p:nvSpPr>
        <p:spPr>
          <a:xfrm>
            <a:off x="3410711" y="2167889"/>
            <a:ext cx="242316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왜 필요한지</a:t>
            </a:r>
          </a:p>
        </p:txBody>
      </p:sp>
      <p:sp>
        <p:nvSpPr>
          <p:cNvPr id="1001" name="Shape 16"/>
          <p:cNvSpPr/>
          <p:nvPr/>
        </p:nvSpPr>
        <p:spPr>
          <a:xfrm>
            <a:off x="6044184" y="1737360"/>
            <a:ext cx="2697481" cy="777241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002" name="Shape 17"/>
          <p:cNvSpPr/>
          <p:nvPr/>
        </p:nvSpPr>
        <p:spPr>
          <a:xfrm>
            <a:off x="6044184" y="1737360"/>
            <a:ext cx="54865" cy="777241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003" name="Text 18"/>
          <p:cNvSpPr txBox="1"/>
          <p:nvPr/>
        </p:nvSpPr>
        <p:spPr>
          <a:xfrm>
            <a:off x="6227064" y="1850389"/>
            <a:ext cx="9144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200" sz="9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03</a:t>
            </a:r>
          </a:p>
        </p:txBody>
      </p:sp>
      <p:sp>
        <p:nvSpPr>
          <p:cNvPr id="1004" name="Text 19"/>
          <p:cNvSpPr txBox="1"/>
          <p:nvPr/>
        </p:nvSpPr>
        <p:spPr>
          <a:xfrm>
            <a:off x="6227064" y="2167889"/>
            <a:ext cx="242316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동작 원리</a:t>
            </a:r>
          </a:p>
        </p:txBody>
      </p:sp>
      <p:sp>
        <p:nvSpPr>
          <p:cNvPr id="1005" name="Shape 20"/>
          <p:cNvSpPr/>
          <p:nvPr/>
        </p:nvSpPr>
        <p:spPr>
          <a:xfrm>
            <a:off x="411480" y="2633472"/>
            <a:ext cx="2697480" cy="777241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006" name="Shape 21"/>
          <p:cNvSpPr/>
          <p:nvPr/>
        </p:nvSpPr>
        <p:spPr>
          <a:xfrm>
            <a:off x="411480" y="2633472"/>
            <a:ext cx="54865" cy="777241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007" name="Text 22"/>
          <p:cNvSpPr txBox="1"/>
          <p:nvPr/>
        </p:nvSpPr>
        <p:spPr>
          <a:xfrm>
            <a:off x="594359" y="2746501"/>
            <a:ext cx="9144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200" sz="9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04</a:t>
            </a:r>
          </a:p>
        </p:txBody>
      </p:sp>
      <p:sp>
        <p:nvSpPr>
          <p:cNvPr id="1008" name="Text 23"/>
          <p:cNvSpPr txBox="1"/>
          <p:nvPr/>
        </p:nvSpPr>
        <p:spPr>
          <a:xfrm>
            <a:off x="594359" y="3064001"/>
            <a:ext cx="242316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실무 활용</a:t>
            </a:r>
          </a:p>
        </p:txBody>
      </p:sp>
      <p:sp>
        <p:nvSpPr>
          <p:cNvPr id="1009" name="Shape 24"/>
          <p:cNvSpPr/>
          <p:nvPr/>
        </p:nvSpPr>
        <p:spPr>
          <a:xfrm>
            <a:off x="3227832" y="2633472"/>
            <a:ext cx="2697480" cy="777241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010" name="Shape 25"/>
          <p:cNvSpPr/>
          <p:nvPr/>
        </p:nvSpPr>
        <p:spPr>
          <a:xfrm>
            <a:off x="3227832" y="2633472"/>
            <a:ext cx="54865" cy="777241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011" name="Text 26"/>
          <p:cNvSpPr txBox="1"/>
          <p:nvPr/>
        </p:nvSpPr>
        <p:spPr>
          <a:xfrm>
            <a:off x="3410711" y="2746501"/>
            <a:ext cx="9144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200" sz="9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05</a:t>
            </a:r>
          </a:p>
        </p:txBody>
      </p:sp>
      <p:sp>
        <p:nvSpPr>
          <p:cNvPr id="1012" name="Text 27"/>
          <p:cNvSpPr txBox="1"/>
          <p:nvPr/>
        </p:nvSpPr>
        <p:spPr>
          <a:xfrm>
            <a:off x="3410711" y="3064001"/>
            <a:ext cx="242316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Java/Spring 연결</a:t>
            </a:r>
          </a:p>
        </p:txBody>
      </p:sp>
      <p:sp>
        <p:nvSpPr>
          <p:cNvPr id="1013" name="Shape 28"/>
          <p:cNvSpPr/>
          <p:nvPr/>
        </p:nvSpPr>
        <p:spPr>
          <a:xfrm>
            <a:off x="6044184" y="2633472"/>
            <a:ext cx="2697481" cy="777241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014" name="Shape 29"/>
          <p:cNvSpPr/>
          <p:nvPr/>
        </p:nvSpPr>
        <p:spPr>
          <a:xfrm>
            <a:off x="6044184" y="2633472"/>
            <a:ext cx="54865" cy="777241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015" name="Text 30"/>
          <p:cNvSpPr txBox="1"/>
          <p:nvPr/>
        </p:nvSpPr>
        <p:spPr>
          <a:xfrm>
            <a:off x="6227064" y="2746501"/>
            <a:ext cx="9144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200" sz="9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06</a:t>
            </a:r>
          </a:p>
        </p:txBody>
      </p:sp>
      <p:sp>
        <p:nvSpPr>
          <p:cNvPr id="1016" name="Text 31"/>
          <p:cNvSpPr txBox="1"/>
          <p:nvPr/>
        </p:nvSpPr>
        <p:spPr>
          <a:xfrm>
            <a:off x="6227064" y="3064001"/>
            <a:ext cx="242316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코드 예시</a:t>
            </a:r>
          </a:p>
        </p:txBody>
      </p:sp>
      <p:sp>
        <p:nvSpPr>
          <p:cNvPr id="1017" name="Shape 32"/>
          <p:cNvSpPr/>
          <p:nvPr/>
        </p:nvSpPr>
        <p:spPr>
          <a:xfrm>
            <a:off x="411480" y="3529584"/>
            <a:ext cx="2697480" cy="777241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018" name="Shape 33"/>
          <p:cNvSpPr/>
          <p:nvPr/>
        </p:nvSpPr>
        <p:spPr>
          <a:xfrm>
            <a:off x="411480" y="3529584"/>
            <a:ext cx="54865" cy="777241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019" name="Text 34"/>
          <p:cNvSpPr txBox="1"/>
          <p:nvPr/>
        </p:nvSpPr>
        <p:spPr>
          <a:xfrm>
            <a:off x="594359" y="3642614"/>
            <a:ext cx="9144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200" sz="9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07</a:t>
            </a:r>
          </a:p>
        </p:txBody>
      </p:sp>
      <p:sp>
        <p:nvSpPr>
          <p:cNvPr id="1020" name="Text 35"/>
          <p:cNvSpPr txBox="1"/>
          <p:nvPr/>
        </p:nvSpPr>
        <p:spPr>
          <a:xfrm>
            <a:off x="594359" y="3960114"/>
            <a:ext cx="242316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헷갈리는 개념 비교</a:t>
            </a:r>
          </a:p>
        </p:txBody>
      </p:sp>
      <p:sp>
        <p:nvSpPr>
          <p:cNvPr id="1021" name="Shape 36"/>
          <p:cNvSpPr/>
          <p:nvPr/>
        </p:nvSpPr>
        <p:spPr>
          <a:xfrm>
            <a:off x="3227832" y="3529584"/>
            <a:ext cx="2697480" cy="777241"/>
          </a:xfrm>
          <a:prstGeom prst="roundRect">
            <a:avLst>
              <a:gd name="adj" fmla="val 9412"/>
            </a:avLst>
          </a:prstGeom>
          <a:solidFill>
            <a:srgbClr val="FEF3C7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022" name="Shape 37"/>
          <p:cNvSpPr/>
          <p:nvPr/>
        </p:nvSpPr>
        <p:spPr>
          <a:xfrm>
            <a:off x="3227832" y="3529584"/>
            <a:ext cx="54865" cy="777241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023" name="Text 38"/>
          <p:cNvSpPr txBox="1"/>
          <p:nvPr/>
        </p:nvSpPr>
        <p:spPr>
          <a:xfrm>
            <a:off x="3410711" y="3642614"/>
            <a:ext cx="9144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200" sz="900">
                <a:solidFill>
                  <a:srgbClr val="F59E0B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08</a:t>
            </a:r>
          </a:p>
        </p:txBody>
      </p:sp>
      <p:sp>
        <p:nvSpPr>
          <p:cNvPr id="1024" name="Text 39"/>
          <p:cNvSpPr txBox="1"/>
          <p:nvPr/>
        </p:nvSpPr>
        <p:spPr>
          <a:xfrm>
            <a:off x="3410711" y="3960114"/>
            <a:ext cx="242316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면접 질문 5개</a:t>
            </a:r>
          </a:p>
        </p:txBody>
      </p:sp>
      <p:sp>
        <p:nvSpPr>
          <p:cNvPr id="1025" name="Shape 40"/>
          <p:cNvSpPr/>
          <p:nvPr/>
        </p:nvSpPr>
        <p:spPr>
          <a:xfrm>
            <a:off x="6044184" y="3529584"/>
            <a:ext cx="2697481" cy="777241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026" name="Shape 41"/>
          <p:cNvSpPr/>
          <p:nvPr/>
        </p:nvSpPr>
        <p:spPr>
          <a:xfrm>
            <a:off x="6044184" y="3529584"/>
            <a:ext cx="54865" cy="777241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027" name="Text 42"/>
          <p:cNvSpPr txBox="1"/>
          <p:nvPr/>
        </p:nvSpPr>
        <p:spPr>
          <a:xfrm>
            <a:off x="6227064" y="3642614"/>
            <a:ext cx="9144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200" sz="9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09</a:t>
            </a:r>
          </a:p>
        </p:txBody>
      </p:sp>
      <p:sp>
        <p:nvSpPr>
          <p:cNvPr id="1028" name="Text 43"/>
          <p:cNvSpPr txBox="1"/>
          <p:nvPr/>
        </p:nvSpPr>
        <p:spPr>
          <a:xfrm>
            <a:off x="6227064" y="3960114"/>
            <a:ext cx="242316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핵심 요약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Text 0"/>
          <p:cNvSpPr txBox="1"/>
          <p:nvPr/>
        </p:nvSpPr>
        <p:spPr>
          <a:xfrm>
            <a:off x="411480" y="33762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TIP 5  ·  코드 리뷰</a:t>
            </a:r>
          </a:p>
        </p:txBody>
      </p:sp>
      <p:sp>
        <p:nvSpPr>
          <p:cNvPr id="1031" name="Text 1"/>
          <p:cNvSpPr txBox="1"/>
          <p:nvPr/>
        </p:nvSpPr>
        <p:spPr>
          <a:xfrm>
            <a:off x="5029200" y="341630"/>
            <a:ext cx="36576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i="1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Project Playbook</a:t>
            </a:r>
          </a:p>
        </p:txBody>
      </p:sp>
      <p:sp>
        <p:nvSpPr>
          <p:cNvPr id="1032" name="Shape 2"/>
          <p:cNvSpPr/>
          <p:nvPr/>
        </p:nvSpPr>
        <p:spPr>
          <a:xfrm>
            <a:off x="411479" y="4736591"/>
            <a:ext cx="8321042" cy="1"/>
          </a:xfrm>
          <a:prstGeom prst="line">
            <a:avLst/>
          </a:prstGeom>
          <a:ln w="6350">
            <a:solidFill>
              <a:srgbClr val="E5E7E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033" name="Text 3"/>
          <p:cNvSpPr txBox="1"/>
          <p:nvPr/>
        </p:nvSpPr>
        <p:spPr>
          <a:xfrm>
            <a:off x="411480" y="486390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나만의 AI 프로젝트 운영 꿀팁</a:t>
            </a:r>
          </a:p>
        </p:txBody>
      </p:sp>
      <p:sp>
        <p:nvSpPr>
          <p:cNvPr id="1034" name="Text 4"/>
          <p:cNvSpPr txBox="1"/>
          <p:nvPr/>
        </p:nvSpPr>
        <p:spPr>
          <a:xfrm>
            <a:off x="7772400" y="4867909"/>
            <a:ext cx="9144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pc="1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36 / 48</a:t>
            </a:r>
          </a:p>
        </p:txBody>
      </p:sp>
      <p:sp>
        <p:nvSpPr>
          <p:cNvPr id="1035" name="Text 5"/>
          <p:cNvSpPr txBox="1"/>
          <p:nvPr/>
        </p:nvSpPr>
        <p:spPr>
          <a:xfrm>
            <a:off x="411479" y="696718"/>
            <a:ext cx="8321042" cy="389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코드 리뷰 템플릿</a:t>
            </a:r>
          </a:p>
        </p:txBody>
      </p:sp>
      <p:sp>
        <p:nvSpPr>
          <p:cNvPr id="1036" name="Text 6"/>
          <p:cNvSpPr txBox="1"/>
          <p:nvPr/>
        </p:nvSpPr>
        <p:spPr>
          <a:xfrm>
            <a:off x="411479" y="1166621"/>
            <a:ext cx="83210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체크포인트 9개 + 답변 형식 6단계</a:t>
            </a:r>
          </a:p>
        </p:txBody>
      </p:sp>
      <p:sp>
        <p:nvSpPr>
          <p:cNvPr id="1037" name="Shape 7"/>
          <p:cNvSpPr/>
          <p:nvPr/>
        </p:nvSpPr>
        <p:spPr>
          <a:xfrm>
            <a:off x="411480" y="1463039"/>
            <a:ext cx="457201" cy="36577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038" name="Shape 8"/>
          <p:cNvSpPr/>
          <p:nvPr/>
        </p:nvSpPr>
        <p:spPr>
          <a:xfrm>
            <a:off x="411480" y="1691639"/>
            <a:ext cx="4206241" cy="2743201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039" name="Shape 9"/>
          <p:cNvSpPr/>
          <p:nvPr/>
        </p:nvSpPr>
        <p:spPr>
          <a:xfrm>
            <a:off x="411480" y="1691639"/>
            <a:ext cx="54865" cy="2743201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040" name="Text 10"/>
          <p:cNvSpPr txBox="1"/>
          <p:nvPr/>
        </p:nvSpPr>
        <p:spPr>
          <a:xfrm>
            <a:off x="594359" y="1878519"/>
            <a:ext cx="3657601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11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CHECKPOINTS  ·  9개 항목</a:t>
            </a:r>
          </a:p>
        </p:txBody>
      </p:sp>
      <p:sp>
        <p:nvSpPr>
          <p:cNvPr id="1041" name="Shape 11"/>
          <p:cNvSpPr/>
          <p:nvPr/>
        </p:nvSpPr>
        <p:spPr>
          <a:xfrm>
            <a:off x="594359" y="2331720"/>
            <a:ext cx="1234441" cy="310897"/>
          </a:xfrm>
          <a:prstGeom prst="roundRect">
            <a:avLst>
              <a:gd name="adj" fmla="val 14706"/>
            </a:avLst>
          </a:prstGeom>
          <a:solidFill>
            <a:srgbClr val="EFF6FF"/>
          </a:solidFill>
          <a:ln w="12700">
            <a:solidFill>
              <a:srgbClr val="EFF6FF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042" name="Text 12"/>
          <p:cNvSpPr txBox="1"/>
          <p:nvPr/>
        </p:nvSpPr>
        <p:spPr>
          <a:xfrm>
            <a:off x="594359" y="2406521"/>
            <a:ext cx="1234441" cy="1612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0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역할 분리</a:t>
            </a:r>
          </a:p>
        </p:txBody>
      </p:sp>
      <p:sp>
        <p:nvSpPr>
          <p:cNvPr id="1043" name="Shape 13"/>
          <p:cNvSpPr/>
          <p:nvPr/>
        </p:nvSpPr>
        <p:spPr>
          <a:xfrm>
            <a:off x="1920239" y="2331720"/>
            <a:ext cx="1234441" cy="310897"/>
          </a:xfrm>
          <a:prstGeom prst="roundRect">
            <a:avLst>
              <a:gd name="adj" fmla="val 14706"/>
            </a:avLst>
          </a:prstGeom>
          <a:solidFill>
            <a:srgbClr val="EFF6FF"/>
          </a:solidFill>
          <a:ln w="12700">
            <a:solidFill>
              <a:srgbClr val="EFF6FF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044" name="Text 14"/>
          <p:cNvSpPr txBox="1"/>
          <p:nvPr/>
        </p:nvSpPr>
        <p:spPr>
          <a:xfrm>
            <a:off x="1920239" y="2410968"/>
            <a:ext cx="1234442" cy="1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0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네이밍</a:t>
            </a:r>
          </a:p>
        </p:txBody>
      </p:sp>
      <p:sp>
        <p:nvSpPr>
          <p:cNvPr id="1045" name="Shape 15"/>
          <p:cNvSpPr/>
          <p:nvPr/>
        </p:nvSpPr>
        <p:spPr>
          <a:xfrm>
            <a:off x="3246120" y="2331720"/>
            <a:ext cx="1234441" cy="310897"/>
          </a:xfrm>
          <a:prstGeom prst="roundRect">
            <a:avLst>
              <a:gd name="adj" fmla="val 14706"/>
            </a:avLst>
          </a:prstGeom>
          <a:solidFill>
            <a:srgbClr val="EFF6FF"/>
          </a:solidFill>
          <a:ln w="12700">
            <a:solidFill>
              <a:srgbClr val="EFF6FF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046" name="Text 16"/>
          <p:cNvSpPr txBox="1"/>
          <p:nvPr/>
        </p:nvSpPr>
        <p:spPr>
          <a:xfrm>
            <a:off x="3246120" y="2406521"/>
            <a:ext cx="1234441" cy="1612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0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예외 처리</a:t>
            </a:r>
          </a:p>
        </p:txBody>
      </p:sp>
      <p:sp>
        <p:nvSpPr>
          <p:cNvPr id="1047" name="Shape 17"/>
          <p:cNvSpPr/>
          <p:nvPr/>
        </p:nvSpPr>
        <p:spPr>
          <a:xfrm>
            <a:off x="594359" y="2734055"/>
            <a:ext cx="1234441" cy="310897"/>
          </a:xfrm>
          <a:prstGeom prst="roundRect">
            <a:avLst>
              <a:gd name="adj" fmla="val 14706"/>
            </a:avLst>
          </a:prstGeom>
          <a:solidFill>
            <a:srgbClr val="EFF6FF"/>
          </a:solidFill>
          <a:ln w="12700">
            <a:solidFill>
              <a:srgbClr val="EFF6FF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048" name="Text 18"/>
          <p:cNvSpPr txBox="1"/>
          <p:nvPr/>
        </p:nvSpPr>
        <p:spPr>
          <a:xfrm>
            <a:off x="594359" y="2813304"/>
            <a:ext cx="1234441" cy="1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0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트랜잭션</a:t>
            </a:r>
          </a:p>
        </p:txBody>
      </p:sp>
      <p:sp>
        <p:nvSpPr>
          <p:cNvPr id="1049" name="Shape 19"/>
          <p:cNvSpPr/>
          <p:nvPr/>
        </p:nvSpPr>
        <p:spPr>
          <a:xfrm>
            <a:off x="1920239" y="2734055"/>
            <a:ext cx="1234441" cy="310897"/>
          </a:xfrm>
          <a:prstGeom prst="roundRect">
            <a:avLst>
              <a:gd name="adj" fmla="val 14706"/>
            </a:avLst>
          </a:prstGeom>
          <a:solidFill>
            <a:srgbClr val="EFF6FF"/>
          </a:solidFill>
          <a:ln w="12700">
            <a:solidFill>
              <a:srgbClr val="EFF6FF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050" name="Text 20"/>
          <p:cNvSpPr txBox="1"/>
          <p:nvPr/>
        </p:nvSpPr>
        <p:spPr>
          <a:xfrm>
            <a:off x="1920239" y="2808857"/>
            <a:ext cx="1234442" cy="1612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0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테스트 가능성</a:t>
            </a:r>
          </a:p>
        </p:txBody>
      </p:sp>
      <p:sp>
        <p:nvSpPr>
          <p:cNvPr id="1051" name="Shape 21"/>
          <p:cNvSpPr/>
          <p:nvPr/>
        </p:nvSpPr>
        <p:spPr>
          <a:xfrm>
            <a:off x="3246120" y="2734055"/>
            <a:ext cx="1234441" cy="310897"/>
          </a:xfrm>
          <a:prstGeom prst="roundRect">
            <a:avLst>
              <a:gd name="adj" fmla="val 14706"/>
            </a:avLst>
          </a:prstGeom>
          <a:solidFill>
            <a:srgbClr val="EFF6FF"/>
          </a:solidFill>
          <a:ln w="12700">
            <a:solidFill>
              <a:srgbClr val="EFF6FF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052" name="Text 22"/>
          <p:cNvSpPr txBox="1"/>
          <p:nvPr/>
        </p:nvSpPr>
        <p:spPr>
          <a:xfrm>
            <a:off x="3246120" y="2813304"/>
            <a:ext cx="1234441" cy="1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0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성능</a:t>
            </a:r>
          </a:p>
        </p:txBody>
      </p:sp>
      <p:sp>
        <p:nvSpPr>
          <p:cNvPr id="1053" name="Shape 23"/>
          <p:cNvSpPr/>
          <p:nvPr/>
        </p:nvSpPr>
        <p:spPr>
          <a:xfrm>
            <a:off x="594359" y="3136392"/>
            <a:ext cx="1234441" cy="310897"/>
          </a:xfrm>
          <a:prstGeom prst="roundRect">
            <a:avLst>
              <a:gd name="adj" fmla="val 14706"/>
            </a:avLst>
          </a:prstGeom>
          <a:solidFill>
            <a:srgbClr val="EFF6FF"/>
          </a:solidFill>
          <a:ln w="12700">
            <a:solidFill>
              <a:srgbClr val="EFF6FF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054" name="Text 24"/>
          <p:cNvSpPr txBox="1"/>
          <p:nvPr/>
        </p:nvSpPr>
        <p:spPr>
          <a:xfrm>
            <a:off x="594359" y="3215640"/>
            <a:ext cx="1234441" cy="1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0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보안</a:t>
            </a:r>
          </a:p>
        </p:txBody>
      </p:sp>
      <p:sp>
        <p:nvSpPr>
          <p:cNvPr id="1055" name="Shape 25"/>
          <p:cNvSpPr/>
          <p:nvPr/>
        </p:nvSpPr>
        <p:spPr>
          <a:xfrm>
            <a:off x="1920239" y="3136392"/>
            <a:ext cx="1234441" cy="310897"/>
          </a:xfrm>
          <a:prstGeom prst="roundRect">
            <a:avLst>
              <a:gd name="adj" fmla="val 14706"/>
            </a:avLst>
          </a:prstGeom>
          <a:solidFill>
            <a:srgbClr val="EFF6FF"/>
          </a:solidFill>
          <a:ln w="12700">
            <a:solidFill>
              <a:srgbClr val="EFF6FF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056" name="Text 26"/>
          <p:cNvSpPr txBox="1"/>
          <p:nvPr/>
        </p:nvSpPr>
        <p:spPr>
          <a:xfrm>
            <a:off x="1920239" y="3215640"/>
            <a:ext cx="1234442" cy="1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0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유지보수</a:t>
            </a:r>
          </a:p>
        </p:txBody>
      </p:sp>
      <p:sp>
        <p:nvSpPr>
          <p:cNvPr id="1057" name="Shape 27"/>
          <p:cNvSpPr/>
          <p:nvPr/>
        </p:nvSpPr>
        <p:spPr>
          <a:xfrm>
            <a:off x="3246120" y="3136392"/>
            <a:ext cx="1234441" cy="310897"/>
          </a:xfrm>
          <a:prstGeom prst="roundRect">
            <a:avLst>
              <a:gd name="adj" fmla="val 14706"/>
            </a:avLst>
          </a:prstGeom>
          <a:solidFill>
            <a:srgbClr val="EFF6FF"/>
          </a:solidFill>
          <a:ln w="12700">
            <a:solidFill>
              <a:srgbClr val="EFF6FF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058" name="Text 28"/>
          <p:cNvSpPr txBox="1"/>
          <p:nvPr/>
        </p:nvSpPr>
        <p:spPr>
          <a:xfrm>
            <a:off x="3246120" y="3211193"/>
            <a:ext cx="1234441" cy="1612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0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Spring·JPA 방식</a:t>
            </a:r>
          </a:p>
        </p:txBody>
      </p:sp>
      <p:sp>
        <p:nvSpPr>
          <p:cNvPr id="1059" name="Shape 29"/>
          <p:cNvSpPr/>
          <p:nvPr/>
        </p:nvSpPr>
        <p:spPr>
          <a:xfrm>
            <a:off x="4800600" y="1691639"/>
            <a:ext cx="3931921" cy="2743201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060" name="Shape 30"/>
          <p:cNvSpPr/>
          <p:nvPr/>
        </p:nvSpPr>
        <p:spPr>
          <a:xfrm>
            <a:off x="4800600" y="1691639"/>
            <a:ext cx="54864" cy="2743201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061" name="Text 31"/>
          <p:cNvSpPr txBox="1"/>
          <p:nvPr/>
        </p:nvSpPr>
        <p:spPr>
          <a:xfrm>
            <a:off x="4983479" y="1878519"/>
            <a:ext cx="3657601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1100">
                <a:solidFill>
                  <a:srgbClr val="04785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ANSWER FORMAT  ·  6단계</a:t>
            </a:r>
          </a:p>
        </p:txBody>
      </p:sp>
      <p:sp>
        <p:nvSpPr>
          <p:cNvPr id="1062" name="Text 32"/>
          <p:cNvSpPr txBox="1"/>
          <p:nvPr/>
        </p:nvSpPr>
        <p:spPr>
          <a:xfrm>
            <a:off x="4983479" y="2334260"/>
            <a:ext cx="274321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2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1063" name="Text 33"/>
          <p:cNvSpPr txBox="1"/>
          <p:nvPr/>
        </p:nvSpPr>
        <p:spPr>
          <a:xfrm>
            <a:off x="5303520" y="2327910"/>
            <a:ext cx="3383280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전체 평가</a:t>
            </a:r>
          </a:p>
        </p:txBody>
      </p:sp>
      <p:sp>
        <p:nvSpPr>
          <p:cNvPr id="1064" name="Text 34"/>
          <p:cNvSpPr txBox="1"/>
          <p:nvPr/>
        </p:nvSpPr>
        <p:spPr>
          <a:xfrm>
            <a:off x="4983479" y="2663444"/>
            <a:ext cx="274321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2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1065" name="Text 35"/>
          <p:cNvSpPr txBox="1"/>
          <p:nvPr/>
        </p:nvSpPr>
        <p:spPr>
          <a:xfrm>
            <a:off x="5303520" y="2657094"/>
            <a:ext cx="3383280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좋은 점</a:t>
            </a:r>
          </a:p>
        </p:txBody>
      </p:sp>
      <p:sp>
        <p:nvSpPr>
          <p:cNvPr id="1066" name="Text 36"/>
          <p:cNvSpPr txBox="1"/>
          <p:nvPr/>
        </p:nvSpPr>
        <p:spPr>
          <a:xfrm>
            <a:off x="4983479" y="2992627"/>
            <a:ext cx="274321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2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1067" name="Text 37"/>
          <p:cNvSpPr txBox="1"/>
          <p:nvPr/>
        </p:nvSpPr>
        <p:spPr>
          <a:xfrm>
            <a:off x="5303520" y="2986277"/>
            <a:ext cx="3383280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문제점·이유</a:t>
            </a:r>
          </a:p>
        </p:txBody>
      </p:sp>
      <p:sp>
        <p:nvSpPr>
          <p:cNvPr id="1068" name="Text 38"/>
          <p:cNvSpPr txBox="1"/>
          <p:nvPr/>
        </p:nvSpPr>
        <p:spPr>
          <a:xfrm>
            <a:off x="4983479" y="3321811"/>
            <a:ext cx="274321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2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1069" name="Text 39"/>
          <p:cNvSpPr txBox="1"/>
          <p:nvPr/>
        </p:nvSpPr>
        <p:spPr>
          <a:xfrm>
            <a:off x="5303520" y="3315461"/>
            <a:ext cx="3383280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개선 방향</a:t>
            </a:r>
          </a:p>
        </p:txBody>
      </p:sp>
      <p:sp>
        <p:nvSpPr>
          <p:cNvPr id="1070" name="Text 40"/>
          <p:cNvSpPr txBox="1"/>
          <p:nvPr/>
        </p:nvSpPr>
        <p:spPr>
          <a:xfrm>
            <a:off x="4983479" y="3650995"/>
            <a:ext cx="274321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2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5</a:t>
            </a:r>
          </a:p>
        </p:txBody>
      </p:sp>
      <p:sp>
        <p:nvSpPr>
          <p:cNvPr id="1071" name="Text 41"/>
          <p:cNvSpPr txBox="1"/>
          <p:nvPr/>
        </p:nvSpPr>
        <p:spPr>
          <a:xfrm>
            <a:off x="5303520" y="3644645"/>
            <a:ext cx="3383280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수정 코드</a:t>
            </a:r>
          </a:p>
        </p:txBody>
      </p:sp>
      <p:sp>
        <p:nvSpPr>
          <p:cNvPr id="1072" name="Text 42"/>
          <p:cNvSpPr txBox="1"/>
          <p:nvPr/>
        </p:nvSpPr>
        <p:spPr>
          <a:xfrm>
            <a:off x="4983479" y="3980179"/>
            <a:ext cx="274321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2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6</a:t>
            </a:r>
          </a:p>
        </p:txBody>
      </p:sp>
      <p:sp>
        <p:nvSpPr>
          <p:cNvPr id="1073" name="Text 43"/>
          <p:cNvSpPr txBox="1"/>
          <p:nvPr/>
        </p:nvSpPr>
        <p:spPr>
          <a:xfrm>
            <a:off x="5303520" y="3973829"/>
            <a:ext cx="3383280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테스트 코드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Text 0"/>
          <p:cNvSpPr txBox="1"/>
          <p:nvPr/>
        </p:nvSpPr>
        <p:spPr>
          <a:xfrm>
            <a:off x="411480" y="33762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TIP 5  ·  에러 디버깅</a:t>
            </a:r>
          </a:p>
        </p:txBody>
      </p:sp>
      <p:sp>
        <p:nvSpPr>
          <p:cNvPr id="1076" name="Text 1"/>
          <p:cNvSpPr txBox="1"/>
          <p:nvPr/>
        </p:nvSpPr>
        <p:spPr>
          <a:xfrm>
            <a:off x="5029200" y="341630"/>
            <a:ext cx="36576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i="1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Project Playbook</a:t>
            </a:r>
          </a:p>
        </p:txBody>
      </p:sp>
      <p:sp>
        <p:nvSpPr>
          <p:cNvPr id="1077" name="Shape 2"/>
          <p:cNvSpPr/>
          <p:nvPr/>
        </p:nvSpPr>
        <p:spPr>
          <a:xfrm>
            <a:off x="411479" y="4736591"/>
            <a:ext cx="8321042" cy="1"/>
          </a:xfrm>
          <a:prstGeom prst="line">
            <a:avLst/>
          </a:prstGeom>
          <a:ln w="6350">
            <a:solidFill>
              <a:srgbClr val="E5E7E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078" name="Text 3"/>
          <p:cNvSpPr txBox="1"/>
          <p:nvPr/>
        </p:nvSpPr>
        <p:spPr>
          <a:xfrm>
            <a:off x="411480" y="486390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나만의 AI 프로젝트 운영 꿀팁</a:t>
            </a:r>
          </a:p>
        </p:txBody>
      </p:sp>
      <p:sp>
        <p:nvSpPr>
          <p:cNvPr id="1079" name="Text 4"/>
          <p:cNvSpPr txBox="1"/>
          <p:nvPr/>
        </p:nvSpPr>
        <p:spPr>
          <a:xfrm>
            <a:off x="7772400" y="4867909"/>
            <a:ext cx="9144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pc="1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37 / 48</a:t>
            </a:r>
          </a:p>
        </p:txBody>
      </p:sp>
      <p:sp>
        <p:nvSpPr>
          <p:cNvPr id="1080" name="Text 5"/>
          <p:cNvSpPr txBox="1"/>
          <p:nvPr/>
        </p:nvSpPr>
        <p:spPr>
          <a:xfrm>
            <a:off x="411479" y="696718"/>
            <a:ext cx="8321042" cy="389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에러 디버깅 템플릿</a:t>
            </a:r>
          </a:p>
        </p:txBody>
      </p:sp>
      <p:sp>
        <p:nvSpPr>
          <p:cNvPr id="1081" name="Text 6"/>
          <p:cNvSpPr txBox="1"/>
          <p:nvPr/>
        </p:nvSpPr>
        <p:spPr>
          <a:xfrm>
            <a:off x="411479" y="1166621"/>
            <a:ext cx="83210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‘이미 시도한 것’까지 함께 적기</a:t>
            </a:r>
          </a:p>
        </p:txBody>
      </p:sp>
      <p:sp>
        <p:nvSpPr>
          <p:cNvPr id="1082" name="Shape 7"/>
          <p:cNvSpPr/>
          <p:nvPr/>
        </p:nvSpPr>
        <p:spPr>
          <a:xfrm>
            <a:off x="411480" y="1463039"/>
            <a:ext cx="457201" cy="36577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083" name="Shape 8"/>
          <p:cNvSpPr/>
          <p:nvPr/>
        </p:nvSpPr>
        <p:spPr>
          <a:xfrm>
            <a:off x="411480" y="1691639"/>
            <a:ext cx="4023360" cy="2743201"/>
          </a:xfrm>
          <a:prstGeom prst="roundRect">
            <a:avLst>
              <a:gd name="adj" fmla="val 2667"/>
            </a:avLst>
          </a:prstGeom>
          <a:solidFill>
            <a:srgbClr val="FEF3C7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084" name="Shape 9"/>
          <p:cNvSpPr/>
          <p:nvPr/>
        </p:nvSpPr>
        <p:spPr>
          <a:xfrm>
            <a:off x="411480" y="1691639"/>
            <a:ext cx="54865" cy="2743201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085" name="Text 10"/>
          <p:cNvSpPr txBox="1"/>
          <p:nvPr/>
        </p:nvSpPr>
        <p:spPr>
          <a:xfrm>
            <a:off x="594359" y="1878519"/>
            <a:ext cx="3657601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1100">
                <a:solidFill>
                  <a:srgbClr val="F59E0B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INPUT  ·  5요소</a:t>
            </a:r>
          </a:p>
        </p:txBody>
      </p:sp>
      <p:sp>
        <p:nvSpPr>
          <p:cNvPr id="1086" name="Text 11"/>
          <p:cNvSpPr txBox="1"/>
          <p:nvPr/>
        </p:nvSpPr>
        <p:spPr>
          <a:xfrm>
            <a:off x="640080" y="2315209"/>
            <a:ext cx="274321" cy="215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4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1087" name="Text 12"/>
          <p:cNvSpPr txBox="1"/>
          <p:nvPr/>
        </p:nvSpPr>
        <p:spPr>
          <a:xfrm>
            <a:off x="960119" y="2315779"/>
            <a:ext cx="3383281" cy="214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사용 기술</a:t>
            </a:r>
          </a:p>
        </p:txBody>
      </p:sp>
      <p:sp>
        <p:nvSpPr>
          <p:cNvPr id="1088" name="Text 13"/>
          <p:cNvSpPr txBox="1"/>
          <p:nvPr/>
        </p:nvSpPr>
        <p:spPr>
          <a:xfrm>
            <a:off x="640080" y="2726689"/>
            <a:ext cx="274321" cy="215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4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1089" name="Text 14"/>
          <p:cNvSpPr txBox="1"/>
          <p:nvPr/>
        </p:nvSpPr>
        <p:spPr>
          <a:xfrm>
            <a:off x="960119" y="2727259"/>
            <a:ext cx="3383281" cy="214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하려던 것</a:t>
            </a:r>
          </a:p>
        </p:txBody>
      </p:sp>
      <p:sp>
        <p:nvSpPr>
          <p:cNvPr id="1090" name="Text 15"/>
          <p:cNvSpPr txBox="1"/>
          <p:nvPr/>
        </p:nvSpPr>
        <p:spPr>
          <a:xfrm>
            <a:off x="640080" y="3138169"/>
            <a:ext cx="274321" cy="215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4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1091" name="Text 16"/>
          <p:cNvSpPr txBox="1"/>
          <p:nvPr/>
        </p:nvSpPr>
        <p:spPr>
          <a:xfrm>
            <a:off x="960119" y="3138739"/>
            <a:ext cx="3383281" cy="214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발생한 에러</a:t>
            </a:r>
          </a:p>
        </p:txBody>
      </p:sp>
      <p:sp>
        <p:nvSpPr>
          <p:cNvPr id="1092" name="Text 17"/>
          <p:cNvSpPr txBox="1"/>
          <p:nvPr/>
        </p:nvSpPr>
        <p:spPr>
          <a:xfrm>
            <a:off x="640080" y="3549650"/>
            <a:ext cx="274321" cy="215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4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1093" name="Text 18"/>
          <p:cNvSpPr txBox="1"/>
          <p:nvPr/>
        </p:nvSpPr>
        <p:spPr>
          <a:xfrm>
            <a:off x="960119" y="3550219"/>
            <a:ext cx="3383281" cy="214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관련 코드</a:t>
            </a:r>
          </a:p>
        </p:txBody>
      </p:sp>
      <p:sp>
        <p:nvSpPr>
          <p:cNvPr id="1094" name="Text 19"/>
          <p:cNvSpPr txBox="1"/>
          <p:nvPr/>
        </p:nvSpPr>
        <p:spPr>
          <a:xfrm>
            <a:off x="640080" y="3961129"/>
            <a:ext cx="274321" cy="215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400">
                <a:solidFill>
                  <a:srgbClr val="F59E0B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5</a:t>
            </a:r>
          </a:p>
        </p:txBody>
      </p:sp>
      <p:sp>
        <p:nvSpPr>
          <p:cNvPr id="1095" name="Text 20"/>
          <p:cNvSpPr txBox="1"/>
          <p:nvPr/>
        </p:nvSpPr>
        <p:spPr>
          <a:xfrm>
            <a:off x="960119" y="3961699"/>
            <a:ext cx="3383281" cy="214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300">
                <a:solidFill>
                  <a:srgbClr val="F59E0B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이미 시도한 것</a:t>
            </a:r>
          </a:p>
        </p:txBody>
      </p:sp>
      <p:sp>
        <p:nvSpPr>
          <p:cNvPr id="1096" name="Shape 21"/>
          <p:cNvSpPr/>
          <p:nvPr/>
        </p:nvSpPr>
        <p:spPr>
          <a:xfrm>
            <a:off x="4709159" y="1691639"/>
            <a:ext cx="4023361" cy="2743201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097" name="Shape 22"/>
          <p:cNvSpPr/>
          <p:nvPr/>
        </p:nvSpPr>
        <p:spPr>
          <a:xfrm>
            <a:off x="4709159" y="1691639"/>
            <a:ext cx="54865" cy="2743201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098" name="Text 23"/>
          <p:cNvSpPr txBox="1"/>
          <p:nvPr/>
        </p:nvSpPr>
        <p:spPr>
          <a:xfrm>
            <a:off x="4892040" y="1878519"/>
            <a:ext cx="3657601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1100">
                <a:solidFill>
                  <a:srgbClr val="04785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OUTPUT  ·  6단계</a:t>
            </a:r>
          </a:p>
        </p:txBody>
      </p:sp>
      <p:sp>
        <p:nvSpPr>
          <p:cNvPr id="1099" name="Text 24"/>
          <p:cNvSpPr txBox="1"/>
          <p:nvPr/>
        </p:nvSpPr>
        <p:spPr>
          <a:xfrm>
            <a:off x="4937759" y="2305049"/>
            <a:ext cx="27432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2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→</a:t>
            </a:r>
          </a:p>
        </p:txBody>
      </p:sp>
      <p:sp>
        <p:nvSpPr>
          <p:cNvPr id="1100" name="Text 25"/>
          <p:cNvSpPr txBox="1"/>
          <p:nvPr/>
        </p:nvSpPr>
        <p:spPr>
          <a:xfrm>
            <a:off x="5257800" y="2305049"/>
            <a:ext cx="3383280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에러 해석</a:t>
            </a:r>
          </a:p>
        </p:txBody>
      </p:sp>
      <p:sp>
        <p:nvSpPr>
          <p:cNvPr id="1101" name="Text 26"/>
          <p:cNvSpPr txBox="1"/>
          <p:nvPr/>
        </p:nvSpPr>
        <p:spPr>
          <a:xfrm>
            <a:off x="4937759" y="2652522"/>
            <a:ext cx="27432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2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→</a:t>
            </a:r>
          </a:p>
        </p:txBody>
      </p:sp>
      <p:sp>
        <p:nvSpPr>
          <p:cNvPr id="1102" name="Text 27"/>
          <p:cNvSpPr txBox="1"/>
          <p:nvPr/>
        </p:nvSpPr>
        <p:spPr>
          <a:xfrm>
            <a:off x="5257800" y="2652522"/>
            <a:ext cx="3383280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원인 후보</a:t>
            </a:r>
          </a:p>
        </p:txBody>
      </p:sp>
      <p:sp>
        <p:nvSpPr>
          <p:cNvPr id="1103" name="Text 28"/>
          <p:cNvSpPr txBox="1"/>
          <p:nvPr/>
        </p:nvSpPr>
        <p:spPr>
          <a:xfrm>
            <a:off x="4937759" y="2999994"/>
            <a:ext cx="27432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2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→</a:t>
            </a:r>
          </a:p>
        </p:txBody>
      </p:sp>
      <p:sp>
        <p:nvSpPr>
          <p:cNvPr id="1104" name="Text 29"/>
          <p:cNvSpPr txBox="1"/>
          <p:nvPr/>
        </p:nvSpPr>
        <p:spPr>
          <a:xfrm>
            <a:off x="5257800" y="2999994"/>
            <a:ext cx="3383280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가능성 높은 원인</a:t>
            </a:r>
          </a:p>
        </p:txBody>
      </p:sp>
      <p:sp>
        <p:nvSpPr>
          <p:cNvPr id="1105" name="Text 30"/>
          <p:cNvSpPr txBox="1"/>
          <p:nvPr/>
        </p:nvSpPr>
        <p:spPr>
          <a:xfrm>
            <a:off x="4937759" y="3347466"/>
            <a:ext cx="27432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2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→</a:t>
            </a:r>
          </a:p>
        </p:txBody>
      </p:sp>
      <p:sp>
        <p:nvSpPr>
          <p:cNvPr id="1106" name="Text 31"/>
          <p:cNvSpPr txBox="1"/>
          <p:nvPr/>
        </p:nvSpPr>
        <p:spPr>
          <a:xfrm>
            <a:off x="5257800" y="3347466"/>
            <a:ext cx="3383280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해결 방법</a:t>
            </a:r>
          </a:p>
        </p:txBody>
      </p:sp>
      <p:sp>
        <p:nvSpPr>
          <p:cNvPr id="1107" name="Text 32"/>
          <p:cNvSpPr txBox="1"/>
          <p:nvPr/>
        </p:nvSpPr>
        <p:spPr>
          <a:xfrm>
            <a:off x="4937759" y="3694938"/>
            <a:ext cx="27432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2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→</a:t>
            </a:r>
          </a:p>
        </p:txBody>
      </p:sp>
      <p:sp>
        <p:nvSpPr>
          <p:cNvPr id="1108" name="Text 33"/>
          <p:cNvSpPr txBox="1"/>
          <p:nvPr/>
        </p:nvSpPr>
        <p:spPr>
          <a:xfrm>
            <a:off x="5257800" y="3694938"/>
            <a:ext cx="3383280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재발 방지</a:t>
            </a:r>
          </a:p>
        </p:txBody>
      </p:sp>
      <p:sp>
        <p:nvSpPr>
          <p:cNvPr id="1109" name="Text 34"/>
          <p:cNvSpPr txBox="1"/>
          <p:nvPr/>
        </p:nvSpPr>
        <p:spPr>
          <a:xfrm>
            <a:off x="4937759" y="4042410"/>
            <a:ext cx="27432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2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→</a:t>
            </a:r>
          </a:p>
        </p:txBody>
      </p:sp>
      <p:sp>
        <p:nvSpPr>
          <p:cNvPr id="1110" name="Text 35"/>
          <p:cNvSpPr txBox="1"/>
          <p:nvPr/>
        </p:nvSpPr>
        <p:spPr>
          <a:xfrm>
            <a:off x="5257800" y="4042410"/>
            <a:ext cx="3383280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관련 개념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Text 0"/>
          <p:cNvSpPr txBox="1"/>
          <p:nvPr/>
        </p:nvSpPr>
        <p:spPr>
          <a:xfrm>
            <a:off x="411480" y="33762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TIP 5  ·  질문 공식</a:t>
            </a:r>
          </a:p>
        </p:txBody>
      </p:sp>
      <p:sp>
        <p:nvSpPr>
          <p:cNvPr id="1113" name="Text 1"/>
          <p:cNvSpPr txBox="1"/>
          <p:nvPr/>
        </p:nvSpPr>
        <p:spPr>
          <a:xfrm>
            <a:off x="5029200" y="341630"/>
            <a:ext cx="36576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i="1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Project Playbook</a:t>
            </a:r>
          </a:p>
        </p:txBody>
      </p:sp>
      <p:sp>
        <p:nvSpPr>
          <p:cNvPr id="1114" name="Shape 2"/>
          <p:cNvSpPr/>
          <p:nvPr/>
        </p:nvSpPr>
        <p:spPr>
          <a:xfrm>
            <a:off x="411479" y="4736591"/>
            <a:ext cx="8321042" cy="1"/>
          </a:xfrm>
          <a:prstGeom prst="line">
            <a:avLst/>
          </a:prstGeom>
          <a:ln w="6350">
            <a:solidFill>
              <a:srgbClr val="E5E7E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115" name="Text 3"/>
          <p:cNvSpPr txBox="1"/>
          <p:nvPr/>
        </p:nvSpPr>
        <p:spPr>
          <a:xfrm>
            <a:off x="411480" y="486390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나만의 AI 프로젝트 운영 꿀팁</a:t>
            </a:r>
          </a:p>
        </p:txBody>
      </p:sp>
      <p:sp>
        <p:nvSpPr>
          <p:cNvPr id="1116" name="Text 4"/>
          <p:cNvSpPr txBox="1"/>
          <p:nvPr/>
        </p:nvSpPr>
        <p:spPr>
          <a:xfrm>
            <a:off x="7772400" y="4867909"/>
            <a:ext cx="9144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pc="1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38 / 48</a:t>
            </a:r>
          </a:p>
        </p:txBody>
      </p:sp>
      <p:sp>
        <p:nvSpPr>
          <p:cNvPr id="1117" name="Text 5"/>
          <p:cNvSpPr txBox="1"/>
          <p:nvPr/>
        </p:nvSpPr>
        <p:spPr>
          <a:xfrm>
            <a:off x="411479" y="696718"/>
            <a:ext cx="8321042" cy="389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질문 공식 7가지</a:t>
            </a:r>
          </a:p>
        </p:txBody>
      </p:sp>
      <p:sp>
        <p:nvSpPr>
          <p:cNvPr id="1118" name="Text 6"/>
          <p:cNvSpPr txBox="1"/>
          <p:nvPr/>
        </p:nvSpPr>
        <p:spPr>
          <a:xfrm>
            <a:off x="411479" y="1166621"/>
            <a:ext cx="83210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프롬프트 한 줄에 들어갈 7개 요소</a:t>
            </a:r>
          </a:p>
        </p:txBody>
      </p:sp>
      <p:sp>
        <p:nvSpPr>
          <p:cNvPr id="1119" name="Shape 7"/>
          <p:cNvSpPr/>
          <p:nvPr/>
        </p:nvSpPr>
        <p:spPr>
          <a:xfrm>
            <a:off x="411480" y="1463039"/>
            <a:ext cx="457201" cy="36577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120" name="Shape 8"/>
          <p:cNvSpPr/>
          <p:nvPr/>
        </p:nvSpPr>
        <p:spPr>
          <a:xfrm>
            <a:off x="530351" y="1783079"/>
            <a:ext cx="1115569" cy="640081"/>
          </a:xfrm>
          <a:prstGeom prst="roundRect">
            <a:avLst>
              <a:gd name="adj" fmla="val 8571"/>
            </a:avLst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121" name="Text 9"/>
          <p:cNvSpPr txBox="1"/>
          <p:nvPr/>
        </p:nvSpPr>
        <p:spPr>
          <a:xfrm>
            <a:off x="530351" y="2007869"/>
            <a:ext cx="1115569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역할</a:t>
            </a:r>
          </a:p>
        </p:txBody>
      </p:sp>
      <p:sp>
        <p:nvSpPr>
          <p:cNvPr id="1122" name="Shape 10"/>
          <p:cNvSpPr/>
          <p:nvPr/>
        </p:nvSpPr>
        <p:spPr>
          <a:xfrm>
            <a:off x="1691639" y="1783079"/>
            <a:ext cx="1115569" cy="640081"/>
          </a:xfrm>
          <a:prstGeom prst="roundRect">
            <a:avLst>
              <a:gd name="adj" fmla="val 8571"/>
            </a:avLst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123" name="Text 11"/>
          <p:cNvSpPr txBox="1"/>
          <p:nvPr/>
        </p:nvSpPr>
        <p:spPr>
          <a:xfrm>
            <a:off x="1691639" y="2007869"/>
            <a:ext cx="1115569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상황</a:t>
            </a:r>
          </a:p>
        </p:txBody>
      </p:sp>
      <p:sp>
        <p:nvSpPr>
          <p:cNvPr id="1124" name="Shape 12"/>
          <p:cNvSpPr/>
          <p:nvPr/>
        </p:nvSpPr>
        <p:spPr>
          <a:xfrm>
            <a:off x="2852927" y="1783079"/>
            <a:ext cx="1115569" cy="640081"/>
          </a:xfrm>
          <a:prstGeom prst="roundRect">
            <a:avLst>
              <a:gd name="adj" fmla="val 8571"/>
            </a:avLst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125" name="Text 13"/>
          <p:cNvSpPr txBox="1"/>
          <p:nvPr/>
        </p:nvSpPr>
        <p:spPr>
          <a:xfrm>
            <a:off x="2852927" y="2007869"/>
            <a:ext cx="1115569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목표</a:t>
            </a:r>
          </a:p>
        </p:txBody>
      </p:sp>
      <p:sp>
        <p:nvSpPr>
          <p:cNvPr id="1126" name="Shape 14"/>
          <p:cNvSpPr/>
          <p:nvPr/>
        </p:nvSpPr>
        <p:spPr>
          <a:xfrm>
            <a:off x="4014215" y="1783079"/>
            <a:ext cx="1115569" cy="640081"/>
          </a:xfrm>
          <a:prstGeom prst="roundRect">
            <a:avLst>
              <a:gd name="adj" fmla="val 8571"/>
            </a:avLst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127" name="Text 15"/>
          <p:cNvSpPr txBox="1"/>
          <p:nvPr/>
        </p:nvSpPr>
        <p:spPr>
          <a:xfrm>
            <a:off x="4014215" y="2007869"/>
            <a:ext cx="1115569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입력</a:t>
            </a:r>
          </a:p>
        </p:txBody>
      </p:sp>
      <p:sp>
        <p:nvSpPr>
          <p:cNvPr id="1128" name="Shape 16"/>
          <p:cNvSpPr/>
          <p:nvPr/>
        </p:nvSpPr>
        <p:spPr>
          <a:xfrm>
            <a:off x="5175503" y="1783079"/>
            <a:ext cx="1115569" cy="640081"/>
          </a:xfrm>
          <a:prstGeom prst="roundRect">
            <a:avLst>
              <a:gd name="adj" fmla="val 8571"/>
            </a:avLst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129" name="Text 17"/>
          <p:cNvSpPr txBox="1"/>
          <p:nvPr/>
        </p:nvSpPr>
        <p:spPr>
          <a:xfrm>
            <a:off x="5175503" y="2007869"/>
            <a:ext cx="1115569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제약</a:t>
            </a:r>
          </a:p>
        </p:txBody>
      </p:sp>
      <p:sp>
        <p:nvSpPr>
          <p:cNvPr id="1130" name="Shape 18"/>
          <p:cNvSpPr/>
          <p:nvPr/>
        </p:nvSpPr>
        <p:spPr>
          <a:xfrm>
            <a:off x="6336791" y="1783079"/>
            <a:ext cx="1115569" cy="640081"/>
          </a:xfrm>
          <a:prstGeom prst="roundRect">
            <a:avLst>
              <a:gd name="adj" fmla="val 8571"/>
            </a:avLst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131" name="Text 19"/>
          <p:cNvSpPr txBox="1"/>
          <p:nvPr/>
        </p:nvSpPr>
        <p:spPr>
          <a:xfrm>
            <a:off x="6336791" y="2007869"/>
            <a:ext cx="1115569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출력 형식</a:t>
            </a:r>
          </a:p>
        </p:txBody>
      </p:sp>
      <p:sp>
        <p:nvSpPr>
          <p:cNvPr id="1132" name="Shape 20"/>
          <p:cNvSpPr/>
          <p:nvPr/>
        </p:nvSpPr>
        <p:spPr>
          <a:xfrm>
            <a:off x="7498080" y="1783079"/>
            <a:ext cx="1115569" cy="640081"/>
          </a:xfrm>
          <a:prstGeom prst="roundRect">
            <a:avLst>
              <a:gd name="adj" fmla="val 8571"/>
            </a:avLst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133" name="Text 21"/>
          <p:cNvSpPr txBox="1"/>
          <p:nvPr/>
        </p:nvSpPr>
        <p:spPr>
          <a:xfrm>
            <a:off x="7498080" y="2007869"/>
            <a:ext cx="1115569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검증 기준</a:t>
            </a:r>
          </a:p>
        </p:txBody>
      </p:sp>
      <p:sp>
        <p:nvSpPr>
          <p:cNvPr id="1134" name="Shape 22"/>
          <p:cNvSpPr/>
          <p:nvPr/>
        </p:nvSpPr>
        <p:spPr>
          <a:xfrm>
            <a:off x="411480" y="2697479"/>
            <a:ext cx="8321041" cy="1874521"/>
          </a:xfrm>
          <a:prstGeom prst="roundRect">
            <a:avLst>
              <a:gd name="adj" fmla="val 4878"/>
            </a:avLst>
          </a:prstGeom>
          <a:solidFill>
            <a:srgbClr val="1F2937"/>
          </a:solidFill>
          <a:ln w="12700">
            <a:solidFill>
              <a:srgbClr val="1F2937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135" name="Text 23"/>
          <p:cNvSpPr txBox="1"/>
          <p:nvPr/>
        </p:nvSpPr>
        <p:spPr>
          <a:xfrm>
            <a:off x="640079" y="2891153"/>
            <a:ext cx="7955282" cy="1612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10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EXAMPLE PROMPT  ·  복사해서 바로 사용</a:t>
            </a:r>
          </a:p>
        </p:txBody>
      </p:sp>
      <p:sp>
        <p:nvSpPr>
          <p:cNvPr id="1136" name="Text 24"/>
          <p:cNvSpPr txBox="1"/>
          <p:nvPr/>
        </p:nvSpPr>
        <p:spPr>
          <a:xfrm>
            <a:off x="640079" y="3200400"/>
            <a:ext cx="7955282" cy="4358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ts val="400"/>
              </a:spcBef>
              <a:defRPr i="1" sz="13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“너는 </a:t>
            </a:r>
            <a:r>
              <a:rPr b="1">
                <a:solidFill>
                  <a:srgbClr val="10B981"/>
                </a:solidFill>
              </a:rPr>
              <a:t>시니어 Spring 백엔드 개발자</a:t>
            </a:r>
            <a:r>
              <a:t>야. </a:t>
            </a:r>
            <a:r>
              <a:rPr b="1">
                <a:solidFill>
                  <a:srgbClr val="10B981"/>
                </a:solidFill>
              </a:rPr>
              <a:t>게시글 수정 기능</a:t>
            </a:r>
            <a:r>
              <a:t> 코드 리뷰. </a:t>
            </a:r>
            <a:r>
              <a:rPr b="1">
                <a:solidFill>
                  <a:srgbClr val="10B981"/>
                </a:solidFill>
              </a:rPr>
              <a:t>Java 17 · Spring Boot · JPA</a:t>
            </a:r>
            <a:r>
              <a:t> 기준. </a:t>
            </a:r>
            <a:r>
              <a:rPr b="1">
                <a:solidFill>
                  <a:srgbClr val="10B981"/>
                </a:solidFill>
              </a:rPr>
              <a:t>전체 평가 → 문제 → 수정 코드</a:t>
            </a:r>
            <a:r>
              <a:t> 형식으로. </a:t>
            </a:r>
            <a:r>
              <a:rPr b="1">
                <a:solidFill>
                  <a:srgbClr val="FEF3C7"/>
                </a:solidFill>
              </a:rPr>
              <a:t>트랜잭션·예외·권한 체크 반드시 확인</a:t>
            </a:r>
            <a:r>
              <a:t>.”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8" name="Text 0"/>
          <p:cNvSpPr txBox="1"/>
          <p:nvPr/>
        </p:nvSpPr>
        <p:spPr>
          <a:xfrm>
            <a:off x="411480" y="33762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TIP 5  ·  파트 마무리</a:t>
            </a:r>
          </a:p>
        </p:txBody>
      </p:sp>
      <p:sp>
        <p:nvSpPr>
          <p:cNvPr id="1139" name="Text 1"/>
          <p:cNvSpPr txBox="1"/>
          <p:nvPr/>
        </p:nvSpPr>
        <p:spPr>
          <a:xfrm>
            <a:off x="5029200" y="341630"/>
            <a:ext cx="36576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i="1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Project Playbook</a:t>
            </a:r>
          </a:p>
        </p:txBody>
      </p:sp>
      <p:sp>
        <p:nvSpPr>
          <p:cNvPr id="1140" name="Shape 2"/>
          <p:cNvSpPr/>
          <p:nvPr/>
        </p:nvSpPr>
        <p:spPr>
          <a:xfrm>
            <a:off x="411479" y="4736591"/>
            <a:ext cx="8321042" cy="1"/>
          </a:xfrm>
          <a:prstGeom prst="line">
            <a:avLst/>
          </a:prstGeom>
          <a:ln w="6350">
            <a:solidFill>
              <a:srgbClr val="E5E7E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141" name="Text 3"/>
          <p:cNvSpPr txBox="1"/>
          <p:nvPr/>
        </p:nvSpPr>
        <p:spPr>
          <a:xfrm>
            <a:off x="411480" y="486390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나만의 AI 프로젝트 운영 꿀팁</a:t>
            </a:r>
          </a:p>
        </p:txBody>
      </p:sp>
      <p:sp>
        <p:nvSpPr>
          <p:cNvPr id="1142" name="Text 4"/>
          <p:cNvSpPr txBox="1"/>
          <p:nvPr/>
        </p:nvSpPr>
        <p:spPr>
          <a:xfrm>
            <a:off x="7772400" y="4867909"/>
            <a:ext cx="9144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pc="1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39 / 48</a:t>
            </a:r>
          </a:p>
        </p:txBody>
      </p:sp>
      <p:sp>
        <p:nvSpPr>
          <p:cNvPr id="1143" name="Text 5"/>
          <p:cNvSpPr txBox="1"/>
          <p:nvPr/>
        </p:nvSpPr>
        <p:spPr>
          <a:xfrm>
            <a:off x="411479" y="696718"/>
            <a:ext cx="8321042" cy="389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AI는 정답지가 아니라 ‘작업 파트너’</a:t>
            </a:r>
          </a:p>
        </p:txBody>
      </p:sp>
      <p:sp>
        <p:nvSpPr>
          <p:cNvPr id="1144" name="Text 6"/>
          <p:cNvSpPr txBox="1"/>
          <p:nvPr/>
        </p:nvSpPr>
        <p:spPr>
          <a:xfrm>
            <a:off x="411479" y="1166621"/>
            <a:ext cx="83210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이 파트의 마무리</a:t>
            </a:r>
          </a:p>
        </p:txBody>
      </p:sp>
      <p:sp>
        <p:nvSpPr>
          <p:cNvPr id="1145" name="Shape 7"/>
          <p:cNvSpPr/>
          <p:nvPr/>
        </p:nvSpPr>
        <p:spPr>
          <a:xfrm>
            <a:off x="411480" y="1463039"/>
            <a:ext cx="457201" cy="36577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146" name="Shape 8"/>
          <p:cNvSpPr/>
          <p:nvPr/>
        </p:nvSpPr>
        <p:spPr>
          <a:xfrm>
            <a:off x="411480" y="1783079"/>
            <a:ext cx="2697480" cy="2194561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147" name="Shape 9"/>
          <p:cNvSpPr/>
          <p:nvPr/>
        </p:nvSpPr>
        <p:spPr>
          <a:xfrm>
            <a:off x="411480" y="1783079"/>
            <a:ext cx="54865" cy="2194561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148" name="Shape 10"/>
          <p:cNvSpPr/>
          <p:nvPr/>
        </p:nvSpPr>
        <p:spPr>
          <a:xfrm>
            <a:off x="1485900" y="2103120"/>
            <a:ext cx="548641" cy="548641"/>
          </a:xfrm>
          <a:prstGeom prst="ellipse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149" name="Text 11"/>
          <p:cNvSpPr txBox="1"/>
          <p:nvPr/>
        </p:nvSpPr>
        <p:spPr>
          <a:xfrm>
            <a:off x="1485900" y="2212340"/>
            <a:ext cx="548641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22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1150" name="Text 12"/>
          <p:cNvSpPr txBox="1"/>
          <p:nvPr/>
        </p:nvSpPr>
        <p:spPr>
          <a:xfrm>
            <a:off x="594359" y="2844035"/>
            <a:ext cx="2423162" cy="2555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6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상황을 먼저 알린다</a:t>
            </a:r>
          </a:p>
        </p:txBody>
      </p:sp>
      <p:sp>
        <p:nvSpPr>
          <p:cNvPr id="1151" name="Text 13"/>
          <p:cNvSpPr txBox="1"/>
          <p:nvPr/>
        </p:nvSpPr>
        <p:spPr>
          <a:xfrm>
            <a:off x="594359" y="3200400"/>
            <a:ext cx="2423162" cy="190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긴 질문보다 명확한 컨텍스트</a:t>
            </a:r>
          </a:p>
        </p:txBody>
      </p:sp>
      <p:sp>
        <p:nvSpPr>
          <p:cNvPr id="1152" name="Shape 14"/>
          <p:cNvSpPr/>
          <p:nvPr/>
        </p:nvSpPr>
        <p:spPr>
          <a:xfrm>
            <a:off x="3227832" y="1783079"/>
            <a:ext cx="2697480" cy="2194561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153" name="Shape 15"/>
          <p:cNvSpPr/>
          <p:nvPr/>
        </p:nvSpPr>
        <p:spPr>
          <a:xfrm>
            <a:off x="3227832" y="1783079"/>
            <a:ext cx="54865" cy="2194561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154" name="Shape 16"/>
          <p:cNvSpPr/>
          <p:nvPr/>
        </p:nvSpPr>
        <p:spPr>
          <a:xfrm>
            <a:off x="4302252" y="2103120"/>
            <a:ext cx="548641" cy="548641"/>
          </a:xfrm>
          <a:prstGeom prst="ellipse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155" name="Text 17"/>
          <p:cNvSpPr txBox="1"/>
          <p:nvPr/>
        </p:nvSpPr>
        <p:spPr>
          <a:xfrm>
            <a:off x="4302252" y="2212340"/>
            <a:ext cx="548641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22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1156" name="Text 18"/>
          <p:cNvSpPr txBox="1"/>
          <p:nvPr/>
        </p:nvSpPr>
        <p:spPr>
          <a:xfrm>
            <a:off x="3410711" y="2844035"/>
            <a:ext cx="2423162" cy="2555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6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반복은 템플릿화</a:t>
            </a:r>
          </a:p>
        </p:txBody>
      </p:sp>
      <p:sp>
        <p:nvSpPr>
          <p:cNvPr id="1157" name="Text 19"/>
          <p:cNvSpPr txBox="1"/>
          <p:nvPr/>
        </p:nvSpPr>
        <p:spPr>
          <a:xfrm>
            <a:off x="3410711" y="3200400"/>
            <a:ext cx="2423162" cy="190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한 번 만들고 계속 호출</a:t>
            </a:r>
          </a:p>
        </p:txBody>
      </p:sp>
      <p:sp>
        <p:nvSpPr>
          <p:cNvPr id="1158" name="Shape 20"/>
          <p:cNvSpPr/>
          <p:nvPr/>
        </p:nvSpPr>
        <p:spPr>
          <a:xfrm>
            <a:off x="6044184" y="1783079"/>
            <a:ext cx="2697481" cy="2194561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159" name="Shape 21"/>
          <p:cNvSpPr/>
          <p:nvPr/>
        </p:nvSpPr>
        <p:spPr>
          <a:xfrm>
            <a:off x="6044184" y="1783079"/>
            <a:ext cx="54865" cy="2194561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160" name="Shape 22"/>
          <p:cNvSpPr/>
          <p:nvPr/>
        </p:nvSpPr>
        <p:spPr>
          <a:xfrm>
            <a:off x="7118604" y="2103120"/>
            <a:ext cx="548641" cy="548641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161" name="Text 23"/>
          <p:cNvSpPr txBox="1"/>
          <p:nvPr/>
        </p:nvSpPr>
        <p:spPr>
          <a:xfrm>
            <a:off x="7118604" y="2212340"/>
            <a:ext cx="548641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22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1162" name="Text 24"/>
          <p:cNvSpPr txBox="1"/>
          <p:nvPr/>
        </p:nvSpPr>
        <p:spPr>
          <a:xfrm>
            <a:off x="6227064" y="2844035"/>
            <a:ext cx="2423161" cy="2555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6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답변은 직접 검증</a:t>
            </a:r>
          </a:p>
        </p:txBody>
      </p:sp>
      <p:sp>
        <p:nvSpPr>
          <p:cNvPr id="1163" name="Text 25"/>
          <p:cNvSpPr txBox="1"/>
          <p:nvPr/>
        </p:nvSpPr>
        <p:spPr>
          <a:xfrm>
            <a:off x="6227064" y="3200400"/>
            <a:ext cx="2423161" cy="190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실행 + 공식 문서 확인</a:t>
            </a:r>
          </a:p>
        </p:txBody>
      </p:sp>
      <p:sp>
        <p:nvSpPr>
          <p:cNvPr id="1164" name="Text 26"/>
          <p:cNvSpPr txBox="1"/>
          <p:nvPr/>
        </p:nvSpPr>
        <p:spPr>
          <a:xfrm>
            <a:off x="411479" y="4190299"/>
            <a:ext cx="8321042" cy="214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i="1" sz="13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AI는 학습 파트너이자 프로젝트 도우미.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 0"/>
          <p:cNvSpPr txBox="1"/>
          <p:nvPr/>
        </p:nvSpPr>
        <p:spPr>
          <a:xfrm>
            <a:off x="411480" y="33762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INTRO  ·  보조 개념</a:t>
            </a:r>
          </a:p>
        </p:txBody>
      </p:sp>
      <p:sp>
        <p:nvSpPr>
          <p:cNvPr id="103" name="Text 1"/>
          <p:cNvSpPr txBox="1"/>
          <p:nvPr/>
        </p:nvSpPr>
        <p:spPr>
          <a:xfrm>
            <a:off x="5029200" y="341630"/>
            <a:ext cx="36576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i="1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Project Playbook</a:t>
            </a:r>
          </a:p>
        </p:txBody>
      </p:sp>
      <p:sp>
        <p:nvSpPr>
          <p:cNvPr id="104" name="Shape 2"/>
          <p:cNvSpPr/>
          <p:nvPr/>
        </p:nvSpPr>
        <p:spPr>
          <a:xfrm>
            <a:off x="411479" y="4736591"/>
            <a:ext cx="8321042" cy="1"/>
          </a:xfrm>
          <a:prstGeom prst="line">
            <a:avLst/>
          </a:prstGeom>
          <a:ln w="6350">
            <a:solidFill>
              <a:srgbClr val="E5E7E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05" name="Text 3"/>
          <p:cNvSpPr txBox="1"/>
          <p:nvPr/>
        </p:nvSpPr>
        <p:spPr>
          <a:xfrm>
            <a:off x="411480" y="486390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나만의 AI 프로젝트 운영 꿀팁</a:t>
            </a:r>
          </a:p>
        </p:txBody>
      </p:sp>
      <p:sp>
        <p:nvSpPr>
          <p:cNvPr id="106" name="Text 4"/>
          <p:cNvSpPr txBox="1"/>
          <p:nvPr/>
        </p:nvSpPr>
        <p:spPr>
          <a:xfrm>
            <a:off x="7772400" y="4867909"/>
            <a:ext cx="9144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pc="1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04 / 48</a:t>
            </a:r>
          </a:p>
        </p:txBody>
      </p:sp>
      <p:sp>
        <p:nvSpPr>
          <p:cNvPr id="107" name="Text 5"/>
          <p:cNvSpPr txBox="1"/>
          <p:nvPr/>
        </p:nvSpPr>
        <p:spPr>
          <a:xfrm>
            <a:off x="411479" y="696718"/>
            <a:ext cx="8321042" cy="389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프롬프트 vs 하네싱 — 운영 방식의 차이</a:t>
            </a:r>
          </a:p>
        </p:txBody>
      </p:sp>
      <p:sp>
        <p:nvSpPr>
          <p:cNvPr id="108" name="Text 6"/>
          <p:cNvSpPr txBox="1"/>
          <p:nvPr/>
        </p:nvSpPr>
        <p:spPr>
          <a:xfrm>
            <a:off x="411479" y="1166621"/>
            <a:ext cx="83210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오늘 발표의 운영 꿀팁을 받쳐주는 보조 개념</a:t>
            </a:r>
          </a:p>
        </p:txBody>
      </p:sp>
      <p:sp>
        <p:nvSpPr>
          <p:cNvPr id="109" name="Shape 7"/>
          <p:cNvSpPr/>
          <p:nvPr/>
        </p:nvSpPr>
        <p:spPr>
          <a:xfrm>
            <a:off x="411480" y="1463039"/>
            <a:ext cx="457201" cy="36577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10" name="Shape 8"/>
          <p:cNvSpPr/>
          <p:nvPr/>
        </p:nvSpPr>
        <p:spPr>
          <a:xfrm>
            <a:off x="411480" y="1691639"/>
            <a:ext cx="4023360" cy="1325881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11" name="Shape 9"/>
          <p:cNvSpPr/>
          <p:nvPr/>
        </p:nvSpPr>
        <p:spPr>
          <a:xfrm>
            <a:off x="411480" y="1691639"/>
            <a:ext cx="54865" cy="1325881"/>
          </a:xfrm>
          <a:prstGeom prst="rect">
            <a:avLst/>
          </a:prstGeom>
          <a:solidFill>
            <a:srgbClr val="9CA3AF"/>
          </a:solidFill>
          <a:ln w="12700">
            <a:solidFill>
              <a:srgbClr val="9CA3AF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12" name="Text 10"/>
          <p:cNvSpPr txBox="1"/>
          <p:nvPr/>
        </p:nvSpPr>
        <p:spPr>
          <a:xfrm>
            <a:off x="640080" y="1941830"/>
            <a:ext cx="13716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PROMPT</a:t>
            </a:r>
          </a:p>
        </p:txBody>
      </p:sp>
      <p:sp>
        <p:nvSpPr>
          <p:cNvPr id="113" name="Text 11"/>
          <p:cNvSpPr txBox="1"/>
          <p:nvPr/>
        </p:nvSpPr>
        <p:spPr>
          <a:xfrm>
            <a:off x="640080" y="2183129"/>
            <a:ext cx="3657601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프롬프트</a:t>
            </a:r>
          </a:p>
        </p:txBody>
      </p:sp>
      <p:sp>
        <p:nvSpPr>
          <p:cNvPr id="114" name="Text 12"/>
          <p:cNvSpPr txBox="1"/>
          <p:nvPr/>
        </p:nvSpPr>
        <p:spPr>
          <a:xfrm>
            <a:off x="640080" y="2683191"/>
            <a:ext cx="3657601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한 번의 요청으로 답변을 받는 — 질문 중심</a:t>
            </a:r>
          </a:p>
        </p:txBody>
      </p:sp>
      <p:sp>
        <p:nvSpPr>
          <p:cNvPr id="115" name="Shape 13"/>
          <p:cNvSpPr/>
          <p:nvPr/>
        </p:nvSpPr>
        <p:spPr>
          <a:xfrm>
            <a:off x="4709159" y="1691639"/>
            <a:ext cx="4023361" cy="1325881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16" name="Shape 14"/>
          <p:cNvSpPr/>
          <p:nvPr/>
        </p:nvSpPr>
        <p:spPr>
          <a:xfrm>
            <a:off x="4709159" y="1691639"/>
            <a:ext cx="54865" cy="1325881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17" name="Text 15"/>
          <p:cNvSpPr txBox="1"/>
          <p:nvPr/>
        </p:nvSpPr>
        <p:spPr>
          <a:xfrm>
            <a:off x="4937759" y="1941830"/>
            <a:ext cx="18288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900">
                <a:solidFill>
                  <a:srgbClr val="04785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HARNESSING</a:t>
            </a:r>
          </a:p>
        </p:txBody>
      </p:sp>
      <p:sp>
        <p:nvSpPr>
          <p:cNvPr id="118" name="Text 16"/>
          <p:cNvSpPr txBox="1"/>
          <p:nvPr/>
        </p:nvSpPr>
        <p:spPr>
          <a:xfrm>
            <a:off x="4937759" y="2183129"/>
            <a:ext cx="3657601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하네싱</a:t>
            </a:r>
          </a:p>
        </p:txBody>
      </p:sp>
      <p:sp>
        <p:nvSpPr>
          <p:cNvPr id="119" name="Text 17"/>
          <p:cNvSpPr txBox="1"/>
          <p:nvPr/>
        </p:nvSpPr>
        <p:spPr>
          <a:xfrm>
            <a:off x="4937759" y="2683191"/>
            <a:ext cx="3657601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작업 흐름에서 AI를 운영하는 — 운영 중심</a:t>
            </a:r>
          </a:p>
        </p:txBody>
      </p:sp>
      <p:graphicFrame>
        <p:nvGraphicFramePr>
          <p:cNvPr id="120" name="Table 0"/>
          <p:cNvGraphicFramePr/>
          <p:nvPr/>
        </p:nvGraphicFramePr>
        <p:xfrm>
          <a:off x="411480" y="3200400"/>
          <a:ext cx="8321041" cy="1463041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1463040"/>
                <a:gridCol w="3108960"/>
                <a:gridCol w="3749040"/>
              </a:tblGrid>
              <a:tr h="292608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100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  <a:sym typeface="Pretendard"/>
                        </a:rPr>
                        <a:t>구분</a:t>
                      </a:r>
                    </a:p>
                  </a:txBody>
                  <a:tcPr marL="45720" marR="45720" marT="45720" marB="45720" anchor="ctr" anchorCtr="0" horzOverflow="overflow">
                    <a:lnL w="6350">
                      <a:solidFill>
                        <a:srgbClr val="E5E7EB"/>
                      </a:solidFill>
                    </a:lnL>
                    <a:lnR w="6350">
                      <a:solidFill>
                        <a:srgbClr val="E5E7EB"/>
                      </a:solidFill>
                    </a:lnR>
                    <a:lnT w="6350">
                      <a:solidFill>
                        <a:srgbClr val="E5E7EB"/>
                      </a:solidFill>
                    </a:lnT>
                    <a:lnB w="6350">
                      <a:solidFill>
                        <a:srgbClr val="E5E7EB"/>
                      </a:solidFill>
                    </a:lnB>
                    <a:solidFill>
                      <a:srgbClr val="1F293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100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  <a:sym typeface="Pretendard"/>
                        </a:rPr>
                        <a:t>프롬프트</a:t>
                      </a:r>
                    </a:p>
                  </a:txBody>
                  <a:tcPr marL="45720" marR="45720" marT="45720" marB="45720" anchor="ctr" anchorCtr="0" horzOverflow="overflow">
                    <a:lnL w="6350">
                      <a:solidFill>
                        <a:srgbClr val="E5E7EB"/>
                      </a:solidFill>
                    </a:lnL>
                    <a:lnR w="6350">
                      <a:solidFill>
                        <a:srgbClr val="E5E7EB"/>
                      </a:solidFill>
                    </a:lnR>
                    <a:lnT w="6350">
                      <a:solidFill>
                        <a:srgbClr val="E5E7EB"/>
                      </a:solidFill>
                    </a:lnT>
                    <a:lnB w="6350">
                      <a:solidFill>
                        <a:srgbClr val="E5E7EB"/>
                      </a:solidFill>
                    </a:lnB>
                    <a:solidFill>
                      <a:srgbClr val="1F293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100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  <a:sym typeface="Pretendard"/>
                        </a:rPr>
                        <a:t>하네싱</a:t>
                      </a:r>
                    </a:p>
                  </a:txBody>
                  <a:tcPr marL="45720" marR="45720" marT="45720" marB="45720" anchor="ctr" anchorCtr="0" horzOverflow="overflow">
                    <a:lnL w="6350">
                      <a:solidFill>
                        <a:srgbClr val="E5E7EB"/>
                      </a:solidFill>
                    </a:lnL>
                    <a:lnR w="6350">
                      <a:solidFill>
                        <a:srgbClr val="E5E7EB"/>
                      </a:solidFill>
                    </a:lnR>
                    <a:lnT w="6350">
                      <a:solidFill>
                        <a:srgbClr val="E5E7EB"/>
                      </a:solidFill>
                    </a:lnT>
                    <a:lnB w="6350">
                      <a:solidFill>
                        <a:srgbClr val="E5E7EB"/>
                      </a:solidFill>
                    </a:lnB>
                    <a:solidFill>
                      <a:srgbClr val="1F2937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 sz="1100">
                          <a:solidFill>
                            <a:srgbClr val="1F2937"/>
                          </a:solidFill>
                          <a:latin typeface="Pretendard"/>
                          <a:ea typeface="Pretendard"/>
                          <a:cs typeface="Pretendard"/>
                          <a:sym typeface="Pretendard"/>
                        </a:rPr>
                        <a:t>중심</a:t>
                      </a:r>
                    </a:p>
                  </a:txBody>
                  <a:tcPr marL="45720" marR="45720" marT="45720" marB="45720" anchor="ctr" anchorCtr="0" horzOverflow="overflow">
                    <a:lnL w="6350">
                      <a:solidFill>
                        <a:srgbClr val="E5E7EB"/>
                      </a:solidFill>
                    </a:lnL>
                    <a:lnR w="6350">
                      <a:solidFill>
                        <a:srgbClr val="E5E7EB"/>
                      </a:solidFill>
                    </a:lnR>
                    <a:lnT w="6350">
                      <a:solidFill>
                        <a:srgbClr val="E5E7EB"/>
                      </a:solidFill>
                    </a:lnT>
                    <a:lnB w="6350">
                      <a:solidFill>
                        <a:srgbClr val="E5E7EB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100">
                          <a:solidFill>
                            <a:srgbClr val="4B5563"/>
                          </a:solidFill>
                          <a:latin typeface="Pretendard"/>
                          <a:ea typeface="Pretendard"/>
                          <a:cs typeface="Pretendard"/>
                          <a:sym typeface="Pretendard"/>
                        </a:rPr>
                        <a:t>단일 요청</a:t>
                      </a:r>
                    </a:p>
                  </a:txBody>
                  <a:tcPr marL="45720" marR="45720" marT="45720" marB="45720" anchor="ctr" anchorCtr="0" horzOverflow="overflow">
                    <a:lnL w="6350">
                      <a:solidFill>
                        <a:srgbClr val="E5E7EB"/>
                      </a:solidFill>
                    </a:lnL>
                    <a:lnR w="6350">
                      <a:solidFill>
                        <a:srgbClr val="E5E7EB"/>
                      </a:solidFill>
                    </a:lnR>
                    <a:lnT w="6350">
                      <a:solidFill>
                        <a:srgbClr val="E5E7EB"/>
                      </a:solidFill>
                    </a:lnT>
                    <a:lnB w="6350">
                      <a:solidFill>
                        <a:srgbClr val="E5E7EB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 sz="1100">
                          <a:solidFill>
                            <a:srgbClr val="047857"/>
                          </a:solidFill>
                          <a:latin typeface="Pretendard"/>
                          <a:ea typeface="Pretendard"/>
                          <a:cs typeface="Pretendard"/>
                          <a:sym typeface="Pretendard"/>
                        </a:rPr>
                        <a:t>작업 흐름</a:t>
                      </a:r>
                    </a:p>
                  </a:txBody>
                  <a:tcPr marL="45720" marR="45720" marT="45720" marB="45720" anchor="ctr" anchorCtr="0" horzOverflow="overflow">
                    <a:lnL w="6350">
                      <a:solidFill>
                        <a:srgbClr val="E5E7EB"/>
                      </a:solidFill>
                    </a:lnL>
                    <a:lnR w="6350">
                      <a:solidFill>
                        <a:srgbClr val="E5E7EB"/>
                      </a:solidFill>
                    </a:lnR>
                    <a:lnT w="6350">
                      <a:solidFill>
                        <a:srgbClr val="E5E7EB"/>
                      </a:solidFill>
                    </a:lnT>
                    <a:lnB w="6350">
                      <a:solidFill>
                        <a:srgbClr val="E5E7EB"/>
                      </a:solidFill>
                    </a:lnB>
                    <a:noFill/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 sz="1100">
                          <a:solidFill>
                            <a:srgbClr val="1F2937"/>
                          </a:solidFill>
                          <a:latin typeface="Pretendard"/>
                          <a:ea typeface="Pretendard"/>
                          <a:cs typeface="Pretendard"/>
                          <a:sym typeface="Pretendard"/>
                        </a:rPr>
                        <a:t>목적</a:t>
                      </a:r>
                    </a:p>
                  </a:txBody>
                  <a:tcPr marL="45720" marR="45720" marT="45720" marB="45720" anchor="ctr" anchorCtr="0" horzOverflow="overflow">
                    <a:lnL w="6350">
                      <a:solidFill>
                        <a:srgbClr val="E5E7EB"/>
                      </a:solidFill>
                    </a:lnL>
                    <a:lnR w="6350">
                      <a:solidFill>
                        <a:srgbClr val="E5E7EB"/>
                      </a:solidFill>
                    </a:lnR>
                    <a:lnT w="6350">
                      <a:solidFill>
                        <a:srgbClr val="E5E7EB"/>
                      </a:solidFill>
                    </a:lnT>
                    <a:lnB w="6350">
                      <a:solidFill>
                        <a:srgbClr val="E5E7EB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100">
                          <a:solidFill>
                            <a:srgbClr val="4B5563"/>
                          </a:solidFill>
                          <a:latin typeface="Pretendard"/>
                          <a:ea typeface="Pretendard"/>
                          <a:cs typeface="Pretendard"/>
                          <a:sym typeface="Pretendard"/>
                        </a:rPr>
                        <a:t>빠른 답변</a:t>
                      </a:r>
                    </a:p>
                  </a:txBody>
                  <a:tcPr marL="45720" marR="45720" marT="45720" marB="45720" anchor="ctr" anchorCtr="0" horzOverflow="overflow">
                    <a:lnL w="6350">
                      <a:solidFill>
                        <a:srgbClr val="E5E7EB"/>
                      </a:solidFill>
                    </a:lnL>
                    <a:lnR w="6350">
                      <a:solidFill>
                        <a:srgbClr val="E5E7EB"/>
                      </a:solidFill>
                    </a:lnR>
                    <a:lnT w="6350">
                      <a:solidFill>
                        <a:srgbClr val="E5E7EB"/>
                      </a:solidFill>
                    </a:lnT>
                    <a:lnB w="6350">
                      <a:solidFill>
                        <a:srgbClr val="E5E7EB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 sz="1100">
                          <a:solidFill>
                            <a:srgbClr val="047857"/>
                          </a:solidFill>
                          <a:latin typeface="Pretendard"/>
                          <a:ea typeface="Pretendard"/>
                          <a:cs typeface="Pretendard"/>
                          <a:sym typeface="Pretendard"/>
                        </a:rPr>
                        <a:t>프로젝트 운영</a:t>
                      </a:r>
                    </a:p>
                  </a:txBody>
                  <a:tcPr marL="45720" marR="45720" marT="45720" marB="45720" anchor="ctr" anchorCtr="0" horzOverflow="overflow">
                    <a:lnL w="6350">
                      <a:solidFill>
                        <a:srgbClr val="E5E7EB"/>
                      </a:solidFill>
                    </a:lnL>
                    <a:lnR w="6350">
                      <a:solidFill>
                        <a:srgbClr val="E5E7EB"/>
                      </a:solidFill>
                    </a:lnR>
                    <a:lnT w="6350">
                      <a:solidFill>
                        <a:srgbClr val="E5E7EB"/>
                      </a:solidFill>
                    </a:lnT>
                    <a:lnB w="6350">
                      <a:solidFill>
                        <a:srgbClr val="E5E7EB"/>
                      </a:solidFill>
                    </a:lnB>
                    <a:noFill/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 sz="1100">
                          <a:solidFill>
                            <a:srgbClr val="1F2937"/>
                          </a:solidFill>
                          <a:latin typeface="Pretendard"/>
                          <a:ea typeface="Pretendard"/>
                          <a:cs typeface="Pretendard"/>
                          <a:sym typeface="Pretendard"/>
                        </a:rPr>
                        <a:t>방식</a:t>
                      </a:r>
                    </a:p>
                  </a:txBody>
                  <a:tcPr marL="45720" marR="45720" marT="45720" marB="45720" anchor="ctr" anchorCtr="0" horzOverflow="overflow">
                    <a:lnL w="6350">
                      <a:solidFill>
                        <a:srgbClr val="E5E7EB"/>
                      </a:solidFill>
                    </a:lnL>
                    <a:lnR w="6350">
                      <a:solidFill>
                        <a:srgbClr val="E5E7EB"/>
                      </a:solidFill>
                    </a:lnR>
                    <a:lnT w="6350">
                      <a:solidFill>
                        <a:srgbClr val="E5E7EB"/>
                      </a:solidFill>
                    </a:lnT>
                    <a:lnB w="6350">
                      <a:solidFill>
                        <a:srgbClr val="E5E7EB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100">
                          <a:solidFill>
                            <a:srgbClr val="4B5563"/>
                          </a:solidFill>
                          <a:latin typeface="Pretendard"/>
                          <a:ea typeface="Pretendard"/>
                          <a:cs typeface="Pretendard"/>
                          <a:sym typeface="Pretendard"/>
                        </a:rPr>
                        <a:t>질문 → 답변</a:t>
                      </a:r>
                    </a:p>
                  </a:txBody>
                  <a:tcPr marL="45720" marR="45720" marT="45720" marB="45720" anchor="ctr" anchorCtr="0" horzOverflow="overflow">
                    <a:lnL w="6350">
                      <a:solidFill>
                        <a:srgbClr val="E5E7EB"/>
                      </a:solidFill>
                    </a:lnL>
                    <a:lnR w="6350">
                      <a:solidFill>
                        <a:srgbClr val="E5E7EB"/>
                      </a:solidFill>
                    </a:lnR>
                    <a:lnT w="6350">
                      <a:solidFill>
                        <a:srgbClr val="E5E7EB"/>
                      </a:solidFill>
                    </a:lnT>
                    <a:lnB w="6350">
                      <a:solidFill>
                        <a:srgbClr val="E5E7EB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 sz="1100">
                          <a:solidFill>
                            <a:srgbClr val="047857"/>
                          </a:solidFill>
                          <a:latin typeface="Pretendard"/>
                          <a:ea typeface="Pretendard"/>
                          <a:cs typeface="Pretendard"/>
                          <a:sym typeface="Pretendard"/>
                        </a:rPr>
                        <a:t>기준 → 역할 → 실행 → 검증</a:t>
                      </a:r>
                    </a:p>
                  </a:txBody>
                  <a:tcPr marL="45720" marR="45720" marT="45720" marB="45720" anchor="ctr" anchorCtr="0" horzOverflow="overflow">
                    <a:lnL w="6350">
                      <a:solidFill>
                        <a:srgbClr val="E5E7EB"/>
                      </a:solidFill>
                    </a:lnL>
                    <a:lnR w="6350">
                      <a:solidFill>
                        <a:srgbClr val="E5E7EB"/>
                      </a:solidFill>
                    </a:lnR>
                    <a:lnT w="6350">
                      <a:solidFill>
                        <a:srgbClr val="E5E7EB"/>
                      </a:solidFill>
                    </a:lnT>
                    <a:lnB w="6350">
                      <a:solidFill>
                        <a:srgbClr val="E5E7EB"/>
                      </a:solidFill>
                    </a:lnB>
                    <a:noFill/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 sz="1100">
                          <a:solidFill>
                            <a:srgbClr val="1F2937"/>
                          </a:solidFill>
                          <a:latin typeface="Pretendard"/>
                          <a:ea typeface="Pretendard"/>
                          <a:cs typeface="Pretendard"/>
                          <a:sym typeface="Pretendard"/>
                        </a:rPr>
                        <a:t>한계</a:t>
                      </a:r>
                    </a:p>
                  </a:txBody>
                  <a:tcPr marL="45720" marR="45720" marT="45720" marB="45720" anchor="ctr" anchorCtr="0" horzOverflow="overflow">
                    <a:lnL w="6350">
                      <a:solidFill>
                        <a:srgbClr val="E5E7EB"/>
                      </a:solidFill>
                    </a:lnL>
                    <a:lnR w="6350">
                      <a:solidFill>
                        <a:srgbClr val="E5E7EB"/>
                      </a:solidFill>
                    </a:lnR>
                    <a:lnT w="6350">
                      <a:solidFill>
                        <a:srgbClr val="E5E7EB"/>
                      </a:solidFill>
                    </a:lnT>
                    <a:lnB w="6350">
                      <a:solidFill>
                        <a:srgbClr val="E5E7EB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100">
                          <a:solidFill>
                            <a:srgbClr val="4B5563"/>
                          </a:solidFill>
                          <a:latin typeface="Pretendard"/>
                          <a:ea typeface="Pretendard"/>
                          <a:cs typeface="Pretendard"/>
                          <a:sym typeface="Pretendard"/>
                        </a:rPr>
                        <a:t>흐름 유지 어려움</a:t>
                      </a:r>
                    </a:p>
                  </a:txBody>
                  <a:tcPr marL="45720" marR="45720" marT="45720" marB="45720" anchor="ctr" anchorCtr="0" horzOverflow="overflow">
                    <a:lnL w="6350">
                      <a:solidFill>
                        <a:srgbClr val="E5E7EB"/>
                      </a:solidFill>
                    </a:lnL>
                    <a:lnR w="6350">
                      <a:solidFill>
                        <a:srgbClr val="E5E7EB"/>
                      </a:solidFill>
                    </a:lnR>
                    <a:lnT w="6350">
                      <a:solidFill>
                        <a:srgbClr val="E5E7EB"/>
                      </a:solidFill>
                    </a:lnT>
                    <a:lnB w="6350">
                      <a:solidFill>
                        <a:srgbClr val="E5E7EB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100">
                          <a:solidFill>
                            <a:srgbClr val="4B5563"/>
                          </a:solidFill>
                          <a:latin typeface="Pretendard"/>
                          <a:ea typeface="Pretendard"/>
                          <a:cs typeface="Pretendard"/>
                          <a:sym typeface="Pretendard"/>
                        </a:rPr>
                        <a:t>준비가 필요함</a:t>
                      </a:r>
                    </a:p>
                  </a:txBody>
                  <a:tcPr marL="45720" marR="45720" marT="45720" marB="45720" anchor="ctr" anchorCtr="0" horzOverflow="overflow">
                    <a:lnL w="6350">
                      <a:solidFill>
                        <a:srgbClr val="E5E7EB"/>
                      </a:solidFill>
                    </a:lnL>
                    <a:lnR w="6350">
                      <a:solidFill>
                        <a:srgbClr val="E5E7EB"/>
                      </a:solidFill>
                    </a:lnR>
                    <a:lnT w="6350">
                      <a:solidFill>
                        <a:srgbClr val="E5E7EB"/>
                      </a:solidFill>
                    </a:lnT>
                    <a:lnB w="6350">
                      <a:solidFill>
                        <a:srgbClr val="E5E7EB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Shape 0"/>
          <p:cNvSpPr/>
          <p:nvPr/>
        </p:nvSpPr>
        <p:spPr>
          <a:xfrm>
            <a:off x="0" y="0"/>
            <a:ext cx="3840480" cy="514350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167" name="Text 1"/>
          <p:cNvSpPr txBox="1"/>
          <p:nvPr/>
        </p:nvSpPr>
        <p:spPr>
          <a:xfrm>
            <a:off x="365759" y="1295399"/>
            <a:ext cx="3291842" cy="198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30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06</a:t>
            </a:r>
          </a:p>
        </p:txBody>
      </p:sp>
      <p:sp>
        <p:nvSpPr>
          <p:cNvPr id="1168" name="Text 2"/>
          <p:cNvSpPr txBox="1"/>
          <p:nvPr/>
        </p:nvSpPr>
        <p:spPr>
          <a:xfrm>
            <a:off x="457199" y="3483609"/>
            <a:ext cx="3291842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1100">
                <a:solidFill>
                  <a:srgbClr val="D1FAE5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TIP 6  ·  MVP HANDS-ON</a:t>
            </a:r>
          </a:p>
        </p:txBody>
      </p:sp>
      <p:sp>
        <p:nvSpPr>
          <p:cNvPr id="1169" name="Text 3"/>
          <p:cNvSpPr txBox="1"/>
          <p:nvPr/>
        </p:nvSpPr>
        <p:spPr>
          <a:xfrm>
            <a:off x="4297679" y="1517650"/>
            <a:ext cx="4572001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500" sz="11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CHAPTER</a:t>
            </a:r>
          </a:p>
        </p:txBody>
      </p:sp>
      <p:sp>
        <p:nvSpPr>
          <p:cNvPr id="1170" name="Text 4"/>
          <p:cNvSpPr txBox="1"/>
          <p:nvPr/>
        </p:nvSpPr>
        <p:spPr>
          <a:xfrm>
            <a:off x="4297679" y="1783079"/>
            <a:ext cx="4572001" cy="456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8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MVP 실습은 ‘작게 끝까지’</a:t>
            </a:r>
          </a:p>
        </p:txBody>
      </p:sp>
      <p:sp>
        <p:nvSpPr>
          <p:cNvPr id="1171" name="Text 5"/>
          <p:cNvSpPr txBox="1"/>
          <p:nvPr/>
        </p:nvSpPr>
        <p:spPr>
          <a:xfrm>
            <a:off x="4297679" y="3017520"/>
            <a:ext cx="4572001" cy="10792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342900" indent="-342900">
              <a:spcBef>
                <a:spcPts val="600"/>
              </a:spcBef>
              <a:buSzPct val="100000"/>
              <a:buChar char="●"/>
              <a:defRPr sz="13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1~2시간 안에 끝까지 실행</a:t>
            </a:r>
          </a:p>
          <a:p>
            <a:pPr marL="342900" indent="-342900">
              <a:spcBef>
                <a:spcPts val="600"/>
              </a:spcBef>
              <a:buSzPct val="100000"/>
              <a:buChar char="●"/>
              <a:defRPr sz="13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Perplexity → Claude → Codex</a:t>
            </a:r>
          </a:p>
          <a:p>
            <a:pPr marL="342900" indent="-342900">
              <a:spcBef>
                <a:spcPts val="600"/>
              </a:spcBef>
              <a:buSzPct val="100000"/>
              <a:buChar char="●"/>
              <a:defRPr sz="13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프롬프트는 요구사항 문서처럼</a:t>
            </a:r>
          </a:p>
          <a:p>
            <a:pPr marL="342900" indent="-342900">
              <a:spcBef>
                <a:spcPts val="600"/>
              </a:spcBef>
              <a:buSzPct val="100000"/>
              <a:buChar char="●"/>
              <a:defRPr sz="13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제출 전 빌드·실행·캡처</a:t>
            </a:r>
          </a:p>
        </p:txBody>
      </p:sp>
      <p:sp>
        <p:nvSpPr>
          <p:cNvPr id="1172" name="Text 6"/>
          <p:cNvSpPr txBox="1"/>
          <p:nvPr/>
        </p:nvSpPr>
        <p:spPr>
          <a:xfrm>
            <a:off x="7772400" y="4867909"/>
            <a:ext cx="9144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40 / 48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Text 0"/>
          <p:cNvSpPr txBox="1"/>
          <p:nvPr/>
        </p:nvSpPr>
        <p:spPr>
          <a:xfrm>
            <a:off x="411480" y="33762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TIP 6  ·  실습 기준</a:t>
            </a:r>
          </a:p>
        </p:txBody>
      </p:sp>
      <p:sp>
        <p:nvSpPr>
          <p:cNvPr id="1175" name="Text 1"/>
          <p:cNvSpPr txBox="1"/>
          <p:nvPr/>
        </p:nvSpPr>
        <p:spPr>
          <a:xfrm>
            <a:off x="5029200" y="341630"/>
            <a:ext cx="36576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i="1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Project Playbook</a:t>
            </a:r>
          </a:p>
        </p:txBody>
      </p:sp>
      <p:sp>
        <p:nvSpPr>
          <p:cNvPr id="1176" name="Shape 2"/>
          <p:cNvSpPr/>
          <p:nvPr/>
        </p:nvSpPr>
        <p:spPr>
          <a:xfrm>
            <a:off x="411479" y="4736591"/>
            <a:ext cx="8321042" cy="1"/>
          </a:xfrm>
          <a:prstGeom prst="line">
            <a:avLst/>
          </a:prstGeom>
          <a:ln w="6350">
            <a:solidFill>
              <a:srgbClr val="E5E7E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177" name="Text 3"/>
          <p:cNvSpPr txBox="1"/>
          <p:nvPr/>
        </p:nvSpPr>
        <p:spPr>
          <a:xfrm>
            <a:off x="411480" y="486390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나만의 AI 프로젝트 운영 꿀팁</a:t>
            </a:r>
          </a:p>
        </p:txBody>
      </p:sp>
      <p:sp>
        <p:nvSpPr>
          <p:cNvPr id="1178" name="Text 4"/>
          <p:cNvSpPr txBox="1"/>
          <p:nvPr/>
        </p:nvSpPr>
        <p:spPr>
          <a:xfrm>
            <a:off x="7772400" y="4867909"/>
            <a:ext cx="9144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pc="1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41 / 48</a:t>
            </a:r>
          </a:p>
        </p:txBody>
      </p:sp>
      <p:sp>
        <p:nvSpPr>
          <p:cNvPr id="1179" name="Text 5"/>
          <p:cNvSpPr txBox="1"/>
          <p:nvPr/>
        </p:nvSpPr>
        <p:spPr>
          <a:xfrm>
            <a:off x="411479" y="696718"/>
            <a:ext cx="8321042" cy="389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실습 기준 4가지</a:t>
            </a:r>
          </a:p>
        </p:txBody>
      </p:sp>
      <p:sp>
        <p:nvSpPr>
          <p:cNvPr id="1180" name="Text 6"/>
          <p:cNvSpPr txBox="1"/>
          <p:nvPr/>
        </p:nvSpPr>
        <p:spPr>
          <a:xfrm>
            <a:off x="411479" y="1166621"/>
            <a:ext cx="83210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많이 만드는 게 아니라 — 끝까지 실행되는 것</a:t>
            </a:r>
          </a:p>
        </p:txBody>
      </p:sp>
      <p:sp>
        <p:nvSpPr>
          <p:cNvPr id="1181" name="Shape 7"/>
          <p:cNvSpPr/>
          <p:nvPr/>
        </p:nvSpPr>
        <p:spPr>
          <a:xfrm>
            <a:off x="411480" y="1463039"/>
            <a:ext cx="457201" cy="36577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182" name="Shape 8"/>
          <p:cNvSpPr/>
          <p:nvPr/>
        </p:nvSpPr>
        <p:spPr>
          <a:xfrm>
            <a:off x="411480" y="1783079"/>
            <a:ext cx="2011680" cy="1417321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183" name="Shape 9"/>
          <p:cNvSpPr/>
          <p:nvPr/>
        </p:nvSpPr>
        <p:spPr>
          <a:xfrm>
            <a:off x="411480" y="1783079"/>
            <a:ext cx="54865" cy="1417321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184" name="Text 10"/>
          <p:cNvSpPr txBox="1"/>
          <p:nvPr/>
        </p:nvSpPr>
        <p:spPr>
          <a:xfrm>
            <a:off x="576072" y="1964689"/>
            <a:ext cx="9144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300" sz="9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01</a:t>
            </a:r>
          </a:p>
        </p:txBody>
      </p:sp>
      <p:sp>
        <p:nvSpPr>
          <p:cNvPr id="1185" name="Text 11"/>
          <p:cNvSpPr txBox="1"/>
          <p:nvPr/>
        </p:nvSpPr>
        <p:spPr>
          <a:xfrm>
            <a:off x="576072" y="2194560"/>
            <a:ext cx="1737361" cy="214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3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MVP 기능 3개로 제한</a:t>
            </a:r>
          </a:p>
        </p:txBody>
      </p:sp>
      <p:sp>
        <p:nvSpPr>
          <p:cNvPr id="1186" name="Text 12"/>
          <p:cNvSpPr txBox="1"/>
          <p:nvPr/>
        </p:nvSpPr>
        <p:spPr>
          <a:xfrm>
            <a:off x="576072" y="2907219"/>
            <a:ext cx="1737361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범위를 먼저 줄인다</a:t>
            </a:r>
          </a:p>
        </p:txBody>
      </p:sp>
      <p:sp>
        <p:nvSpPr>
          <p:cNvPr id="1187" name="Shape 13"/>
          <p:cNvSpPr/>
          <p:nvPr/>
        </p:nvSpPr>
        <p:spPr>
          <a:xfrm>
            <a:off x="2542032" y="1783079"/>
            <a:ext cx="2011680" cy="1417321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188" name="Shape 14"/>
          <p:cNvSpPr/>
          <p:nvPr/>
        </p:nvSpPr>
        <p:spPr>
          <a:xfrm>
            <a:off x="2542032" y="1783079"/>
            <a:ext cx="54865" cy="1417321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189" name="Text 15"/>
          <p:cNvSpPr txBox="1"/>
          <p:nvPr/>
        </p:nvSpPr>
        <p:spPr>
          <a:xfrm>
            <a:off x="2706623" y="1964689"/>
            <a:ext cx="9144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300" sz="9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02</a:t>
            </a:r>
          </a:p>
        </p:txBody>
      </p:sp>
      <p:sp>
        <p:nvSpPr>
          <p:cNvPr id="1190" name="Text 16"/>
          <p:cNvSpPr txBox="1"/>
          <p:nvPr/>
        </p:nvSpPr>
        <p:spPr>
          <a:xfrm>
            <a:off x="2706623" y="2194560"/>
            <a:ext cx="1737361" cy="214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3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데이터를 먼저 조사</a:t>
            </a:r>
          </a:p>
        </p:txBody>
      </p:sp>
      <p:sp>
        <p:nvSpPr>
          <p:cNvPr id="1191" name="Text 17"/>
          <p:cNvSpPr txBox="1"/>
          <p:nvPr/>
        </p:nvSpPr>
        <p:spPr>
          <a:xfrm>
            <a:off x="2706623" y="2907219"/>
            <a:ext cx="1737361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출처가 있는 자료부터</a:t>
            </a:r>
          </a:p>
        </p:txBody>
      </p:sp>
      <p:sp>
        <p:nvSpPr>
          <p:cNvPr id="1192" name="Shape 18"/>
          <p:cNvSpPr/>
          <p:nvPr/>
        </p:nvSpPr>
        <p:spPr>
          <a:xfrm>
            <a:off x="4672584" y="1783079"/>
            <a:ext cx="2011681" cy="1417321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193" name="Shape 19"/>
          <p:cNvSpPr/>
          <p:nvPr/>
        </p:nvSpPr>
        <p:spPr>
          <a:xfrm>
            <a:off x="4672584" y="1783079"/>
            <a:ext cx="54865" cy="1417321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194" name="Text 20"/>
          <p:cNvSpPr txBox="1"/>
          <p:nvPr/>
        </p:nvSpPr>
        <p:spPr>
          <a:xfrm>
            <a:off x="4837176" y="1964689"/>
            <a:ext cx="9144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300" sz="900">
                <a:solidFill>
                  <a:srgbClr val="F59E0B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03</a:t>
            </a:r>
          </a:p>
        </p:txBody>
      </p:sp>
      <p:sp>
        <p:nvSpPr>
          <p:cNvPr id="1195" name="Text 21"/>
          <p:cNvSpPr txBox="1"/>
          <p:nvPr/>
        </p:nvSpPr>
        <p:spPr>
          <a:xfrm>
            <a:off x="4837176" y="2194560"/>
            <a:ext cx="1737361" cy="214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3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화면을 먼저 보이게</a:t>
            </a:r>
          </a:p>
        </p:txBody>
      </p:sp>
      <p:sp>
        <p:nvSpPr>
          <p:cNvPr id="1196" name="Text 22"/>
          <p:cNvSpPr txBox="1"/>
          <p:nvPr/>
        </p:nvSpPr>
        <p:spPr>
          <a:xfrm>
            <a:off x="4837176" y="2907219"/>
            <a:ext cx="1737361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사용자가 이해할 수 있게</a:t>
            </a:r>
          </a:p>
        </p:txBody>
      </p:sp>
      <p:sp>
        <p:nvSpPr>
          <p:cNvPr id="1197" name="Shape 23"/>
          <p:cNvSpPr/>
          <p:nvPr/>
        </p:nvSpPr>
        <p:spPr>
          <a:xfrm>
            <a:off x="6803135" y="1783079"/>
            <a:ext cx="2011681" cy="1417321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198" name="Shape 24"/>
          <p:cNvSpPr/>
          <p:nvPr/>
        </p:nvSpPr>
        <p:spPr>
          <a:xfrm>
            <a:off x="6803135" y="1783079"/>
            <a:ext cx="54865" cy="1417321"/>
          </a:xfrm>
          <a:prstGeom prst="rect">
            <a:avLst/>
          </a:prstGeom>
          <a:solidFill>
            <a:srgbClr val="1E3A8A"/>
          </a:solidFill>
          <a:ln w="12700">
            <a:solidFill>
              <a:srgbClr val="1E3A8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199" name="Text 25"/>
          <p:cNvSpPr txBox="1"/>
          <p:nvPr/>
        </p:nvSpPr>
        <p:spPr>
          <a:xfrm>
            <a:off x="6967728" y="1964689"/>
            <a:ext cx="9144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300" sz="900">
                <a:solidFill>
                  <a:srgbClr val="1E3A8A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04</a:t>
            </a:r>
          </a:p>
        </p:txBody>
      </p:sp>
      <p:sp>
        <p:nvSpPr>
          <p:cNvPr id="1200" name="Text 26"/>
          <p:cNvSpPr txBox="1"/>
          <p:nvPr/>
        </p:nvSpPr>
        <p:spPr>
          <a:xfrm>
            <a:off x="6967728" y="2194560"/>
            <a:ext cx="1737361" cy="214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13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실행 가능한 코드로</a:t>
            </a:r>
          </a:p>
        </p:txBody>
      </p:sp>
      <p:sp>
        <p:nvSpPr>
          <p:cNvPr id="1201" name="Text 27"/>
          <p:cNvSpPr txBox="1"/>
          <p:nvPr/>
        </p:nvSpPr>
        <p:spPr>
          <a:xfrm>
            <a:off x="6967728" y="2907219"/>
            <a:ext cx="1737361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build / dev 동작</a:t>
            </a:r>
          </a:p>
        </p:txBody>
      </p:sp>
      <p:sp>
        <p:nvSpPr>
          <p:cNvPr id="1202" name="Text 28"/>
          <p:cNvSpPr txBox="1"/>
          <p:nvPr/>
        </p:nvSpPr>
        <p:spPr>
          <a:xfrm>
            <a:off x="411479" y="3432998"/>
            <a:ext cx="8321042" cy="174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pc="400" sz="11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결과물 5종</a:t>
            </a:r>
          </a:p>
        </p:txBody>
      </p:sp>
      <p:sp>
        <p:nvSpPr>
          <p:cNvPr id="1203" name="Shape 29"/>
          <p:cNvSpPr/>
          <p:nvPr/>
        </p:nvSpPr>
        <p:spPr>
          <a:xfrm>
            <a:off x="594359" y="3749040"/>
            <a:ext cx="1554482" cy="411481"/>
          </a:xfrm>
          <a:prstGeom prst="roundRect">
            <a:avLst>
              <a:gd name="adj" fmla="val 13333"/>
            </a:avLst>
          </a:prstGeom>
          <a:solidFill>
            <a:srgbClr val="EEF1F4"/>
          </a:solidFill>
          <a:ln w="6350">
            <a:solidFill>
              <a:srgbClr val="D1D5D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204" name="Text 30"/>
          <p:cNvSpPr txBox="1"/>
          <p:nvPr/>
        </p:nvSpPr>
        <p:spPr>
          <a:xfrm>
            <a:off x="594359" y="3867339"/>
            <a:ext cx="1554482" cy="174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1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기획 xlsx</a:t>
            </a:r>
          </a:p>
        </p:txBody>
      </p:sp>
      <p:sp>
        <p:nvSpPr>
          <p:cNvPr id="1205" name="Shape 31"/>
          <p:cNvSpPr/>
          <p:nvPr/>
        </p:nvSpPr>
        <p:spPr>
          <a:xfrm>
            <a:off x="2194560" y="3749040"/>
            <a:ext cx="1554481" cy="411481"/>
          </a:xfrm>
          <a:prstGeom prst="roundRect">
            <a:avLst>
              <a:gd name="adj" fmla="val 13333"/>
            </a:avLst>
          </a:prstGeom>
          <a:solidFill>
            <a:srgbClr val="EEF1F4"/>
          </a:solidFill>
          <a:ln w="6350">
            <a:solidFill>
              <a:srgbClr val="D1D5D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206" name="Text 32"/>
          <p:cNvSpPr txBox="1"/>
          <p:nvPr/>
        </p:nvSpPr>
        <p:spPr>
          <a:xfrm>
            <a:off x="2194560" y="3867339"/>
            <a:ext cx="1554481" cy="174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1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React+Vite 코드</a:t>
            </a:r>
          </a:p>
        </p:txBody>
      </p:sp>
      <p:sp>
        <p:nvSpPr>
          <p:cNvPr id="1207" name="Shape 33"/>
          <p:cNvSpPr/>
          <p:nvPr/>
        </p:nvSpPr>
        <p:spPr>
          <a:xfrm>
            <a:off x="3794759" y="3749040"/>
            <a:ext cx="1554481" cy="411481"/>
          </a:xfrm>
          <a:prstGeom prst="roundRect">
            <a:avLst>
              <a:gd name="adj" fmla="val 13333"/>
            </a:avLst>
          </a:prstGeom>
          <a:solidFill>
            <a:srgbClr val="EEF1F4"/>
          </a:solidFill>
          <a:ln w="6350">
            <a:solidFill>
              <a:srgbClr val="D1D5D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208" name="Text 34"/>
          <p:cNvSpPr txBox="1"/>
          <p:nvPr/>
        </p:nvSpPr>
        <p:spPr>
          <a:xfrm>
            <a:off x="3794759" y="3867339"/>
            <a:ext cx="1554481" cy="174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1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실행 방법</a:t>
            </a:r>
          </a:p>
        </p:txBody>
      </p:sp>
      <p:sp>
        <p:nvSpPr>
          <p:cNvPr id="1209" name="Shape 35"/>
          <p:cNvSpPr/>
          <p:nvPr/>
        </p:nvSpPr>
        <p:spPr>
          <a:xfrm>
            <a:off x="5394959" y="3749040"/>
            <a:ext cx="1554481" cy="411481"/>
          </a:xfrm>
          <a:prstGeom prst="roundRect">
            <a:avLst>
              <a:gd name="adj" fmla="val 13333"/>
            </a:avLst>
          </a:prstGeom>
          <a:solidFill>
            <a:srgbClr val="EEF1F4"/>
          </a:solidFill>
          <a:ln w="6350">
            <a:solidFill>
              <a:srgbClr val="D1D5D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210" name="Text 36"/>
          <p:cNvSpPr txBox="1"/>
          <p:nvPr/>
        </p:nvSpPr>
        <p:spPr>
          <a:xfrm>
            <a:off x="5394959" y="3867339"/>
            <a:ext cx="1554481" cy="174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1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화면 캡처</a:t>
            </a:r>
          </a:p>
        </p:txBody>
      </p:sp>
      <p:sp>
        <p:nvSpPr>
          <p:cNvPr id="1211" name="Shape 37"/>
          <p:cNvSpPr/>
          <p:nvPr/>
        </p:nvSpPr>
        <p:spPr>
          <a:xfrm>
            <a:off x="6995159" y="3749040"/>
            <a:ext cx="1554481" cy="411481"/>
          </a:xfrm>
          <a:prstGeom prst="roundRect">
            <a:avLst>
              <a:gd name="adj" fmla="val 13333"/>
            </a:avLst>
          </a:prstGeom>
          <a:solidFill>
            <a:srgbClr val="EEF1F4"/>
          </a:solidFill>
          <a:ln w="6350">
            <a:solidFill>
              <a:srgbClr val="D1D5D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212" name="Text 38"/>
          <p:cNvSpPr txBox="1"/>
          <p:nvPr/>
        </p:nvSpPr>
        <p:spPr>
          <a:xfrm>
            <a:off x="6995159" y="3867339"/>
            <a:ext cx="1554481" cy="174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1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오류 기록</a:t>
            </a:r>
          </a:p>
        </p:txBody>
      </p:sp>
      <p:sp>
        <p:nvSpPr>
          <p:cNvPr id="1213" name="Text 39"/>
          <p:cNvSpPr txBox="1"/>
          <p:nvPr/>
        </p:nvSpPr>
        <p:spPr>
          <a:xfrm>
            <a:off x="411479" y="4339589"/>
            <a:ext cx="83210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i="1" sz="1200">
                <a:solidFill>
                  <a:srgbClr val="F59E0B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핵심: 완벽보다 ‘끝까지 실행’.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Text 0"/>
          <p:cNvSpPr txBox="1"/>
          <p:nvPr/>
        </p:nvSpPr>
        <p:spPr>
          <a:xfrm>
            <a:off x="411480" y="33762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TIP 6  ·  실습 흐름</a:t>
            </a:r>
          </a:p>
        </p:txBody>
      </p:sp>
      <p:sp>
        <p:nvSpPr>
          <p:cNvPr id="1216" name="Text 1"/>
          <p:cNvSpPr txBox="1"/>
          <p:nvPr/>
        </p:nvSpPr>
        <p:spPr>
          <a:xfrm>
            <a:off x="5029200" y="341630"/>
            <a:ext cx="36576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i="1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Project Playbook</a:t>
            </a:r>
          </a:p>
        </p:txBody>
      </p:sp>
      <p:sp>
        <p:nvSpPr>
          <p:cNvPr id="1217" name="Shape 2"/>
          <p:cNvSpPr/>
          <p:nvPr/>
        </p:nvSpPr>
        <p:spPr>
          <a:xfrm>
            <a:off x="411479" y="4736591"/>
            <a:ext cx="8321042" cy="1"/>
          </a:xfrm>
          <a:prstGeom prst="line">
            <a:avLst/>
          </a:prstGeom>
          <a:ln w="6350">
            <a:solidFill>
              <a:srgbClr val="E5E7E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218" name="Text 3"/>
          <p:cNvSpPr txBox="1"/>
          <p:nvPr/>
        </p:nvSpPr>
        <p:spPr>
          <a:xfrm>
            <a:off x="411480" y="486390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나만의 AI 프로젝트 운영 꿀팁</a:t>
            </a:r>
          </a:p>
        </p:txBody>
      </p:sp>
      <p:sp>
        <p:nvSpPr>
          <p:cNvPr id="1219" name="Text 4"/>
          <p:cNvSpPr txBox="1"/>
          <p:nvPr/>
        </p:nvSpPr>
        <p:spPr>
          <a:xfrm>
            <a:off x="7772400" y="4867909"/>
            <a:ext cx="9144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pc="1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42 / 48</a:t>
            </a:r>
          </a:p>
        </p:txBody>
      </p:sp>
      <p:sp>
        <p:nvSpPr>
          <p:cNvPr id="1220" name="Text 5"/>
          <p:cNvSpPr txBox="1"/>
          <p:nvPr/>
        </p:nvSpPr>
        <p:spPr>
          <a:xfrm>
            <a:off x="411479" y="696718"/>
            <a:ext cx="8321042" cy="389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Perplexity → Claude → Codex 흐름</a:t>
            </a:r>
          </a:p>
        </p:txBody>
      </p:sp>
      <p:sp>
        <p:nvSpPr>
          <p:cNvPr id="1221" name="Text 6"/>
          <p:cNvSpPr txBox="1"/>
          <p:nvPr/>
        </p:nvSpPr>
        <p:spPr>
          <a:xfrm>
            <a:off x="411479" y="1166621"/>
            <a:ext cx="83210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5단계 작업 흐름과 도구 분담</a:t>
            </a:r>
          </a:p>
        </p:txBody>
      </p:sp>
      <p:sp>
        <p:nvSpPr>
          <p:cNvPr id="1222" name="Shape 7"/>
          <p:cNvSpPr/>
          <p:nvPr/>
        </p:nvSpPr>
        <p:spPr>
          <a:xfrm>
            <a:off x="411480" y="1463039"/>
            <a:ext cx="457201" cy="36577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223" name="Shape 8"/>
          <p:cNvSpPr/>
          <p:nvPr/>
        </p:nvSpPr>
        <p:spPr>
          <a:xfrm>
            <a:off x="411480" y="1828800"/>
            <a:ext cx="1591057" cy="1691640"/>
          </a:xfrm>
          <a:prstGeom prst="roundRect">
            <a:avLst>
              <a:gd name="adj" fmla="val 4598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224" name="Shape 9"/>
          <p:cNvSpPr/>
          <p:nvPr/>
        </p:nvSpPr>
        <p:spPr>
          <a:xfrm>
            <a:off x="960119" y="1993392"/>
            <a:ext cx="493777" cy="493777"/>
          </a:xfrm>
          <a:prstGeom prst="ellipse">
            <a:avLst/>
          </a:prstGeom>
          <a:solidFill>
            <a:srgbClr val="6B7280"/>
          </a:solidFill>
          <a:ln w="12700">
            <a:solidFill>
              <a:srgbClr val="6B7280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225" name="Text 10"/>
          <p:cNvSpPr txBox="1"/>
          <p:nvPr/>
        </p:nvSpPr>
        <p:spPr>
          <a:xfrm>
            <a:off x="960119" y="2151380"/>
            <a:ext cx="493777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01</a:t>
            </a:r>
          </a:p>
        </p:txBody>
      </p:sp>
      <p:sp>
        <p:nvSpPr>
          <p:cNvPr id="1226" name="Text 11"/>
          <p:cNvSpPr txBox="1"/>
          <p:nvPr/>
        </p:nvSpPr>
        <p:spPr>
          <a:xfrm>
            <a:off x="411480" y="2610737"/>
            <a:ext cx="1591057" cy="228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주제 선택</a:t>
            </a:r>
          </a:p>
        </p:txBody>
      </p:sp>
      <p:sp>
        <p:nvSpPr>
          <p:cNvPr id="1227" name="Text 12"/>
          <p:cNvSpPr txBox="1"/>
          <p:nvPr/>
        </p:nvSpPr>
        <p:spPr>
          <a:xfrm>
            <a:off x="502919" y="2926079"/>
            <a:ext cx="1408177" cy="174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 sz="11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작은 문제 1개</a:t>
            </a:r>
          </a:p>
        </p:txBody>
      </p:sp>
      <p:sp>
        <p:nvSpPr>
          <p:cNvPr id="1228" name="Shape 13"/>
          <p:cNvSpPr/>
          <p:nvPr/>
        </p:nvSpPr>
        <p:spPr>
          <a:xfrm>
            <a:off x="2002535" y="2674620"/>
            <a:ext cx="91441" cy="1"/>
          </a:xfrm>
          <a:prstGeom prst="line">
            <a:avLst/>
          </a:prstGeom>
          <a:ln w="12700">
            <a:solidFill>
              <a:srgbClr val="9CA3AF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229" name="Shape 14"/>
          <p:cNvSpPr/>
          <p:nvPr/>
        </p:nvSpPr>
        <p:spPr>
          <a:xfrm>
            <a:off x="2093976" y="1828800"/>
            <a:ext cx="1591057" cy="1691640"/>
          </a:xfrm>
          <a:prstGeom prst="roundRect">
            <a:avLst>
              <a:gd name="adj" fmla="val 4598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230" name="Shape 15"/>
          <p:cNvSpPr/>
          <p:nvPr/>
        </p:nvSpPr>
        <p:spPr>
          <a:xfrm>
            <a:off x="2642616" y="1993392"/>
            <a:ext cx="493777" cy="493777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231" name="Text 16"/>
          <p:cNvSpPr txBox="1"/>
          <p:nvPr/>
        </p:nvSpPr>
        <p:spPr>
          <a:xfrm>
            <a:off x="2642616" y="2151380"/>
            <a:ext cx="493777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02</a:t>
            </a:r>
          </a:p>
        </p:txBody>
      </p:sp>
      <p:sp>
        <p:nvSpPr>
          <p:cNvPr id="1232" name="Text 17"/>
          <p:cNvSpPr txBox="1"/>
          <p:nvPr/>
        </p:nvSpPr>
        <p:spPr>
          <a:xfrm>
            <a:off x="2093976" y="2610737"/>
            <a:ext cx="1591057" cy="228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데이터 조사</a:t>
            </a:r>
          </a:p>
        </p:txBody>
      </p:sp>
      <p:sp>
        <p:nvSpPr>
          <p:cNvPr id="1233" name="Text 18"/>
          <p:cNvSpPr txBox="1"/>
          <p:nvPr/>
        </p:nvSpPr>
        <p:spPr>
          <a:xfrm>
            <a:off x="2185416" y="2926079"/>
            <a:ext cx="1408177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 sz="1100">
                <a:solidFill>
                  <a:srgbClr val="F59E0B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Perplexity</a:t>
            </a:r>
          </a:p>
        </p:txBody>
      </p:sp>
      <p:sp>
        <p:nvSpPr>
          <p:cNvPr id="1234" name="Shape 19"/>
          <p:cNvSpPr/>
          <p:nvPr/>
        </p:nvSpPr>
        <p:spPr>
          <a:xfrm>
            <a:off x="3685032" y="2674620"/>
            <a:ext cx="91441" cy="1"/>
          </a:xfrm>
          <a:prstGeom prst="line">
            <a:avLst/>
          </a:prstGeom>
          <a:ln w="12700">
            <a:solidFill>
              <a:srgbClr val="9CA3AF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235" name="Shape 20"/>
          <p:cNvSpPr/>
          <p:nvPr/>
        </p:nvSpPr>
        <p:spPr>
          <a:xfrm>
            <a:off x="3776471" y="1828800"/>
            <a:ext cx="1591057" cy="1691640"/>
          </a:xfrm>
          <a:prstGeom prst="roundRect">
            <a:avLst>
              <a:gd name="adj" fmla="val 4598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236" name="Shape 21"/>
          <p:cNvSpPr/>
          <p:nvPr/>
        </p:nvSpPr>
        <p:spPr>
          <a:xfrm>
            <a:off x="4325111" y="1993392"/>
            <a:ext cx="493777" cy="493777"/>
          </a:xfrm>
          <a:prstGeom prst="ellipse">
            <a:avLst/>
          </a:prstGeom>
          <a:solidFill>
            <a:srgbClr val="6B7280"/>
          </a:solidFill>
          <a:ln w="12700">
            <a:solidFill>
              <a:srgbClr val="6B7280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237" name="Text 22"/>
          <p:cNvSpPr txBox="1"/>
          <p:nvPr/>
        </p:nvSpPr>
        <p:spPr>
          <a:xfrm>
            <a:off x="4325111" y="2151380"/>
            <a:ext cx="493777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03</a:t>
            </a:r>
          </a:p>
        </p:txBody>
      </p:sp>
      <p:sp>
        <p:nvSpPr>
          <p:cNvPr id="1238" name="Text 23"/>
          <p:cNvSpPr txBox="1"/>
          <p:nvPr/>
        </p:nvSpPr>
        <p:spPr>
          <a:xfrm>
            <a:off x="3776471" y="2610737"/>
            <a:ext cx="1591057" cy="228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MVP 확정</a:t>
            </a:r>
          </a:p>
        </p:txBody>
      </p:sp>
      <p:sp>
        <p:nvSpPr>
          <p:cNvPr id="1239" name="Text 24"/>
          <p:cNvSpPr txBox="1"/>
          <p:nvPr/>
        </p:nvSpPr>
        <p:spPr>
          <a:xfrm>
            <a:off x="3867911" y="2926079"/>
            <a:ext cx="1408178" cy="174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 sz="11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3기능 이내</a:t>
            </a:r>
          </a:p>
        </p:txBody>
      </p:sp>
      <p:sp>
        <p:nvSpPr>
          <p:cNvPr id="1240" name="Shape 25"/>
          <p:cNvSpPr/>
          <p:nvPr/>
        </p:nvSpPr>
        <p:spPr>
          <a:xfrm>
            <a:off x="5367528" y="2674620"/>
            <a:ext cx="91441" cy="1"/>
          </a:xfrm>
          <a:prstGeom prst="line">
            <a:avLst/>
          </a:prstGeom>
          <a:ln w="12700">
            <a:solidFill>
              <a:srgbClr val="9CA3AF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241" name="Shape 26"/>
          <p:cNvSpPr/>
          <p:nvPr/>
        </p:nvSpPr>
        <p:spPr>
          <a:xfrm>
            <a:off x="5458967" y="1828800"/>
            <a:ext cx="1591057" cy="1691640"/>
          </a:xfrm>
          <a:prstGeom prst="roundRect">
            <a:avLst>
              <a:gd name="adj" fmla="val 4598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242" name="Shape 27"/>
          <p:cNvSpPr/>
          <p:nvPr/>
        </p:nvSpPr>
        <p:spPr>
          <a:xfrm>
            <a:off x="6007608" y="1993392"/>
            <a:ext cx="493777" cy="493777"/>
          </a:xfrm>
          <a:prstGeom prst="ellipse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243" name="Text 28"/>
          <p:cNvSpPr txBox="1"/>
          <p:nvPr/>
        </p:nvSpPr>
        <p:spPr>
          <a:xfrm>
            <a:off x="6007608" y="2151380"/>
            <a:ext cx="493777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04</a:t>
            </a:r>
          </a:p>
        </p:txBody>
      </p:sp>
      <p:sp>
        <p:nvSpPr>
          <p:cNvPr id="1244" name="Text 29"/>
          <p:cNvSpPr txBox="1"/>
          <p:nvPr/>
        </p:nvSpPr>
        <p:spPr>
          <a:xfrm>
            <a:off x="5458967" y="2610737"/>
            <a:ext cx="1591057" cy="228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UI 제작</a:t>
            </a:r>
          </a:p>
        </p:txBody>
      </p:sp>
      <p:sp>
        <p:nvSpPr>
          <p:cNvPr id="1245" name="Text 30"/>
          <p:cNvSpPr txBox="1"/>
          <p:nvPr/>
        </p:nvSpPr>
        <p:spPr>
          <a:xfrm>
            <a:off x="5550408" y="2926079"/>
            <a:ext cx="1408177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 sz="11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Claude</a:t>
            </a:r>
          </a:p>
        </p:txBody>
      </p:sp>
      <p:sp>
        <p:nvSpPr>
          <p:cNvPr id="1246" name="Shape 31"/>
          <p:cNvSpPr/>
          <p:nvPr/>
        </p:nvSpPr>
        <p:spPr>
          <a:xfrm>
            <a:off x="7050023" y="2674620"/>
            <a:ext cx="91441" cy="1"/>
          </a:xfrm>
          <a:prstGeom prst="line">
            <a:avLst/>
          </a:prstGeom>
          <a:ln w="12700">
            <a:solidFill>
              <a:srgbClr val="9CA3AF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247" name="Shape 32"/>
          <p:cNvSpPr/>
          <p:nvPr/>
        </p:nvSpPr>
        <p:spPr>
          <a:xfrm>
            <a:off x="7141464" y="1828800"/>
            <a:ext cx="1591057" cy="1691640"/>
          </a:xfrm>
          <a:prstGeom prst="roundRect">
            <a:avLst>
              <a:gd name="adj" fmla="val 4598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248" name="Shape 33"/>
          <p:cNvSpPr/>
          <p:nvPr/>
        </p:nvSpPr>
        <p:spPr>
          <a:xfrm>
            <a:off x="7690104" y="1993392"/>
            <a:ext cx="493777" cy="493777"/>
          </a:xfrm>
          <a:prstGeom prst="ellipse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249" name="Text 34"/>
          <p:cNvSpPr txBox="1"/>
          <p:nvPr/>
        </p:nvSpPr>
        <p:spPr>
          <a:xfrm>
            <a:off x="7690104" y="2151380"/>
            <a:ext cx="493777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2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05</a:t>
            </a:r>
          </a:p>
        </p:txBody>
      </p:sp>
      <p:sp>
        <p:nvSpPr>
          <p:cNvPr id="1250" name="Text 35"/>
          <p:cNvSpPr txBox="1"/>
          <p:nvPr/>
        </p:nvSpPr>
        <p:spPr>
          <a:xfrm>
            <a:off x="7141464" y="2610737"/>
            <a:ext cx="1591057" cy="228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구현/검증</a:t>
            </a:r>
          </a:p>
        </p:txBody>
      </p:sp>
      <p:sp>
        <p:nvSpPr>
          <p:cNvPr id="1251" name="Text 36"/>
          <p:cNvSpPr txBox="1"/>
          <p:nvPr/>
        </p:nvSpPr>
        <p:spPr>
          <a:xfrm>
            <a:off x="7232904" y="2926079"/>
            <a:ext cx="1408177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 sz="11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Codex</a:t>
            </a:r>
          </a:p>
        </p:txBody>
      </p:sp>
      <p:sp>
        <p:nvSpPr>
          <p:cNvPr id="1252" name="Text 37"/>
          <p:cNvSpPr txBox="1"/>
          <p:nvPr/>
        </p:nvSpPr>
        <p:spPr>
          <a:xfrm>
            <a:off x="411479" y="4110989"/>
            <a:ext cx="83210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i="1"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도구를 많이 쓰는 게 아니라 — 언제 무엇을 맡길지가 핵심.</a:t>
            </a:r>
          </a:p>
        </p:txBody>
      </p:sp>
      <p:sp>
        <p:nvSpPr>
          <p:cNvPr id="1253" name="Text 38"/>
          <p:cNvSpPr txBox="1"/>
          <p:nvPr/>
        </p:nvSpPr>
        <p:spPr>
          <a:xfrm>
            <a:off x="411479" y="4484559"/>
            <a:ext cx="8321042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1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앞으로는 AI에게 질문하는 능력보다, 어떻게 활용·운영하는지가 더 중요하다.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5" name="Text 0"/>
          <p:cNvSpPr txBox="1"/>
          <p:nvPr/>
        </p:nvSpPr>
        <p:spPr>
          <a:xfrm>
            <a:off x="411480" y="33762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TIP 6  ·  요청 방식</a:t>
            </a:r>
          </a:p>
        </p:txBody>
      </p:sp>
      <p:sp>
        <p:nvSpPr>
          <p:cNvPr id="1256" name="Text 1"/>
          <p:cNvSpPr txBox="1"/>
          <p:nvPr/>
        </p:nvSpPr>
        <p:spPr>
          <a:xfrm>
            <a:off x="5029200" y="341630"/>
            <a:ext cx="36576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i="1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Project Playbook</a:t>
            </a:r>
          </a:p>
        </p:txBody>
      </p:sp>
      <p:sp>
        <p:nvSpPr>
          <p:cNvPr id="1257" name="Shape 2"/>
          <p:cNvSpPr/>
          <p:nvPr/>
        </p:nvSpPr>
        <p:spPr>
          <a:xfrm>
            <a:off x="411479" y="4736591"/>
            <a:ext cx="8321042" cy="1"/>
          </a:xfrm>
          <a:prstGeom prst="line">
            <a:avLst/>
          </a:prstGeom>
          <a:ln w="6350">
            <a:solidFill>
              <a:srgbClr val="E5E7E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258" name="Text 3"/>
          <p:cNvSpPr txBox="1"/>
          <p:nvPr/>
        </p:nvSpPr>
        <p:spPr>
          <a:xfrm>
            <a:off x="411480" y="486390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나만의 AI 프로젝트 운영 꿀팁</a:t>
            </a:r>
          </a:p>
        </p:txBody>
      </p:sp>
      <p:sp>
        <p:nvSpPr>
          <p:cNvPr id="1259" name="Text 4"/>
          <p:cNvSpPr txBox="1"/>
          <p:nvPr/>
        </p:nvSpPr>
        <p:spPr>
          <a:xfrm>
            <a:off x="7772400" y="4867909"/>
            <a:ext cx="9144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pc="1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43 / 48</a:t>
            </a:r>
          </a:p>
        </p:txBody>
      </p:sp>
      <p:sp>
        <p:nvSpPr>
          <p:cNvPr id="1260" name="Text 5"/>
          <p:cNvSpPr txBox="1"/>
          <p:nvPr/>
        </p:nvSpPr>
        <p:spPr>
          <a:xfrm>
            <a:off x="411479" y="696718"/>
            <a:ext cx="8321042" cy="389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프롬프트는 ‘요구사항 문서’처럼 쓴다</a:t>
            </a:r>
          </a:p>
        </p:txBody>
      </p:sp>
      <p:sp>
        <p:nvSpPr>
          <p:cNvPr id="1261" name="Text 6"/>
          <p:cNvSpPr txBox="1"/>
          <p:nvPr/>
        </p:nvSpPr>
        <p:spPr>
          <a:xfrm>
            <a:off x="411479" y="1166621"/>
            <a:ext cx="83210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좋은 요청 = 긴 문장이 아니라 — 판단 기준이 분명한 요청</a:t>
            </a:r>
          </a:p>
        </p:txBody>
      </p:sp>
      <p:sp>
        <p:nvSpPr>
          <p:cNvPr id="1262" name="Shape 7"/>
          <p:cNvSpPr/>
          <p:nvPr/>
        </p:nvSpPr>
        <p:spPr>
          <a:xfrm>
            <a:off x="411480" y="1463039"/>
            <a:ext cx="457201" cy="36577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263" name="Shape 8"/>
          <p:cNvSpPr/>
          <p:nvPr/>
        </p:nvSpPr>
        <p:spPr>
          <a:xfrm>
            <a:off x="411480" y="1783079"/>
            <a:ext cx="2011680" cy="960121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264" name="Shape 9"/>
          <p:cNvSpPr/>
          <p:nvPr/>
        </p:nvSpPr>
        <p:spPr>
          <a:xfrm>
            <a:off x="411480" y="1783079"/>
            <a:ext cx="54865" cy="960121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265" name="Text 10"/>
          <p:cNvSpPr txBox="1"/>
          <p:nvPr/>
        </p:nvSpPr>
        <p:spPr>
          <a:xfrm>
            <a:off x="576072" y="1926590"/>
            <a:ext cx="1737361" cy="215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400">
                <a:solidFill>
                  <a:srgbClr val="04785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상황</a:t>
            </a:r>
          </a:p>
        </p:txBody>
      </p:sp>
      <p:sp>
        <p:nvSpPr>
          <p:cNvPr id="1266" name="Text 11"/>
          <p:cNvSpPr txBox="1"/>
          <p:nvPr/>
        </p:nvSpPr>
        <p:spPr>
          <a:xfrm>
            <a:off x="576072" y="2194560"/>
            <a:ext cx="1737361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무엇을 만들고 있는지</a:t>
            </a:r>
          </a:p>
        </p:txBody>
      </p:sp>
      <p:sp>
        <p:nvSpPr>
          <p:cNvPr id="1267" name="Shape 12"/>
          <p:cNvSpPr/>
          <p:nvPr/>
        </p:nvSpPr>
        <p:spPr>
          <a:xfrm>
            <a:off x="2542032" y="1783079"/>
            <a:ext cx="2011680" cy="960121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268" name="Shape 13"/>
          <p:cNvSpPr/>
          <p:nvPr/>
        </p:nvSpPr>
        <p:spPr>
          <a:xfrm>
            <a:off x="2542032" y="1783079"/>
            <a:ext cx="54865" cy="960121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269" name="Text 14"/>
          <p:cNvSpPr txBox="1"/>
          <p:nvPr/>
        </p:nvSpPr>
        <p:spPr>
          <a:xfrm>
            <a:off x="2706623" y="1926590"/>
            <a:ext cx="1737361" cy="215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400">
                <a:solidFill>
                  <a:srgbClr val="04785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제약</a:t>
            </a:r>
          </a:p>
        </p:txBody>
      </p:sp>
      <p:sp>
        <p:nvSpPr>
          <p:cNvPr id="1270" name="Text 15"/>
          <p:cNvSpPr txBox="1"/>
          <p:nvPr/>
        </p:nvSpPr>
        <p:spPr>
          <a:xfrm>
            <a:off x="2706623" y="2194560"/>
            <a:ext cx="1737361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1~2시간·기능 3·외부 API 제외</a:t>
            </a:r>
          </a:p>
        </p:txBody>
      </p:sp>
      <p:sp>
        <p:nvSpPr>
          <p:cNvPr id="1271" name="Shape 16"/>
          <p:cNvSpPr/>
          <p:nvPr/>
        </p:nvSpPr>
        <p:spPr>
          <a:xfrm>
            <a:off x="4672584" y="1783079"/>
            <a:ext cx="2011681" cy="960121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272" name="Shape 17"/>
          <p:cNvSpPr/>
          <p:nvPr/>
        </p:nvSpPr>
        <p:spPr>
          <a:xfrm>
            <a:off x="4672584" y="1783079"/>
            <a:ext cx="54865" cy="960121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273" name="Text 18"/>
          <p:cNvSpPr txBox="1"/>
          <p:nvPr/>
        </p:nvSpPr>
        <p:spPr>
          <a:xfrm>
            <a:off x="4837176" y="1926590"/>
            <a:ext cx="1737361" cy="215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400">
                <a:solidFill>
                  <a:srgbClr val="04785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산출물</a:t>
            </a:r>
          </a:p>
        </p:txBody>
      </p:sp>
      <p:sp>
        <p:nvSpPr>
          <p:cNvPr id="1274" name="Text 19"/>
          <p:cNvSpPr txBox="1"/>
          <p:nvPr/>
        </p:nvSpPr>
        <p:spPr>
          <a:xfrm>
            <a:off x="4837176" y="2194560"/>
            <a:ext cx="1737361" cy="3399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표·화면 코드·실행 방법·오류 수정</a:t>
            </a:r>
          </a:p>
        </p:txBody>
      </p:sp>
      <p:sp>
        <p:nvSpPr>
          <p:cNvPr id="1275" name="Shape 20"/>
          <p:cNvSpPr/>
          <p:nvPr/>
        </p:nvSpPr>
        <p:spPr>
          <a:xfrm>
            <a:off x="6803135" y="1783079"/>
            <a:ext cx="2011681" cy="960121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276" name="Shape 21"/>
          <p:cNvSpPr/>
          <p:nvPr/>
        </p:nvSpPr>
        <p:spPr>
          <a:xfrm>
            <a:off x="6803135" y="1783079"/>
            <a:ext cx="54865" cy="960121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277" name="Text 22"/>
          <p:cNvSpPr txBox="1"/>
          <p:nvPr/>
        </p:nvSpPr>
        <p:spPr>
          <a:xfrm>
            <a:off x="6967728" y="1926590"/>
            <a:ext cx="1737361" cy="215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400">
                <a:solidFill>
                  <a:srgbClr val="04785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검증</a:t>
            </a:r>
          </a:p>
        </p:txBody>
      </p:sp>
      <p:sp>
        <p:nvSpPr>
          <p:cNvPr id="1278" name="Text 23"/>
          <p:cNvSpPr txBox="1"/>
          <p:nvPr/>
        </p:nvSpPr>
        <p:spPr>
          <a:xfrm>
            <a:off x="6967728" y="2194560"/>
            <a:ext cx="1737361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npm run build·캡처·저장 동작</a:t>
            </a:r>
          </a:p>
        </p:txBody>
      </p:sp>
      <p:sp>
        <p:nvSpPr>
          <p:cNvPr id="1279" name="Shape 24"/>
          <p:cNvSpPr/>
          <p:nvPr/>
        </p:nvSpPr>
        <p:spPr>
          <a:xfrm>
            <a:off x="411480" y="2926079"/>
            <a:ext cx="8321041" cy="1691641"/>
          </a:xfrm>
          <a:prstGeom prst="roundRect">
            <a:avLst>
              <a:gd name="adj" fmla="val 5405"/>
            </a:avLst>
          </a:prstGeom>
          <a:solidFill>
            <a:srgbClr val="1F2937"/>
          </a:solidFill>
          <a:ln w="12700">
            <a:solidFill>
              <a:srgbClr val="1F2937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280" name="Text 25"/>
          <p:cNvSpPr txBox="1"/>
          <p:nvPr/>
        </p:nvSpPr>
        <p:spPr>
          <a:xfrm>
            <a:off x="640080" y="3124200"/>
            <a:ext cx="7315201" cy="1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10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EXAMPLE PROMPT</a:t>
            </a:r>
          </a:p>
        </p:txBody>
      </p:sp>
      <p:sp>
        <p:nvSpPr>
          <p:cNvPr id="1281" name="Text 26"/>
          <p:cNvSpPr txBox="1"/>
          <p:nvPr/>
        </p:nvSpPr>
        <p:spPr>
          <a:xfrm>
            <a:off x="640079" y="3383279"/>
            <a:ext cx="7955282" cy="4295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ts val="400"/>
              </a:spcBef>
              <a:defRPr i="1" sz="13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“이 MVP를 </a:t>
            </a:r>
            <a:r>
              <a:rPr b="1">
                <a:solidFill>
                  <a:srgbClr val="10B981"/>
                </a:solidFill>
              </a:rPr>
              <a:t>React+Vite</a:t>
            </a:r>
            <a:r>
              <a:t>로 구현해줘. 핵심 기능 </a:t>
            </a:r>
            <a:r>
              <a:rPr b="1">
                <a:solidFill>
                  <a:srgbClr val="FEF3C7"/>
                </a:solidFill>
              </a:rPr>
              <a:t>3개 이내</a:t>
            </a:r>
            <a:r>
              <a:t> · </a:t>
            </a:r>
            <a:r>
              <a:rPr b="1">
                <a:solidFill>
                  <a:srgbClr val="FEF3C7"/>
                </a:solidFill>
              </a:rPr>
              <a:t>localStorage 저장</a:t>
            </a:r>
            <a:r>
              <a:t> · </a:t>
            </a:r>
            <a:r>
              <a:rPr b="1">
                <a:solidFill>
                  <a:srgbClr val="FEF3C7"/>
                </a:solidFill>
              </a:rPr>
              <a:t>외부 API 제외</a:t>
            </a:r>
            <a:r>
              <a:t>. </a:t>
            </a:r>
            <a:r>
              <a:rPr b="1">
                <a:solidFill>
                  <a:srgbClr val="10B981"/>
                </a:solidFill>
              </a:rPr>
              <a:t>npm run build</a:t>
            </a:r>
            <a:r>
              <a:t> 가능. 실행 방법과 오류 해결도 함께 정리해줘.”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3" name="Text 0"/>
          <p:cNvSpPr txBox="1"/>
          <p:nvPr/>
        </p:nvSpPr>
        <p:spPr>
          <a:xfrm>
            <a:off x="411480" y="33762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TIP 6  ·  제출 검증</a:t>
            </a:r>
          </a:p>
        </p:txBody>
      </p:sp>
      <p:sp>
        <p:nvSpPr>
          <p:cNvPr id="1284" name="Text 1"/>
          <p:cNvSpPr txBox="1"/>
          <p:nvPr/>
        </p:nvSpPr>
        <p:spPr>
          <a:xfrm>
            <a:off x="5029200" y="341630"/>
            <a:ext cx="36576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i="1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Project Playbook</a:t>
            </a:r>
          </a:p>
        </p:txBody>
      </p:sp>
      <p:sp>
        <p:nvSpPr>
          <p:cNvPr id="1285" name="Shape 2"/>
          <p:cNvSpPr/>
          <p:nvPr/>
        </p:nvSpPr>
        <p:spPr>
          <a:xfrm>
            <a:off x="411479" y="4736591"/>
            <a:ext cx="8321042" cy="1"/>
          </a:xfrm>
          <a:prstGeom prst="line">
            <a:avLst/>
          </a:prstGeom>
          <a:ln w="6350">
            <a:solidFill>
              <a:srgbClr val="E5E7E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286" name="Text 3"/>
          <p:cNvSpPr txBox="1"/>
          <p:nvPr/>
        </p:nvSpPr>
        <p:spPr>
          <a:xfrm>
            <a:off x="411480" y="486390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나만의 AI 프로젝트 운영 꿀팁</a:t>
            </a:r>
          </a:p>
        </p:txBody>
      </p:sp>
      <p:sp>
        <p:nvSpPr>
          <p:cNvPr id="1287" name="Text 4"/>
          <p:cNvSpPr txBox="1"/>
          <p:nvPr/>
        </p:nvSpPr>
        <p:spPr>
          <a:xfrm>
            <a:off x="7772400" y="4867909"/>
            <a:ext cx="9144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pc="1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44 / 48</a:t>
            </a:r>
          </a:p>
        </p:txBody>
      </p:sp>
      <p:sp>
        <p:nvSpPr>
          <p:cNvPr id="1288" name="Text 5"/>
          <p:cNvSpPr txBox="1"/>
          <p:nvPr/>
        </p:nvSpPr>
        <p:spPr>
          <a:xfrm>
            <a:off x="411479" y="696718"/>
            <a:ext cx="8321042" cy="389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실습 제출 전 체크리스트</a:t>
            </a:r>
          </a:p>
        </p:txBody>
      </p:sp>
      <p:sp>
        <p:nvSpPr>
          <p:cNvPr id="1289" name="Text 6"/>
          <p:cNvSpPr txBox="1"/>
          <p:nvPr/>
        </p:nvSpPr>
        <p:spPr>
          <a:xfrm>
            <a:off x="411479" y="1166621"/>
            <a:ext cx="83210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6가지만 OK면 ‘끝까지 실행되는 결과물’</a:t>
            </a:r>
          </a:p>
        </p:txBody>
      </p:sp>
      <p:sp>
        <p:nvSpPr>
          <p:cNvPr id="1290" name="Shape 7"/>
          <p:cNvSpPr/>
          <p:nvPr/>
        </p:nvSpPr>
        <p:spPr>
          <a:xfrm>
            <a:off x="411480" y="1463039"/>
            <a:ext cx="457201" cy="36577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291" name="Shape 8"/>
          <p:cNvSpPr/>
          <p:nvPr/>
        </p:nvSpPr>
        <p:spPr>
          <a:xfrm>
            <a:off x="411480" y="1691639"/>
            <a:ext cx="4023360" cy="777241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292" name="Shape 9"/>
          <p:cNvSpPr/>
          <p:nvPr/>
        </p:nvSpPr>
        <p:spPr>
          <a:xfrm>
            <a:off x="411480" y="1691639"/>
            <a:ext cx="54865" cy="777241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293" name="Shape 10"/>
          <p:cNvSpPr/>
          <p:nvPr/>
        </p:nvSpPr>
        <p:spPr>
          <a:xfrm>
            <a:off x="576072" y="1938527"/>
            <a:ext cx="292609" cy="292610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905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294" name="Text 11"/>
          <p:cNvSpPr txBox="1"/>
          <p:nvPr/>
        </p:nvSpPr>
        <p:spPr>
          <a:xfrm>
            <a:off x="576072" y="1989582"/>
            <a:ext cx="292609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2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1295" name="Text 12"/>
          <p:cNvSpPr txBox="1"/>
          <p:nvPr/>
        </p:nvSpPr>
        <p:spPr>
          <a:xfrm>
            <a:off x="960119" y="1824989"/>
            <a:ext cx="32918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기획자료 xlsx 있는가</a:t>
            </a:r>
          </a:p>
        </p:txBody>
      </p:sp>
      <p:sp>
        <p:nvSpPr>
          <p:cNvPr id="1296" name="Shape 13"/>
          <p:cNvSpPr/>
          <p:nvPr/>
        </p:nvSpPr>
        <p:spPr>
          <a:xfrm>
            <a:off x="4581144" y="1691639"/>
            <a:ext cx="4023360" cy="777241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297" name="Shape 14"/>
          <p:cNvSpPr/>
          <p:nvPr/>
        </p:nvSpPr>
        <p:spPr>
          <a:xfrm>
            <a:off x="4581144" y="1691639"/>
            <a:ext cx="54865" cy="777241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298" name="Shape 15"/>
          <p:cNvSpPr/>
          <p:nvPr/>
        </p:nvSpPr>
        <p:spPr>
          <a:xfrm>
            <a:off x="4745735" y="1938527"/>
            <a:ext cx="292609" cy="292610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905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299" name="Text 16"/>
          <p:cNvSpPr txBox="1"/>
          <p:nvPr/>
        </p:nvSpPr>
        <p:spPr>
          <a:xfrm>
            <a:off x="4745735" y="1989582"/>
            <a:ext cx="292609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2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1300" name="Text 17"/>
          <p:cNvSpPr txBox="1"/>
          <p:nvPr/>
        </p:nvSpPr>
        <p:spPr>
          <a:xfrm>
            <a:off x="5129784" y="1824989"/>
            <a:ext cx="329184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npm install 동작</a:t>
            </a:r>
          </a:p>
        </p:txBody>
      </p:sp>
      <p:sp>
        <p:nvSpPr>
          <p:cNvPr id="1301" name="Text 18"/>
          <p:cNvSpPr txBox="1"/>
          <p:nvPr/>
        </p:nvSpPr>
        <p:spPr>
          <a:xfrm>
            <a:off x="5129784" y="2186940"/>
            <a:ext cx="3291841" cy="1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000">
                <a:solidFill>
                  <a:srgbClr val="1D4ED8"/>
                </a:solidFill>
                <a:latin typeface="Consolas"/>
                <a:ea typeface="Consolas"/>
                <a:cs typeface="Consolas"/>
                <a:sym typeface="Consolas"/>
              </a:defRPr>
            </a:lvl1pPr>
          </a:lstStyle>
          <a:p>
            <a:pPr/>
            <a:r>
              <a:t>$ npm install</a:t>
            </a:r>
          </a:p>
        </p:txBody>
      </p:sp>
      <p:sp>
        <p:nvSpPr>
          <p:cNvPr id="1302" name="Shape 19"/>
          <p:cNvSpPr/>
          <p:nvPr/>
        </p:nvSpPr>
        <p:spPr>
          <a:xfrm>
            <a:off x="411480" y="2615183"/>
            <a:ext cx="4023360" cy="777241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303" name="Shape 20"/>
          <p:cNvSpPr/>
          <p:nvPr/>
        </p:nvSpPr>
        <p:spPr>
          <a:xfrm>
            <a:off x="411480" y="2615183"/>
            <a:ext cx="54865" cy="777241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04" name="Shape 21"/>
          <p:cNvSpPr/>
          <p:nvPr/>
        </p:nvSpPr>
        <p:spPr>
          <a:xfrm>
            <a:off x="576072" y="2862072"/>
            <a:ext cx="292609" cy="292609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905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05" name="Text 22"/>
          <p:cNvSpPr txBox="1"/>
          <p:nvPr/>
        </p:nvSpPr>
        <p:spPr>
          <a:xfrm>
            <a:off x="576072" y="2913126"/>
            <a:ext cx="292609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2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1306" name="Text 23"/>
          <p:cNvSpPr txBox="1"/>
          <p:nvPr/>
        </p:nvSpPr>
        <p:spPr>
          <a:xfrm>
            <a:off x="960119" y="2748533"/>
            <a:ext cx="32918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npm run dev 화면 열림</a:t>
            </a:r>
          </a:p>
        </p:txBody>
      </p:sp>
      <p:sp>
        <p:nvSpPr>
          <p:cNvPr id="1307" name="Text 24"/>
          <p:cNvSpPr txBox="1"/>
          <p:nvPr/>
        </p:nvSpPr>
        <p:spPr>
          <a:xfrm>
            <a:off x="960119" y="3110484"/>
            <a:ext cx="3291842" cy="1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000">
                <a:solidFill>
                  <a:srgbClr val="1D4ED8"/>
                </a:solidFill>
                <a:latin typeface="Consolas"/>
                <a:ea typeface="Consolas"/>
                <a:cs typeface="Consolas"/>
                <a:sym typeface="Consolas"/>
              </a:defRPr>
            </a:lvl1pPr>
          </a:lstStyle>
          <a:p>
            <a:pPr/>
            <a:r>
              <a:t>$ npm run dev</a:t>
            </a:r>
          </a:p>
        </p:txBody>
      </p:sp>
      <p:sp>
        <p:nvSpPr>
          <p:cNvPr id="1308" name="Shape 25"/>
          <p:cNvSpPr/>
          <p:nvPr/>
        </p:nvSpPr>
        <p:spPr>
          <a:xfrm>
            <a:off x="4581144" y="2615183"/>
            <a:ext cx="4023360" cy="777241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309" name="Shape 26"/>
          <p:cNvSpPr/>
          <p:nvPr/>
        </p:nvSpPr>
        <p:spPr>
          <a:xfrm>
            <a:off x="4581144" y="2615183"/>
            <a:ext cx="54865" cy="777241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10" name="Shape 27"/>
          <p:cNvSpPr/>
          <p:nvPr/>
        </p:nvSpPr>
        <p:spPr>
          <a:xfrm>
            <a:off x="4745735" y="2862072"/>
            <a:ext cx="292609" cy="292609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905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11" name="Text 28"/>
          <p:cNvSpPr txBox="1"/>
          <p:nvPr/>
        </p:nvSpPr>
        <p:spPr>
          <a:xfrm>
            <a:off x="4745735" y="2913126"/>
            <a:ext cx="292609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2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1312" name="Text 29"/>
          <p:cNvSpPr txBox="1"/>
          <p:nvPr/>
        </p:nvSpPr>
        <p:spPr>
          <a:xfrm>
            <a:off x="5129784" y="2748533"/>
            <a:ext cx="329184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npm run build 성공</a:t>
            </a:r>
          </a:p>
        </p:txBody>
      </p:sp>
      <p:sp>
        <p:nvSpPr>
          <p:cNvPr id="1313" name="Text 30"/>
          <p:cNvSpPr txBox="1"/>
          <p:nvPr/>
        </p:nvSpPr>
        <p:spPr>
          <a:xfrm>
            <a:off x="5129784" y="3110484"/>
            <a:ext cx="3291841" cy="1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000">
                <a:solidFill>
                  <a:srgbClr val="1D4ED8"/>
                </a:solidFill>
                <a:latin typeface="Consolas"/>
                <a:ea typeface="Consolas"/>
                <a:cs typeface="Consolas"/>
                <a:sym typeface="Consolas"/>
              </a:defRPr>
            </a:lvl1pPr>
          </a:lstStyle>
          <a:p>
            <a:pPr/>
            <a:r>
              <a:t>$ npm run build</a:t>
            </a:r>
          </a:p>
        </p:txBody>
      </p:sp>
      <p:sp>
        <p:nvSpPr>
          <p:cNvPr id="1314" name="Shape 31"/>
          <p:cNvSpPr/>
          <p:nvPr/>
        </p:nvSpPr>
        <p:spPr>
          <a:xfrm>
            <a:off x="411480" y="3538728"/>
            <a:ext cx="4023360" cy="777241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315" name="Shape 32"/>
          <p:cNvSpPr/>
          <p:nvPr/>
        </p:nvSpPr>
        <p:spPr>
          <a:xfrm>
            <a:off x="411480" y="3538728"/>
            <a:ext cx="54865" cy="777241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16" name="Shape 33"/>
          <p:cNvSpPr/>
          <p:nvPr/>
        </p:nvSpPr>
        <p:spPr>
          <a:xfrm>
            <a:off x="576072" y="3785615"/>
            <a:ext cx="292609" cy="292609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905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17" name="Text 34"/>
          <p:cNvSpPr txBox="1"/>
          <p:nvPr/>
        </p:nvSpPr>
        <p:spPr>
          <a:xfrm>
            <a:off x="576072" y="3836669"/>
            <a:ext cx="292609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2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1318" name="Text 35"/>
          <p:cNvSpPr txBox="1"/>
          <p:nvPr/>
        </p:nvSpPr>
        <p:spPr>
          <a:xfrm>
            <a:off x="960119" y="3672077"/>
            <a:ext cx="32918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입력 / 체크 / 저장 동작</a:t>
            </a:r>
          </a:p>
        </p:txBody>
      </p:sp>
      <p:sp>
        <p:nvSpPr>
          <p:cNvPr id="1319" name="Shape 36"/>
          <p:cNvSpPr/>
          <p:nvPr/>
        </p:nvSpPr>
        <p:spPr>
          <a:xfrm>
            <a:off x="4581144" y="3538728"/>
            <a:ext cx="4023360" cy="777241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320" name="Shape 37"/>
          <p:cNvSpPr/>
          <p:nvPr/>
        </p:nvSpPr>
        <p:spPr>
          <a:xfrm>
            <a:off x="4581144" y="3538728"/>
            <a:ext cx="54865" cy="777241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21" name="Shape 38"/>
          <p:cNvSpPr/>
          <p:nvPr/>
        </p:nvSpPr>
        <p:spPr>
          <a:xfrm>
            <a:off x="4745735" y="3785615"/>
            <a:ext cx="292609" cy="292609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905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22" name="Text 39"/>
          <p:cNvSpPr txBox="1"/>
          <p:nvPr/>
        </p:nvSpPr>
        <p:spPr>
          <a:xfrm>
            <a:off x="4745735" y="3836669"/>
            <a:ext cx="292609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2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1323" name="Text 40"/>
          <p:cNvSpPr txBox="1"/>
          <p:nvPr/>
        </p:nvSpPr>
        <p:spPr>
          <a:xfrm>
            <a:off x="5129784" y="3672077"/>
            <a:ext cx="329184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실행 방법 / 화면 캡처 포함</a:t>
            </a:r>
          </a:p>
        </p:txBody>
      </p:sp>
      <p:sp>
        <p:nvSpPr>
          <p:cNvPr id="1324" name="Shape 41"/>
          <p:cNvSpPr/>
          <p:nvPr/>
        </p:nvSpPr>
        <p:spPr>
          <a:xfrm>
            <a:off x="411480" y="4434840"/>
            <a:ext cx="8321041" cy="274321"/>
          </a:xfrm>
          <a:prstGeom prst="roundRect">
            <a:avLst>
              <a:gd name="adj" fmla="val 13333"/>
            </a:avLst>
          </a:prstGeom>
          <a:solidFill>
            <a:srgbClr val="ECFDF5"/>
          </a:solidFill>
          <a:ln w="12700">
            <a:solidFill>
              <a:srgbClr val="ECFDF5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25" name="Text 42"/>
          <p:cNvSpPr txBox="1"/>
          <p:nvPr/>
        </p:nvSpPr>
        <p:spPr>
          <a:xfrm>
            <a:off x="411479" y="4484559"/>
            <a:ext cx="8321042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i="1" sz="1100">
                <a:solidFill>
                  <a:srgbClr val="04785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핵심: 완벽한 서비스가 아니라 — 작게 정의하고 끝까지 실행한 경험.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7" name="Text 0"/>
          <p:cNvSpPr txBox="1"/>
          <p:nvPr/>
        </p:nvSpPr>
        <p:spPr>
          <a:xfrm>
            <a:off x="411480" y="33762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CASE STUDY  ·  KIS AI 트레이더</a:t>
            </a:r>
          </a:p>
        </p:txBody>
      </p:sp>
      <p:sp>
        <p:nvSpPr>
          <p:cNvPr id="1328" name="Text 1"/>
          <p:cNvSpPr txBox="1"/>
          <p:nvPr/>
        </p:nvSpPr>
        <p:spPr>
          <a:xfrm>
            <a:off x="5029200" y="341630"/>
            <a:ext cx="36576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i="1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Project Playbook</a:t>
            </a:r>
          </a:p>
        </p:txBody>
      </p:sp>
      <p:sp>
        <p:nvSpPr>
          <p:cNvPr id="1329" name="Shape 2"/>
          <p:cNvSpPr/>
          <p:nvPr/>
        </p:nvSpPr>
        <p:spPr>
          <a:xfrm>
            <a:off x="411479" y="4736591"/>
            <a:ext cx="8321042" cy="1"/>
          </a:xfrm>
          <a:prstGeom prst="line">
            <a:avLst/>
          </a:prstGeom>
          <a:ln w="6350">
            <a:solidFill>
              <a:srgbClr val="E5E7E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30" name="Text 3"/>
          <p:cNvSpPr txBox="1"/>
          <p:nvPr/>
        </p:nvSpPr>
        <p:spPr>
          <a:xfrm>
            <a:off x="411480" y="486390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나만의 AI 프로젝트 운영 꿀팁</a:t>
            </a:r>
          </a:p>
        </p:txBody>
      </p:sp>
      <p:sp>
        <p:nvSpPr>
          <p:cNvPr id="1331" name="Text 4"/>
          <p:cNvSpPr txBox="1"/>
          <p:nvPr/>
        </p:nvSpPr>
        <p:spPr>
          <a:xfrm>
            <a:off x="7772400" y="4867909"/>
            <a:ext cx="9144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pc="1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45 / 48</a:t>
            </a:r>
          </a:p>
        </p:txBody>
      </p:sp>
      <p:sp>
        <p:nvSpPr>
          <p:cNvPr id="1332" name="Text 5"/>
          <p:cNvSpPr txBox="1"/>
          <p:nvPr/>
        </p:nvSpPr>
        <p:spPr>
          <a:xfrm>
            <a:off x="411479" y="696718"/>
            <a:ext cx="8321042" cy="389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실제 사례 — KIS AI 트레이더</a:t>
            </a:r>
          </a:p>
        </p:txBody>
      </p:sp>
      <p:sp>
        <p:nvSpPr>
          <p:cNvPr id="1333" name="Text 6"/>
          <p:cNvSpPr txBox="1"/>
          <p:nvPr/>
        </p:nvSpPr>
        <p:spPr>
          <a:xfrm>
            <a:off x="411479" y="1166621"/>
            <a:ext cx="83210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한국투자증권 API 기반 AI 투자 보조 대시보드</a:t>
            </a:r>
          </a:p>
        </p:txBody>
      </p:sp>
      <p:sp>
        <p:nvSpPr>
          <p:cNvPr id="1334" name="Shape 7"/>
          <p:cNvSpPr/>
          <p:nvPr/>
        </p:nvSpPr>
        <p:spPr>
          <a:xfrm>
            <a:off x="411480" y="1463039"/>
            <a:ext cx="457201" cy="36577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35" name="Shape 8"/>
          <p:cNvSpPr/>
          <p:nvPr/>
        </p:nvSpPr>
        <p:spPr>
          <a:xfrm>
            <a:off x="411480" y="1691639"/>
            <a:ext cx="5029201" cy="2743201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>
            <a:solidFill>
              <a:srgbClr val="D1D5D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336" name="Shape 9"/>
          <p:cNvSpPr/>
          <p:nvPr/>
        </p:nvSpPr>
        <p:spPr>
          <a:xfrm>
            <a:off x="411480" y="1691639"/>
            <a:ext cx="5029201" cy="320041"/>
          </a:xfrm>
          <a:prstGeom prst="rect">
            <a:avLst/>
          </a:prstGeom>
          <a:solidFill>
            <a:srgbClr val="EEF1F4"/>
          </a:solidFill>
          <a:ln w="12700">
            <a:solidFill>
              <a:srgbClr val="EEF1F4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37" name="Text 10"/>
          <p:cNvSpPr txBox="1"/>
          <p:nvPr/>
        </p:nvSpPr>
        <p:spPr>
          <a:xfrm>
            <a:off x="548640" y="1769110"/>
            <a:ext cx="914401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9CA3A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● ● ●</a:t>
            </a:r>
          </a:p>
        </p:txBody>
      </p:sp>
      <p:sp>
        <p:nvSpPr>
          <p:cNvPr id="1338" name="Text 11"/>
          <p:cNvSpPr txBox="1"/>
          <p:nvPr/>
        </p:nvSpPr>
        <p:spPr>
          <a:xfrm>
            <a:off x="411480" y="1775460"/>
            <a:ext cx="5029201" cy="1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0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KIS Trader Dashboard</a:t>
            </a:r>
          </a:p>
        </p:txBody>
      </p:sp>
      <p:sp>
        <p:nvSpPr>
          <p:cNvPr id="1339" name="Shape 12"/>
          <p:cNvSpPr/>
          <p:nvPr/>
        </p:nvSpPr>
        <p:spPr>
          <a:xfrm>
            <a:off x="548640" y="2148839"/>
            <a:ext cx="1371601" cy="777241"/>
          </a:xfrm>
          <a:prstGeom prst="roundRect">
            <a:avLst>
              <a:gd name="adj" fmla="val 4706"/>
            </a:avLst>
          </a:prstGeom>
          <a:solidFill>
            <a:srgbClr val="EEF1F4"/>
          </a:solidFill>
          <a:ln w="6350">
            <a:solidFill>
              <a:srgbClr val="E5E7E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40" name="Shape 13"/>
          <p:cNvSpPr/>
          <p:nvPr/>
        </p:nvSpPr>
        <p:spPr>
          <a:xfrm>
            <a:off x="548640" y="2148839"/>
            <a:ext cx="45721" cy="777241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41" name="Text 14"/>
          <p:cNvSpPr txBox="1"/>
          <p:nvPr/>
        </p:nvSpPr>
        <p:spPr>
          <a:xfrm>
            <a:off x="685800" y="2255520"/>
            <a:ext cx="1188720" cy="1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0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시세</a:t>
            </a:r>
          </a:p>
        </p:txBody>
      </p:sp>
      <p:sp>
        <p:nvSpPr>
          <p:cNvPr id="1342" name="Shape 15"/>
          <p:cNvSpPr/>
          <p:nvPr/>
        </p:nvSpPr>
        <p:spPr>
          <a:xfrm>
            <a:off x="2011679" y="2148839"/>
            <a:ext cx="1371601" cy="777241"/>
          </a:xfrm>
          <a:prstGeom prst="roundRect">
            <a:avLst>
              <a:gd name="adj" fmla="val 4706"/>
            </a:avLst>
          </a:prstGeom>
          <a:solidFill>
            <a:srgbClr val="EEF1F4"/>
          </a:solidFill>
          <a:ln w="6350">
            <a:solidFill>
              <a:srgbClr val="E5E7E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43" name="Shape 16"/>
          <p:cNvSpPr/>
          <p:nvPr/>
        </p:nvSpPr>
        <p:spPr>
          <a:xfrm>
            <a:off x="2011679" y="2148839"/>
            <a:ext cx="45721" cy="777241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44" name="Text 17"/>
          <p:cNvSpPr txBox="1"/>
          <p:nvPr/>
        </p:nvSpPr>
        <p:spPr>
          <a:xfrm>
            <a:off x="2148839" y="2251073"/>
            <a:ext cx="1188721" cy="1612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0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뉴스 5분</a:t>
            </a:r>
          </a:p>
        </p:txBody>
      </p:sp>
      <p:sp>
        <p:nvSpPr>
          <p:cNvPr id="1345" name="Shape 18"/>
          <p:cNvSpPr/>
          <p:nvPr/>
        </p:nvSpPr>
        <p:spPr>
          <a:xfrm>
            <a:off x="3474720" y="2148839"/>
            <a:ext cx="1783080" cy="777241"/>
          </a:xfrm>
          <a:prstGeom prst="roundRect">
            <a:avLst>
              <a:gd name="adj" fmla="val 4706"/>
            </a:avLst>
          </a:prstGeom>
          <a:solidFill>
            <a:srgbClr val="EEF1F4"/>
          </a:solidFill>
          <a:ln w="6350">
            <a:solidFill>
              <a:srgbClr val="E5E7E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46" name="Shape 19"/>
          <p:cNvSpPr/>
          <p:nvPr/>
        </p:nvSpPr>
        <p:spPr>
          <a:xfrm>
            <a:off x="3474720" y="2148839"/>
            <a:ext cx="45721" cy="777241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47" name="Text 20"/>
          <p:cNvSpPr txBox="1"/>
          <p:nvPr/>
        </p:nvSpPr>
        <p:spPr>
          <a:xfrm>
            <a:off x="3611879" y="2255520"/>
            <a:ext cx="1600201" cy="1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000">
                <a:solidFill>
                  <a:srgbClr val="F59E0B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모의투자</a:t>
            </a:r>
          </a:p>
        </p:txBody>
      </p:sp>
      <p:sp>
        <p:nvSpPr>
          <p:cNvPr id="1348" name="Shape 21"/>
          <p:cNvSpPr/>
          <p:nvPr/>
        </p:nvSpPr>
        <p:spPr>
          <a:xfrm>
            <a:off x="548640" y="3017520"/>
            <a:ext cx="2286001" cy="1280161"/>
          </a:xfrm>
          <a:prstGeom prst="roundRect">
            <a:avLst>
              <a:gd name="adj" fmla="val 2857"/>
            </a:avLst>
          </a:prstGeom>
          <a:solidFill>
            <a:srgbClr val="EEF1F4"/>
          </a:solidFill>
          <a:ln w="6350">
            <a:solidFill>
              <a:srgbClr val="E5E7E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49" name="Shape 22"/>
          <p:cNvSpPr/>
          <p:nvPr/>
        </p:nvSpPr>
        <p:spPr>
          <a:xfrm>
            <a:off x="548640" y="3017520"/>
            <a:ext cx="45721" cy="1280161"/>
          </a:xfrm>
          <a:prstGeom prst="rect">
            <a:avLst/>
          </a:prstGeom>
          <a:solidFill>
            <a:srgbClr val="1E3A8A"/>
          </a:solidFill>
          <a:ln w="12700">
            <a:solidFill>
              <a:srgbClr val="1E3A8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50" name="Text 23"/>
          <p:cNvSpPr txBox="1"/>
          <p:nvPr/>
        </p:nvSpPr>
        <p:spPr>
          <a:xfrm>
            <a:off x="685799" y="3124200"/>
            <a:ext cx="2103122" cy="1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000">
                <a:solidFill>
                  <a:srgbClr val="1E3A8A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히스토리</a:t>
            </a:r>
          </a:p>
        </p:txBody>
      </p:sp>
      <p:sp>
        <p:nvSpPr>
          <p:cNvPr id="1351" name="Shape 24"/>
          <p:cNvSpPr/>
          <p:nvPr/>
        </p:nvSpPr>
        <p:spPr>
          <a:xfrm>
            <a:off x="2926079" y="3017520"/>
            <a:ext cx="2331721" cy="1280161"/>
          </a:xfrm>
          <a:prstGeom prst="roundRect">
            <a:avLst>
              <a:gd name="adj" fmla="val 2857"/>
            </a:avLst>
          </a:prstGeom>
          <a:solidFill>
            <a:srgbClr val="EEF1F4"/>
          </a:solidFill>
          <a:ln w="6350">
            <a:solidFill>
              <a:srgbClr val="E5E7E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52" name="Shape 25"/>
          <p:cNvSpPr/>
          <p:nvPr/>
        </p:nvSpPr>
        <p:spPr>
          <a:xfrm>
            <a:off x="2926079" y="3017520"/>
            <a:ext cx="45721" cy="1280161"/>
          </a:xfrm>
          <a:prstGeom prst="rect">
            <a:avLst/>
          </a:prstGeom>
          <a:solidFill>
            <a:srgbClr val="047857"/>
          </a:solidFill>
          <a:ln w="12700">
            <a:solidFill>
              <a:srgbClr val="047857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53" name="Text 26"/>
          <p:cNvSpPr txBox="1"/>
          <p:nvPr/>
        </p:nvSpPr>
        <p:spPr>
          <a:xfrm>
            <a:off x="3063239" y="3119753"/>
            <a:ext cx="2148841" cy="1612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000">
                <a:solidFill>
                  <a:srgbClr val="04785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판단 근거</a:t>
            </a:r>
          </a:p>
        </p:txBody>
      </p:sp>
      <p:sp>
        <p:nvSpPr>
          <p:cNvPr id="1354" name="Text 27"/>
          <p:cNvSpPr txBox="1"/>
          <p:nvPr/>
        </p:nvSpPr>
        <p:spPr>
          <a:xfrm>
            <a:off x="5623559" y="1752600"/>
            <a:ext cx="3108961" cy="1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10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FEATURES</a:t>
            </a:r>
          </a:p>
        </p:txBody>
      </p:sp>
      <p:sp>
        <p:nvSpPr>
          <p:cNvPr id="1355" name="Shape 28"/>
          <p:cNvSpPr/>
          <p:nvPr/>
        </p:nvSpPr>
        <p:spPr>
          <a:xfrm>
            <a:off x="5623559" y="2148839"/>
            <a:ext cx="164593" cy="164593"/>
          </a:xfrm>
          <a:prstGeom prst="ellipse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56" name="Text 29"/>
          <p:cNvSpPr txBox="1"/>
          <p:nvPr/>
        </p:nvSpPr>
        <p:spPr>
          <a:xfrm>
            <a:off x="5897879" y="2126742"/>
            <a:ext cx="274320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시세 조회</a:t>
            </a:r>
          </a:p>
        </p:txBody>
      </p:sp>
      <p:sp>
        <p:nvSpPr>
          <p:cNvPr id="1357" name="Shape 30"/>
          <p:cNvSpPr/>
          <p:nvPr/>
        </p:nvSpPr>
        <p:spPr>
          <a:xfrm>
            <a:off x="5623559" y="2478023"/>
            <a:ext cx="164593" cy="164593"/>
          </a:xfrm>
          <a:prstGeom prst="ellipse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58" name="Text 31"/>
          <p:cNvSpPr txBox="1"/>
          <p:nvPr/>
        </p:nvSpPr>
        <p:spPr>
          <a:xfrm>
            <a:off x="5897879" y="2455926"/>
            <a:ext cx="274320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뉴스 5분 갱신</a:t>
            </a:r>
          </a:p>
        </p:txBody>
      </p:sp>
      <p:sp>
        <p:nvSpPr>
          <p:cNvPr id="1359" name="Shape 32"/>
          <p:cNvSpPr/>
          <p:nvPr/>
        </p:nvSpPr>
        <p:spPr>
          <a:xfrm>
            <a:off x="5623559" y="2807207"/>
            <a:ext cx="164593" cy="164593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60" name="Text 33"/>
          <p:cNvSpPr txBox="1"/>
          <p:nvPr/>
        </p:nvSpPr>
        <p:spPr>
          <a:xfrm>
            <a:off x="5897879" y="2785110"/>
            <a:ext cx="274320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모의투자 보유</a:t>
            </a:r>
          </a:p>
        </p:txBody>
      </p:sp>
      <p:sp>
        <p:nvSpPr>
          <p:cNvPr id="1361" name="Shape 34"/>
          <p:cNvSpPr/>
          <p:nvPr/>
        </p:nvSpPr>
        <p:spPr>
          <a:xfrm>
            <a:off x="5623559" y="3136392"/>
            <a:ext cx="164593" cy="164593"/>
          </a:xfrm>
          <a:prstGeom prst="ellipse">
            <a:avLst/>
          </a:prstGeom>
          <a:solidFill>
            <a:srgbClr val="1E3A8A"/>
          </a:solidFill>
          <a:ln w="12700">
            <a:solidFill>
              <a:srgbClr val="1E3A8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62" name="Text 35"/>
          <p:cNvSpPr txBox="1"/>
          <p:nvPr/>
        </p:nvSpPr>
        <p:spPr>
          <a:xfrm>
            <a:off x="5897879" y="3114294"/>
            <a:ext cx="274320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히스토리</a:t>
            </a:r>
          </a:p>
        </p:txBody>
      </p:sp>
      <p:sp>
        <p:nvSpPr>
          <p:cNvPr id="1363" name="Shape 36"/>
          <p:cNvSpPr/>
          <p:nvPr/>
        </p:nvSpPr>
        <p:spPr>
          <a:xfrm>
            <a:off x="5623559" y="3465576"/>
            <a:ext cx="164593" cy="164593"/>
          </a:xfrm>
          <a:prstGeom prst="ellipse">
            <a:avLst/>
          </a:prstGeom>
          <a:solidFill>
            <a:srgbClr val="047857"/>
          </a:solidFill>
          <a:ln w="12700">
            <a:solidFill>
              <a:srgbClr val="047857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64" name="Text 37"/>
          <p:cNvSpPr txBox="1"/>
          <p:nvPr/>
        </p:nvSpPr>
        <p:spPr>
          <a:xfrm>
            <a:off x="5897879" y="3443477"/>
            <a:ext cx="274320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판단 근거</a:t>
            </a:r>
          </a:p>
        </p:txBody>
      </p:sp>
      <p:sp>
        <p:nvSpPr>
          <p:cNvPr id="1365" name="Shape 38"/>
          <p:cNvSpPr/>
          <p:nvPr/>
        </p:nvSpPr>
        <p:spPr>
          <a:xfrm>
            <a:off x="5623559" y="3703320"/>
            <a:ext cx="3108961" cy="777241"/>
          </a:xfrm>
          <a:prstGeom prst="roundRect">
            <a:avLst>
              <a:gd name="adj" fmla="val 5882"/>
            </a:avLst>
          </a:prstGeom>
          <a:solidFill>
            <a:srgbClr val="FEF3C7"/>
          </a:solidFill>
          <a:ln w="6350">
            <a:solidFill>
              <a:srgbClr val="F59E0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66" name="Text 39"/>
          <p:cNvSpPr txBox="1"/>
          <p:nvPr/>
        </p:nvSpPr>
        <p:spPr>
          <a:xfrm>
            <a:off x="5760720" y="3898897"/>
            <a:ext cx="2834641" cy="3860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b="1" sz="1000">
                <a:solidFill>
                  <a:srgbClr val="F59E0B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⚠ </a:t>
            </a:r>
            <a:r>
              <a:rPr>
                <a:solidFill>
                  <a:srgbClr val="1F2937"/>
                </a:solidFill>
              </a:rPr>
              <a:t>투자 보조 / 모의투자 검증 단계 — </a:t>
            </a:r>
            <a:r>
              <a:rPr b="0">
                <a:solidFill>
                  <a:srgbClr val="4B5563"/>
                </a:solidFill>
              </a:rPr>
              <a:t>수익 보장·완벽한 판단 같은 표현은 사용하지 않음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8" name="Text 0"/>
          <p:cNvSpPr txBox="1"/>
          <p:nvPr/>
        </p:nvSpPr>
        <p:spPr>
          <a:xfrm>
            <a:off x="411480" y="341630"/>
            <a:ext cx="45720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CASE STUDY  ·  KIS MVP</a:t>
            </a:r>
          </a:p>
        </p:txBody>
      </p:sp>
      <p:sp>
        <p:nvSpPr>
          <p:cNvPr id="1369" name="Text 1"/>
          <p:cNvSpPr txBox="1"/>
          <p:nvPr/>
        </p:nvSpPr>
        <p:spPr>
          <a:xfrm>
            <a:off x="5029200" y="341630"/>
            <a:ext cx="36576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i="1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Project Playbook</a:t>
            </a:r>
          </a:p>
        </p:txBody>
      </p:sp>
      <p:sp>
        <p:nvSpPr>
          <p:cNvPr id="1370" name="Shape 2"/>
          <p:cNvSpPr/>
          <p:nvPr/>
        </p:nvSpPr>
        <p:spPr>
          <a:xfrm>
            <a:off x="411479" y="4736591"/>
            <a:ext cx="8321042" cy="1"/>
          </a:xfrm>
          <a:prstGeom prst="line">
            <a:avLst/>
          </a:prstGeom>
          <a:ln w="6350">
            <a:solidFill>
              <a:srgbClr val="E5E7E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71" name="Text 3"/>
          <p:cNvSpPr txBox="1"/>
          <p:nvPr/>
        </p:nvSpPr>
        <p:spPr>
          <a:xfrm>
            <a:off x="411480" y="486390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나만의 AI 프로젝트 운영 꿀팁</a:t>
            </a:r>
          </a:p>
        </p:txBody>
      </p:sp>
      <p:sp>
        <p:nvSpPr>
          <p:cNvPr id="1372" name="Text 4"/>
          <p:cNvSpPr txBox="1"/>
          <p:nvPr/>
        </p:nvSpPr>
        <p:spPr>
          <a:xfrm>
            <a:off x="7772400" y="4867909"/>
            <a:ext cx="9144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pc="1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46 / 48</a:t>
            </a:r>
          </a:p>
        </p:txBody>
      </p:sp>
      <p:sp>
        <p:nvSpPr>
          <p:cNvPr id="1373" name="Text 5"/>
          <p:cNvSpPr txBox="1"/>
          <p:nvPr/>
        </p:nvSpPr>
        <p:spPr>
          <a:xfrm>
            <a:off x="411479" y="696718"/>
            <a:ext cx="8321042" cy="389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KIS MVP — 넣은 기능 / 잠근 기능</a:t>
            </a:r>
          </a:p>
        </p:txBody>
      </p:sp>
      <p:sp>
        <p:nvSpPr>
          <p:cNvPr id="1374" name="Text 6"/>
          <p:cNvSpPr txBox="1"/>
          <p:nvPr/>
        </p:nvSpPr>
        <p:spPr>
          <a:xfrm>
            <a:off x="411479" y="1166621"/>
            <a:ext cx="83210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위험 기능은 처음부터 ‘잠금’</a:t>
            </a:r>
          </a:p>
        </p:txBody>
      </p:sp>
      <p:sp>
        <p:nvSpPr>
          <p:cNvPr id="1375" name="Shape 7"/>
          <p:cNvSpPr/>
          <p:nvPr/>
        </p:nvSpPr>
        <p:spPr>
          <a:xfrm>
            <a:off x="411480" y="1463039"/>
            <a:ext cx="457201" cy="36577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76" name="Shape 8"/>
          <p:cNvSpPr/>
          <p:nvPr/>
        </p:nvSpPr>
        <p:spPr>
          <a:xfrm>
            <a:off x="411480" y="1691639"/>
            <a:ext cx="4023360" cy="2468881"/>
          </a:xfrm>
          <a:prstGeom prst="roundRect">
            <a:avLst>
              <a:gd name="adj" fmla="val 2963"/>
            </a:avLst>
          </a:prstGeom>
          <a:solidFill>
            <a:srgbClr val="ECFDF5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377" name="Shape 9"/>
          <p:cNvSpPr/>
          <p:nvPr/>
        </p:nvSpPr>
        <p:spPr>
          <a:xfrm>
            <a:off x="411480" y="1691639"/>
            <a:ext cx="54865" cy="2468882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78" name="Text 10"/>
          <p:cNvSpPr txBox="1"/>
          <p:nvPr/>
        </p:nvSpPr>
        <p:spPr>
          <a:xfrm>
            <a:off x="594359" y="1883915"/>
            <a:ext cx="3657601" cy="2555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b="1" sz="1600">
                <a:solidFill>
                  <a:srgbClr val="047857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✓  </a:t>
            </a:r>
            <a:r>
              <a:rPr>
                <a:solidFill>
                  <a:srgbClr val="1F2937"/>
                </a:solidFill>
              </a:rPr>
              <a:t>넣은 기능 5</a:t>
            </a:r>
          </a:p>
        </p:txBody>
      </p:sp>
      <p:sp>
        <p:nvSpPr>
          <p:cNvPr id="1379" name="Text 11"/>
          <p:cNvSpPr txBox="1"/>
          <p:nvPr/>
        </p:nvSpPr>
        <p:spPr>
          <a:xfrm>
            <a:off x="777240" y="2286000"/>
            <a:ext cx="3657601" cy="120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342900" indent="-342900">
              <a:spcBef>
                <a:spcPts val="500"/>
              </a:spcBef>
              <a:buSzPct val="100000"/>
              <a:buChar char="•"/>
              <a:defRPr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요약 화면</a:t>
            </a:r>
          </a:p>
          <a:p>
            <a:pPr marL="342900" indent="-342900">
              <a:spcBef>
                <a:spcPts val="500"/>
              </a:spcBef>
              <a:buSzPct val="100000"/>
              <a:buChar char="•"/>
              <a:defRPr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모의투자 보유 종목</a:t>
            </a:r>
          </a:p>
          <a:p>
            <a:pPr marL="342900" indent="-342900">
              <a:spcBef>
                <a:spcPts val="500"/>
              </a:spcBef>
              <a:buSzPct val="100000"/>
              <a:buChar char="•"/>
              <a:defRPr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AI 판단 근거</a:t>
            </a:r>
          </a:p>
          <a:p>
            <a:pPr marL="342900" indent="-342900">
              <a:spcBef>
                <a:spcPts val="500"/>
              </a:spcBef>
              <a:buSzPct val="100000"/>
              <a:buChar char="•"/>
              <a:defRPr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뉴스 5분 갱신</a:t>
            </a:r>
          </a:p>
          <a:p>
            <a:pPr marL="342900" indent="-342900">
              <a:spcBef>
                <a:spcPts val="500"/>
              </a:spcBef>
              <a:buSzPct val="100000"/>
              <a:buChar char="•"/>
              <a:defRPr sz="1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히스토리</a:t>
            </a:r>
          </a:p>
        </p:txBody>
      </p:sp>
      <p:sp>
        <p:nvSpPr>
          <p:cNvPr id="1380" name="Shape 12"/>
          <p:cNvSpPr/>
          <p:nvPr/>
        </p:nvSpPr>
        <p:spPr>
          <a:xfrm>
            <a:off x="4709159" y="1691639"/>
            <a:ext cx="4023361" cy="2468881"/>
          </a:xfrm>
          <a:prstGeom prst="roundRect">
            <a:avLst>
              <a:gd name="adj" fmla="val 2963"/>
            </a:avLst>
          </a:prstGeom>
          <a:solidFill>
            <a:srgbClr val="EEF1F4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381" name="Shape 13"/>
          <p:cNvSpPr/>
          <p:nvPr/>
        </p:nvSpPr>
        <p:spPr>
          <a:xfrm>
            <a:off x="4709159" y="1691639"/>
            <a:ext cx="54865" cy="2468882"/>
          </a:xfrm>
          <a:prstGeom prst="rect">
            <a:avLst/>
          </a:prstGeom>
          <a:solidFill>
            <a:srgbClr val="9CA3AF"/>
          </a:solidFill>
          <a:ln w="12700">
            <a:solidFill>
              <a:srgbClr val="9CA3AF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82" name="Text 14"/>
          <p:cNvSpPr txBox="1"/>
          <p:nvPr/>
        </p:nvSpPr>
        <p:spPr>
          <a:xfrm>
            <a:off x="4892040" y="1846579"/>
            <a:ext cx="3657601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sz="16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🔒  </a:t>
            </a:r>
            <a:r>
              <a:rPr b="1">
                <a:solidFill>
                  <a:srgbClr val="1F2937"/>
                </a:solidFill>
              </a:rPr>
              <a:t>잠근 기능 5</a:t>
            </a:r>
          </a:p>
        </p:txBody>
      </p:sp>
      <p:sp>
        <p:nvSpPr>
          <p:cNvPr id="1383" name="Text 15"/>
          <p:cNvSpPr txBox="1"/>
          <p:nvPr/>
        </p:nvSpPr>
        <p:spPr>
          <a:xfrm>
            <a:off x="5074920" y="2286000"/>
            <a:ext cx="3657601" cy="120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342900" indent="-342900">
              <a:spcBef>
                <a:spcPts val="500"/>
              </a:spcBef>
              <a:buSzPct val="100000"/>
              <a:buChar char="•"/>
              <a:defRPr sz="12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실거래 자동주문</a:t>
            </a:r>
          </a:p>
          <a:p>
            <a:pPr marL="342900" indent="-342900">
              <a:spcBef>
                <a:spcPts val="500"/>
              </a:spcBef>
              <a:buSzPct val="100000"/>
              <a:buChar char="•"/>
              <a:defRPr sz="12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관리자 화면</a:t>
            </a:r>
          </a:p>
          <a:p>
            <a:pPr marL="342900" indent="-342900">
              <a:spcBef>
                <a:spcPts val="500"/>
              </a:spcBef>
              <a:buSzPct val="100000"/>
              <a:buChar char="•"/>
              <a:defRPr sz="12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실계좌 전환</a:t>
            </a:r>
          </a:p>
          <a:p>
            <a:pPr marL="342900" indent="-342900">
              <a:spcBef>
                <a:spcPts val="500"/>
              </a:spcBef>
              <a:buSzPct val="100000"/>
              <a:buChar char="•"/>
              <a:defRPr sz="12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실주문 실행</a:t>
            </a:r>
          </a:p>
          <a:p>
            <a:pPr marL="342900" indent="-342900">
              <a:spcBef>
                <a:spcPts val="500"/>
              </a:spcBef>
              <a:buSzPct val="100000"/>
              <a:buChar char="•"/>
              <a:defRPr sz="12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자동매수 엔진</a:t>
            </a:r>
          </a:p>
        </p:txBody>
      </p:sp>
      <p:sp>
        <p:nvSpPr>
          <p:cNvPr id="1384" name="Shape 16"/>
          <p:cNvSpPr/>
          <p:nvPr/>
        </p:nvSpPr>
        <p:spPr>
          <a:xfrm>
            <a:off x="411480" y="4297679"/>
            <a:ext cx="8321041" cy="365761"/>
          </a:xfrm>
          <a:prstGeom prst="roundRect">
            <a:avLst>
              <a:gd name="adj" fmla="val 12500"/>
            </a:avLst>
          </a:prstGeom>
          <a:solidFill>
            <a:srgbClr val="EFF6FF"/>
          </a:solidFill>
          <a:ln w="635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85" name="Text 17"/>
          <p:cNvSpPr txBox="1"/>
          <p:nvPr/>
        </p:nvSpPr>
        <p:spPr>
          <a:xfrm>
            <a:off x="594359" y="4385309"/>
            <a:ext cx="795528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b="1" sz="12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성공 기준  </a:t>
            </a:r>
            <a:r>
              <a:rPr b="0">
                <a:solidFill>
                  <a:srgbClr val="1F2937"/>
                </a:solidFill>
              </a:rPr>
              <a:t>AI가 왜 기다리는지 · 왜 사는지 · 왜 안 사는지를 화면에서 </a:t>
            </a:r>
            <a:r>
              <a:t>설명 가능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Text 0"/>
          <p:cNvSpPr txBox="1"/>
          <p:nvPr/>
        </p:nvSpPr>
        <p:spPr>
          <a:xfrm>
            <a:off x="411480" y="336540"/>
            <a:ext cx="4572001" cy="1498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CASE STUDY  ·  문제 → 개선</a:t>
            </a:r>
          </a:p>
        </p:txBody>
      </p:sp>
      <p:sp>
        <p:nvSpPr>
          <p:cNvPr id="1388" name="Text 1"/>
          <p:cNvSpPr txBox="1"/>
          <p:nvPr/>
        </p:nvSpPr>
        <p:spPr>
          <a:xfrm>
            <a:off x="5029200" y="341630"/>
            <a:ext cx="36576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i="1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Project Playbook</a:t>
            </a:r>
          </a:p>
        </p:txBody>
      </p:sp>
      <p:sp>
        <p:nvSpPr>
          <p:cNvPr id="1389" name="Shape 2"/>
          <p:cNvSpPr/>
          <p:nvPr/>
        </p:nvSpPr>
        <p:spPr>
          <a:xfrm>
            <a:off x="411479" y="4736591"/>
            <a:ext cx="8321042" cy="1"/>
          </a:xfrm>
          <a:prstGeom prst="line">
            <a:avLst/>
          </a:prstGeom>
          <a:ln w="6350">
            <a:solidFill>
              <a:srgbClr val="E5E7E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90" name="Text 3"/>
          <p:cNvSpPr txBox="1"/>
          <p:nvPr/>
        </p:nvSpPr>
        <p:spPr>
          <a:xfrm>
            <a:off x="411480" y="486390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나만의 AI 프로젝트 운영 꿀팁</a:t>
            </a:r>
          </a:p>
        </p:txBody>
      </p:sp>
      <p:sp>
        <p:nvSpPr>
          <p:cNvPr id="1391" name="Text 4"/>
          <p:cNvSpPr txBox="1"/>
          <p:nvPr/>
        </p:nvSpPr>
        <p:spPr>
          <a:xfrm>
            <a:off x="7772400" y="4867909"/>
            <a:ext cx="9144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pc="1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47 / 48</a:t>
            </a:r>
          </a:p>
        </p:txBody>
      </p:sp>
      <p:sp>
        <p:nvSpPr>
          <p:cNvPr id="1392" name="Text 5"/>
          <p:cNvSpPr txBox="1"/>
          <p:nvPr/>
        </p:nvSpPr>
        <p:spPr>
          <a:xfrm>
            <a:off x="411479" y="696718"/>
            <a:ext cx="8321042" cy="389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KIS에서 실제 겪은 문제</a:t>
            </a:r>
          </a:p>
        </p:txBody>
      </p:sp>
      <p:sp>
        <p:nvSpPr>
          <p:cNvPr id="1393" name="Text 6"/>
          <p:cNvSpPr txBox="1"/>
          <p:nvPr/>
        </p:nvSpPr>
        <p:spPr>
          <a:xfrm>
            <a:off x="411479" y="1166621"/>
            <a:ext cx="83210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단순 버그가 아니라 — ‘이해되게 만드는’ 문제</a:t>
            </a:r>
          </a:p>
        </p:txBody>
      </p:sp>
      <p:sp>
        <p:nvSpPr>
          <p:cNvPr id="1394" name="Shape 7"/>
          <p:cNvSpPr/>
          <p:nvPr/>
        </p:nvSpPr>
        <p:spPr>
          <a:xfrm>
            <a:off x="411480" y="1463039"/>
            <a:ext cx="457201" cy="36577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graphicFrame>
        <p:nvGraphicFramePr>
          <p:cNvPr id="1395" name="Table 0"/>
          <p:cNvGraphicFramePr/>
          <p:nvPr/>
        </p:nvGraphicFramePr>
        <p:xfrm>
          <a:off x="411480" y="1691639"/>
          <a:ext cx="8321041" cy="2304289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3200400"/>
                <a:gridCol w="548640"/>
                <a:gridCol w="4572000"/>
              </a:tblGrid>
              <a:tr h="384048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100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  <a:sym typeface="Pretendard"/>
                        </a:rPr>
                        <a:t>문제</a:t>
                      </a:r>
                    </a:p>
                  </a:txBody>
                  <a:tcPr marL="45720" marR="45720" marT="45720" marB="45720" anchor="ctr" anchorCtr="0" horzOverflow="overflow">
                    <a:lnL w="6350">
                      <a:solidFill>
                        <a:srgbClr val="E5E7EB"/>
                      </a:solidFill>
                    </a:lnL>
                    <a:lnR w="6350">
                      <a:solidFill>
                        <a:srgbClr val="E5E7EB"/>
                      </a:solidFill>
                    </a:lnR>
                    <a:lnT w="6350">
                      <a:solidFill>
                        <a:srgbClr val="E5E7EB"/>
                      </a:solidFill>
                    </a:lnT>
                    <a:lnB w="6350">
                      <a:solidFill>
                        <a:srgbClr val="E5E7EB"/>
                      </a:solidFill>
                    </a:lnB>
                    <a:solidFill>
                      <a:srgbClr val="F59E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100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  <a:sym typeface="Pretendard"/>
                        </a:rPr>
                        <a:t>→</a:t>
                      </a:r>
                    </a:p>
                  </a:txBody>
                  <a:tcPr marL="45720" marR="45720" marT="45720" marB="45720" anchor="ctr" anchorCtr="0" horzOverflow="overflow">
                    <a:lnL w="6350">
                      <a:solidFill>
                        <a:srgbClr val="E5E7EB"/>
                      </a:solidFill>
                    </a:lnL>
                    <a:lnR w="6350">
                      <a:solidFill>
                        <a:srgbClr val="E5E7EB"/>
                      </a:solidFill>
                    </a:lnR>
                    <a:lnT w="6350">
                      <a:solidFill>
                        <a:srgbClr val="E5E7EB"/>
                      </a:solidFill>
                    </a:lnT>
                    <a:lnB w="6350">
                      <a:solidFill>
                        <a:srgbClr val="E5E7EB"/>
                      </a:solidFill>
                    </a:lnB>
                    <a:solidFill>
                      <a:srgbClr val="F59E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100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  <a:sym typeface="Pretendard"/>
                        </a:rPr>
                        <a:t>개선 방향</a:t>
                      </a:r>
                    </a:p>
                  </a:txBody>
                  <a:tcPr marL="45720" marR="45720" marT="45720" marB="45720" anchor="ctr" anchorCtr="0" horzOverflow="overflow">
                    <a:lnL w="6350">
                      <a:solidFill>
                        <a:srgbClr val="E5E7EB"/>
                      </a:solidFill>
                    </a:lnL>
                    <a:lnR w="6350">
                      <a:solidFill>
                        <a:srgbClr val="E5E7EB"/>
                      </a:solidFill>
                    </a:lnR>
                    <a:lnT w="6350">
                      <a:solidFill>
                        <a:srgbClr val="E5E7EB"/>
                      </a:solidFill>
                    </a:lnT>
                    <a:lnB w="6350">
                      <a:solidFill>
                        <a:srgbClr val="E5E7EB"/>
                      </a:solidFill>
                    </a:lnB>
                    <a:solidFill>
                      <a:srgbClr val="10B98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100">
                          <a:solidFill>
                            <a:srgbClr val="1F2937"/>
                          </a:solidFill>
                          <a:latin typeface="Pretendard"/>
                          <a:ea typeface="Pretendard"/>
                          <a:cs typeface="Pretendard"/>
                          <a:sym typeface="Pretendard"/>
                        </a:rPr>
                        <a:t>뉴스 갱신이 안 됨</a:t>
                      </a:r>
                    </a:p>
                  </a:txBody>
                  <a:tcPr marL="45720" marR="45720" marT="45720" marB="45720" anchor="ctr" anchorCtr="0" horzOverflow="overflow">
                    <a:lnL w="6350">
                      <a:solidFill>
                        <a:srgbClr val="E5E7EB"/>
                      </a:solidFill>
                    </a:lnL>
                    <a:lnR w="6350">
                      <a:solidFill>
                        <a:srgbClr val="E5E7EB"/>
                      </a:solidFill>
                    </a:lnR>
                    <a:lnT w="6350">
                      <a:solidFill>
                        <a:srgbClr val="E5E7EB"/>
                      </a:solidFill>
                    </a:lnT>
                    <a:lnB w="6350">
                      <a:solidFill>
                        <a:srgbClr val="E5E7EB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100">
                          <a:solidFill>
                            <a:srgbClr val="9CA3AF"/>
                          </a:solidFill>
                          <a:latin typeface="Pretendard"/>
                          <a:ea typeface="Pretendard"/>
                          <a:cs typeface="Pretendard"/>
                          <a:sym typeface="Pretendard"/>
                        </a:rPr>
                        <a:t>→</a:t>
                      </a:r>
                    </a:p>
                  </a:txBody>
                  <a:tcPr marL="45720" marR="45720" marT="45720" marB="45720" anchor="ctr" anchorCtr="0" horzOverflow="overflow">
                    <a:lnL w="6350">
                      <a:solidFill>
                        <a:srgbClr val="E5E7EB"/>
                      </a:solidFill>
                    </a:lnL>
                    <a:lnR w="6350">
                      <a:solidFill>
                        <a:srgbClr val="E5E7EB"/>
                      </a:solidFill>
                    </a:lnR>
                    <a:lnT w="6350">
                      <a:solidFill>
                        <a:srgbClr val="E5E7EB"/>
                      </a:solidFill>
                    </a:lnT>
                    <a:lnB w="6350">
                      <a:solidFill>
                        <a:srgbClr val="E5E7EB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100">
                          <a:solidFill>
                            <a:srgbClr val="047857"/>
                          </a:solidFill>
                          <a:latin typeface="Pretendard"/>
                          <a:ea typeface="Pretendard"/>
                          <a:cs typeface="Pretendard"/>
                          <a:sym typeface="Pretendard"/>
                        </a:rPr>
                        <a:t>5분 주기 자동 갱신 + 실패 시 안내</a:t>
                      </a:r>
                    </a:p>
                  </a:txBody>
                  <a:tcPr marL="45720" marR="45720" marT="45720" marB="45720" anchor="ctr" anchorCtr="0" horzOverflow="overflow">
                    <a:lnL w="6350">
                      <a:solidFill>
                        <a:srgbClr val="E5E7EB"/>
                      </a:solidFill>
                    </a:lnL>
                    <a:lnR w="6350">
                      <a:solidFill>
                        <a:srgbClr val="E5E7EB"/>
                      </a:solidFill>
                    </a:lnR>
                    <a:lnT w="6350">
                      <a:solidFill>
                        <a:srgbClr val="E5E7EB"/>
                      </a:solidFill>
                    </a:lnT>
                    <a:lnB w="6350">
                      <a:solidFill>
                        <a:srgbClr val="E5E7EB"/>
                      </a:solidFill>
                    </a:lnB>
                    <a:noFill/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100">
                          <a:solidFill>
                            <a:srgbClr val="1F2937"/>
                          </a:solidFill>
                          <a:latin typeface="Pretendard"/>
                          <a:ea typeface="Pretendard"/>
                          <a:cs typeface="Pretendard"/>
                          <a:sym typeface="Pretendard"/>
                        </a:rPr>
                        <a:t>히스토리 수익 표시가 헷갈림</a:t>
                      </a:r>
                    </a:p>
                  </a:txBody>
                  <a:tcPr marL="45720" marR="45720" marT="45720" marB="45720" anchor="ctr" anchorCtr="0" horzOverflow="overflow">
                    <a:lnL w="6350">
                      <a:solidFill>
                        <a:srgbClr val="E5E7EB"/>
                      </a:solidFill>
                    </a:lnL>
                    <a:lnR w="6350">
                      <a:solidFill>
                        <a:srgbClr val="E5E7EB"/>
                      </a:solidFill>
                    </a:lnR>
                    <a:lnT w="6350">
                      <a:solidFill>
                        <a:srgbClr val="E5E7EB"/>
                      </a:solidFill>
                    </a:lnT>
                    <a:lnB w="6350">
                      <a:solidFill>
                        <a:srgbClr val="E5E7EB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100">
                          <a:solidFill>
                            <a:srgbClr val="9CA3AF"/>
                          </a:solidFill>
                          <a:latin typeface="Pretendard"/>
                          <a:ea typeface="Pretendard"/>
                          <a:cs typeface="Pretendard"/>
                          <a:sym typeface="Pretendard"/>
                        </a:rPr>
                        <a:t>→</a:t>
                      </a:r>
                    </a:p>
                  </a:txBody>
                  <a:tcPr marL="45720" marR="45720" marT="45720" marB="45720" anchor="ctr" anchorCtr="0" horzOverflow="overflow">
                    <a:lnL w="6350">
                      <a:solidFill>
                        <a:srgbClr val="E5E7EB"/>
                      </a:solidFill>
                    </a:lnL>
                    <a:lnR w="6350">
                      <a:solidFill>
                        <a:srgbClr val="E5E7EB"/>
                      </a:solidFill>
                    </a:lnR>
                    <a:lnT w="6350">
                      <a:solidFill>
                        <a:srgbClr val="E5E7EB"/>
                      </a:solidFill>
                    </a:lnT>
                    <a:lnB w="6350">
                      <a:solidFill>
                        <a:srgbClr val="E5E7EB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100">
                          <a:solidFill>
                            <a:srgbClr val="047857"/>
                          </a:solidFill>
                          <a:latin typeface="Pretendard"/>
                          <a:ea typeface="Pretendard"/>
                          <a:cs typeface="Pretendard"/>
                          <a:sym typeface="Pretendard"/>
                        </a:rPr>
                        <a:t>수익/손실 색상 구분, 단위 명시</a:t>
                      </a:r>
                    </a:p>
                  </a:txBody>
                  <a:tcPr marL="45720" marR="45720" marT="45720" marB="45720" anchor="ctr" anchorCtr="0" horzOverflow="overflow">
                    <a:lnL w="6350">
                      <a:solidFill>
                        <a:srgbClr val="E5E7EB"/>
                      </a:solidFill>
                    </a:lnL>
                    <a:lnR w="6350">
                      <a:solidFill>
                        <a:srgbClr val="E5E7EB"/>
                      </a:solidFill>
                    </a:lnR>
                    <a:lnT w="6350">
                      <a:solidFill>
                        <a:srgbClr val="E5E7EB"/>
                      </a:solidFill>
                    </a:lnT>
                    <a:lnB w="6350">
                      <a:solidFill>
                        <a:srgbClr val="E5E7EB"/>
                      </a:solidFill>
                    </a:lnB>
                    <a:noFill/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100">
                          <a:solidFill>
                            <a:srgbClr val="1F2937"/>
                          </a:solidFill>
                          <a:latin typeface="Pretendard"/>
                          <a:ea typeface="Pretendard"/>
                          <a:cs typeface="Pretendard"/>
                          <a:sym typeface="Pretendard"/>
                        </a:rPr>
                        <a:t>글자가 작고 정보 과다</a:t>
                      </a:r>
                    </a:p>
                  </a:txBody>
                  <a:tcPr marL="45720" marR="45720" marT="45720" marB="45720" anchor="ctr" anchorCtr="0" horzOverflow="overflow">
                    <a:lnL w="6350">
                      <a:solidFill>
                        <a:srgbClr val="E5E7EB"/>
                      </a:solidFill>
                    </a:lnL>
                    <a:lnR w="6350">
                      <a:solidFill>
                        <a:srgbClr val="E5E7EB"/>
                      </a:solidFill>
                    </a:lnR>
                    <a:lnT w="6350">
                      <a:solidFill>
                        <a:srgbClr val="E5E7EB"/>
                      </a:solidFill>
                    </a:lnT>
                    <a:lnB w="6350">
                      <a:solidFill>
                        <a:srgbClr val="E5E7EB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100">
                          <a:solidFill>
                            <a:srgbClr val="9CA3AF"/>
                          </a:solidFill>
                          <a:latin typeface="Pretendard"/>
                          <a:ea typeface="Pretendard"/>
                          <a:cs typeface="Pretendard"/>
                          <a:sym typeface="Pretendard"/>
                        </a:rPr>
                        <a:t>→</a:t>
                      </a:r>
                    </a:p>
                  </a:txBody>
                  <a:tcPr marL="45720" marR="45720" marT="45720" marB="45720" anchor="ctr" anchorCtr="0" horzOverflow="overflow">
                    <a:lnL w="6350">
                      <a:solidFill>
                        <a:srgbClr val="E5E7EB"/>
                      </a:solidFill>
                    </a:lnL>
                    <a:lnR w="6350">
                      <a:solidFill>
                        <a:srgbClr val="E5E7EB"/>
                      </a:solidFill>
                    </a:lnR>
                    <a:lnT w="6350">
                      <a:solidFill>
                        <a:srgbClr val="E5E7EB"/>
                      </a:solidFill>
                    </a:lnT>
                    <a:lnB w="6350">
                      <a:solidFill>
                        <a:srgbClr val="E5E7EB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100">
                          <a:solidFill>
                            <a:srgbClr val="047857"/>
                          </a:solidFill>
                          <a:latin typeface="Pretendard"/>
                          <a:ea typeface="Pretendard"/>
                          <a:cs typeface="Pretendard"/>
                          <a:sym typeface="Pretendard"/>
                        </a:rPr>
                        <a:t>정보 우선순위 정리, 폰트 사이즈 조정</a:t>
                      </a:r>
                    </a:p>
                  </a:txBody>
                  <a:tcPr marL="45720" marR="45720" marT="45720" marB="45720" anchor="ctr" anchorCtr="0" horzOverflow="overflow">
                    <a:lnL w="6350">
                      <a:solidFill>
                        <a:srgbClr val="E5E7EB"/>
                      </a:solidFill>
                    </a:lnL>
                    <a:lnR w="6350">
                      <a:solidFill>
                        <a:srgbClr val="E5E7EB"/>
                      </a:solidFill>
                    </a:lnR>
                    <a:lnT w="6350">
                      <a:solidFill>
                        <a:srgbClr val="E5E7EB"/>
                      </a:solidFill>
                    </a:lnT>
                    <a:lnB w="6350">
                      <a:solidFill>
                        <a:srgbClr val="E5E7EB"/>
                      </a:solidFill>
                    </a:lnB>
                    <a:noFill/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100">
                          <a:solidFill>
                            <a:srgbClr val="1F2937"/>
                          </a:solidFill>
                          <a:latin typeface="Pretendard"/>
                          <a:ea typeface="Pretendard"/>
                          <a:cs typeface="Pretendard"/>
                          <a:sym typeface="Pretendard"/>
                        </a:rPr>
                        <a:t>밝은 테마에서 글자 안 보임</a:t>
                      </a:r>
                    </a:p>
                  </a:txBody>
                  <a:tcPr marL="45720" marR="45720" marT="45720" marB="45720" anchor="ctr" anchorCtr="0" horzOverflow="overflow">
                    <a:lnL w="6350">
                      <a:solidFill>
                        <a:srgbClr val="E5E7EB"/>
                      </a:solidFill>
                    </a:lnL>
                    <a:lnR w="6350">
                      <a:solidFill>
                        <a:srgbClr val="E5E7EB"/>
                      </a:solidFill>
                    </a:lnR>
                    <a:lnT w="6350">
                      <a:solidFill>
                        <a:srgbClr val="E5E7EB"/>
                      </a:solidFill>
                    </a:lnT>
                    <a:lnB w="6350">
                      <a:solidFill>
                        <a:srgbClr val="E5E7EB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100">
                          <a:solidFill>
                            <a:srgbClr val="9CA3AF"/>
                          </a:solidFill>
                          <a:latin typeface="Pretendard"/>
                          <a:ea typeface="Pretendard"/>
                          <a:cs typeface="Pretendard"/>
                          <a:sym typeface="Pretendard"/>
                        </a:rPr>
                        <a:t>→</a:t>
                      </a:r>
                    </a:p>
                  </a:txBody>
                  <a:tcPr marL="45720" marR="45720" marT="45720" marB="45720" anchor="ctr" anchorCtr="0" horzOverflow="overflow">
                    <a:lnL w="6350">
                      <a:solidFill>
                        <a:srgbClr val="E5E7EB"/>
                      </a:solidFill>
                    </a:lnL>
                    <a:lnR w="6350">
                      <a:solidFill>
                        <a:srgbClr val="E5E7EB"/>
                      </a:solidFill>
                    </a:lnR>
                    <a:lnT w="6350">
                      <a:solidFill>
                        <a:srgbClr val="E5E7EB"/>
                      </a:solidFill>
                    </a:lnT>
                    <a:lnB w="6350">
                      <a:solidFill>
                        <a:srgbClr val="E5E7EB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100">
                          <a:solidFill>
                            <a:srgbClr val="047857"/>
                          </a:solidFill>
                          <a:latin typeface="Pretendard"/>
                          <a:ea typeface="Pretendard"/>
                          <a:cs typeface="Pretendard"/>
                          <a:sym typeface="Pretendard"/>
                        </a:rPr>
                        <a:t>콘트라스트 비율 점검, 회색 톤 재배치</a:t>
                      </a:r>
                    </a:p>
                  </a:txBody>
                  <a:tcPr marL="45720" marR="45720" marT="45720" marB="45720" anchor="ctr" anchorCtr="0" horzOverflow="overflow">
                    <a:lnL w="6350">
                      <a:solidFill>
                        <a:srgbClr val="E5E7EB"/>
                      </a:solidFill>
                    </a:lnL>
                    <a:lnR w="6350">
                      <a:solidFill>
                        <a:srgbClr val="E5E7EB"/>
                      </a:solidFill>
                    </a:lnR>
                    <a:lnT w="6350">
                      <a:solidFill>
                        <a:srgbClr val="E5E7EB"/>
                      </a:solidFill>
                    </a:lnT>
                    <a:lnB w="6350">
                      <a:solidFill>
                        <a:srgbClr val="E5E7EB"/>
                      </a:solidFill>
                    </a:lnB>
                    <a:noFill/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100">
                          <a:solidFill>
                            <a:srgbClr val="1F2937"/>
                          </a:solidFill>
                          <a:latin typeface="Pretendard"/>
                          <a:ea typeface="Pretendard"/>
                          <a:cs typeface="Pretendard"/>
                          <a:sym typeface="Pretendard"/>
                        </a:rPr>
                        <a:t>접속 기록 구분 어려움</a:t>
                      </a:r>
                    </a:p>
                  </a:txBody>
                  <a:tcPr marL="45720" marR="45720" marT="45720" marB="45720" anchor="ctr" anchorCtr="0" horzOverflow="overflow">
                    <a:lnL w="6350">
                      <a:solidFill>
                        <a:srgbClr val="E5E7EB"/>
                      </a:solidFill>
                    </a:lnL>
                    <a:lnR w="6350">
                      <a:solidFill>
                        <a:srgbClr val="E5E7EB"/>
                      </a:solidFill>
                    </a:lnR>
                    <a:lnT w="6350">
                      <a:solidFill>
                        <a:srgbClr val="E5E7EB"/>
                      </a:solidFill>
                    </a:lnT>
                    <a:lnB w="6350">
                      <a:solidFill>
                        <a:srgbClr val="E5E7EB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100">
                          <a:solidFill>
                            <a:srgbClr val="9CA3AF"/>
                          </a:solidFill>
                          <a:latin typeface="Pretendard"/>
                          <a:ea typeface="Pretendard"/>
                          <a:cs typeface="Pretendard"/>
                          <a:sym typeface="Pretendard"/>
                        </a:rPr>
                        <a:t>→</a:t>
                      </a:r>
                    </a:p>
                  </a:txBody>
                  <a:tcPr marL="45720" marR="45720" marT="45720" marB="45720" anchor="ctr" anchorCtr="0" horzOverflow="overflow">
                    <a:lnL w="6350">
                      <a:solidFill>
                        <a:srgbClr val="E5E7EB"/>
                      </a:solidFill>
                    </a:lnL>
                    <a:lnR w="6350">
                      <a:solidFill>
                        <a:srgbClr val="E5E7EB"/>
                      </a:solidFill>
                    </a:lnR>
                    <a:lnT w="6350">
                      <a:solidFill>
                        <a:srgbClr val="E5E7EB"/>
                      </a:solidFill>
                    </a:lnT>
                    <a:lnB w="6350">
                      <a:solidFill>
                        <a:srgbClr val="E5E7EB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100">
                          <a:solidFill>
                            <a:srgbClr val="047857"/>
                          </a:solidFill>
                          <a:latin typeface="Pretendard"/>
                          <a:ea typeface="Pretendard"/>
                          <a:cs typeface="Pretendard"/>
                          <a:sym typeface="Pretendard"/>
                        </a:rPr>
                        <a:t>타임스탬프 + 디바이스 라벨 추가</a:t>
                      </a:r>
                    </a:p>
                  </a:txBody>
                  <a:tcPr marL="45720" marR="45720" marT="45720" marB="45720" anchor="ctr" anchorCtr="0" horzOverflow="overflow">
                    <a:lnL w="6350">
                      <a:solidFill>
                        <a:srgbClr val="E5E7EB"/>
                      </a:solidFill>
                    </a:lnL>
                    <a:lnR w="6350">
                      <a:solidFill>
                        <a:srgbClr val="E5E7EB"/>
                      </a:solidFill>
                    </a:lnR>
                    <a:lnT w="6350">
                      <a:solidFill>
                        <a:srgbClr val="E5E7EB"/>
                      </a:solidFill>
                    </a:lnT>
                    <a:lnB w="6350">
                      <a:solidFill>
                        <a:srgbClr val="E5E7EB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396" name="Shape 8"/>
          <p:cNvSpPr/>
          <p:nvPr/>
        </p:nvSpPr>
        <p:spPr>
          <a:xfrm>
            <a:off x="411480" y="4251959"/>
            <a:ext cx="8321041" cy="457201"/>
          </a:xfrm>
          <a:prstGeom prst="roundRect">
            <a:avLst>
              <a:gd name="adj" fmla="val 10000"/>
            </a:avLst>
          </a:prstGeom>
          <a:solidFill>
            <a:srgbClr val="EEF1F4"/>
          </a:solidFill>
          <a:ln w="12700">
            <a:solidFill>
              <a:srgbClr val="EEF1F4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97" name="Text 9"/>
          <p:cNvSpPr txBox="1"/>
          <p:nvPr/>
        </p:nvSpPr>
        <p:spPr>
          <a:xfrm>
            <a:off x="594359" y="4373179"/>
            <a:ext cx="7955282" cy="214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defRPr b="1" sz="1300">
                <a:solidFill>
                  <a:srgbClr val="F59E0B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핵심  </a:t>
            </a:r>
            <a:r>
              <a:rPr>
                <a:solidFill>
                  <a:srgbClr val="1F2937"/>
                </a:solidFill>
              </a:rPr>
              <a:t>고치는 것 &lt; ‘이해되게 만드는 것’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9" name="Text 0"/>
          <p:cNvSpPr txBox="1"/>
          <p:nvPr/>
        </p:nvSpPr>
        <p:spPr>
          <a:xfrm>
            <a:off x="411480" y="341630"/>
            <a:ext cx="45720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DEMO  &amp;  CLOSING</a:t>
            </a:r>
          </a:p>
        </p:txBody>
      </p:sp>
      <p:sp>
        <p:nvSpPr>
          <p:cNvPr id="1400" name="Text 1"/>
          <p:cNvSpPr txBox="1"/>
          <p:nvPr/>
        </p:nvSpPr>
        <p:spPr>
          <a:xfrm>
            <a:off x="5029200" y="341630"/>
            <a:ext cx="36576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i="1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Project Playbook</a:t>
            </a:r>
          </a:p>
        </p:txBody>
      </p:sp>
      <p:sp>
        <p:nvSpPr>
          <p:cNvPr id="1401" name="Text 2"/>
          <p:cNvSpPr txBox="1"/>
          <p:nvPr/>
        </p:nvSpPr>
        <p:spPr>
          <a:xfrm>
            <a:off x="411479" y="716657"/>
            <a:ext cx="8321042" cy="3497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Claude 디자인 5개 웹앱  &amp;  마무리</a:t>
            </a:r>
          </a:p>
        </p:txBody>
      </p:sp>
      <p:sp>
        <p:nvSpPr>
          <p:cNvPr id="1402" name="Shape 3"/>
          <p:cNvSpPr/>
          <p:nvPr/>
        </p:nvSpPr>
        <p:spPr>
          <a:xfrm>
            <a:off x="411480" y="1207008"/>
            <a:ext cx="457201" cy="36577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403" name="Shape 4"/>
          <p:cNvSpPr/>
          <p:nvPr/>
        </p:nvSpPr>
        <p:spPr>
          <a:xfrm>
            <a:off x="411480" y="1554480"/>
            <a:ext cx="1591057" cy="100584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404" name="Shape 5"/>
          <p:cNvSpPr/>
          <p:nvPr/>
        </p:nvSpPr>
        <p:spPr>
          <a:xfrm>
            <a:off x="411480" y="1554480"/>
            <a:ext cx="1591057" cy="50292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405" name="Text 6"/>
          <p:cNvSpPr txBox="1"/>
          <p:nvPr/>
        </p:nvSpPr>
        <p:spPr>
          <a:xfrm>
            <a:off x="411480" y="1685289"/>
            <a:ext cx="1591057" cy="24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6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MVP</a:t>
            </a:r>
          </a:p>
        </p:txBody>
      </p:sp>
      <p:sp>
        <p:nvSpPr>
          <p:cNvPr id="1406" name="Text 7"/>
          <p:cNvSpPr txBox="1"/>
          <p:nvPr/>
        </p:nvSpPr>
        <p:spPr>
          <a:xfrm>
            <a:off x="457200" y="2221418"/>
            <a:ext cx="1499617" cy="174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1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여행 준비물</a:t>
            </a:r>
          </a:p>
        </p:txBody>
      </p:sp>
      <p:sp>
        <p:nvSpPr>
          <p:cNvPr id="1407" name="Shape 8"/>
          <p:cNvSpPr/>
          <p:nvPr/>
        </p:nvSpPr>
        <p:spPr>
          <a:xfrm>
            <a:off x="2093976" y="1554480"/>
            <a:ext cx="1591057" cy="100584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408" name="Shape 9"/>
          <p:cNvSpPr/>
          <p:nvPr/>
        </p:nvSpPr>
        <p:spPr>
          <a:xfrm>
            <a:off x="2093976" y="1554480"/>
            <a:ext cx="1591057" cy="50292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409" name="Text 10"/>
          <p:cNvSpPr txBox="1"/>
          <p:nvPr/>
        </p:nvSpPr>
        <p:spPr>
          <a:xfrm>
            <a:off x="2093976" y="1685289"/>
            <a:ext cx="1591057" cy="24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6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MVP</a:t>
            </a:r>
          </a:p>
        </p:txBody>
      </p:sp>
      <p:sp>
        <p:nvSpPr>
          <p:cNvPr id="1410" name="Text 11"/>
          <p:cNvSpPr txBox="1"/>
          <p:nvPr/>
        </p:nvSpPr>
        <p:spPr>
          <a:xfrm>
            <a:off x="2139695" y="2221418"/>
            <a:ext cx="1499617" cy="174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1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자취방 비교</a:t>
            </a:r>
          </a:p>
        </p:txBody>
      </p:sp>
      <p:sp>
        <p:nvSpPr>
          <p:cNvPr id="1411" name="Shape 12"/>
          <p:cNvSpPr/>
          <p:nvPr/>
        </p:nvSpPr>
        <p:spPr>
          <a:xfrm>
            <a:off x="3776471" y="1554480"/>
            <a:ext cx="1591057" cy="100584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412" name="Shape 13"/>
          <p:cNvSpPr/>
          <p:nvPr/>
        </p:nvSpPr>
        <p:spPr>
          <a:xfrm>
            <a:off x="3776471" y="1554480"/>
            <a:ext cx="1591057" cy="50292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413" name="Text 14"/>
          <p:cNvSpPr txBox="1"/>
          <p:nvPr/>
        </p:nvSpPr>
        <p:spPr>
          <a:xfrm>
            <a:off x="3776471" y="1685289"/>
            <a:ext cx="1591057" cy="24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6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MVP</a:t>
            </a:r>
          </a:p>
        </p:txBody>
      </p:sp>
      <p:sp>
        <p:nvSpPr>
          <p:cNvPr id="1414" name="Text 15"/>
          <p:cNvSpPr txBox="1"/>
          <p:nvPr/>
        </p:nvSpPr>
        <p:spPr>
          <a:xfrm>
            <a:off x="3822191" y="2221418"/>
            <a:ext cx="1499617" cy="174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1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면접 준비</a:t>
            </a:r>
          </a:p>
        </p:txBody>
      </p:sp>
      <p:sp>
        <p:nvSpPr>
          <p:cNvPr id="1415" name="Shape 16"/>
          <p:cNvSpPr/>
          <p:nvPr/>
        </p:nvSpPr>
        <p:spPr>
          <a:xfrm>
            <a:off x="5458967" y="1554480"/>
            <a:ext cx="1591057" cy="100584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416" name="Shape 17"/>
          <p:cNvSpPr/>
          <p:nvPr/>
        </p:nvSpPr>
        <p:spPr>
          <a:xfrm>
            <a:off x="5458967" y="1554480"/>
            <a:ext cx="1591057" cy="502920"/>
          </a:xfrm>
          <a:prstGeom prst="rect">
            <a:avLst/>
          </a:prstGeom>
          <a:solidFill>
            <a:srgbClr val="1E3A8A"/>
          </a:solidFill>
          <a:ln w="12700">
            <a:solidFill>
              <a:srgbClr val="1E3A8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417" name="Text 18"/>
          <p:cNvSpPr txBox="1"/>
          <p:nvPr/>
        </p:nvSpPr>
        <p:spPr>
          <a:xfrm>
            <a:off x="5458967" y="1685289"/>
            <a:ext cx="1591057" cy="24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6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MVP</a:t>
            </a:r>
          </a:p>
        </p:txBody>
      </p:sp>
      <p:sp>
        <p:nvSpPr>
          <p:cNvPr id="1418" name="Text 19"/>
          <p:cNvSpPr txBox="1"/>
          <p:nvPr/>
        </p:nvSpPr>
        <p:spPr>
          <a:xfrm>
            <a:off x="5504688" y="2221418"/>
            <a:ext cx="1499617" cy="174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1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초보 요리 레시피</a:t>
            </a:r>
          </a:p>
        </p:txBody>
      </p:sp>
      <p:sp>
        <p:nvSpPr>
          <p:cNvPr id="1419" name="Shape 20"/>
          <p:cNvSpPr/>
          <p:nvPr/>
        </p:nvSpPr>
        <p:spPr>
          <a:xfrm>
            <a:off x="7141464" y="1554480"/>
            <a:ext cx="1591057" cy="100584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420" name="Shape 21"/>
          <p:cNvSpPr/>
          <p:nvPr/>
        </p:nvSpPr>
        <p:spPr>
          <a:xfrm>
            <a:off x="7141464" y="1554480"/>
            <a:ext cx="1591057" cy="502920"/>
          </a:xfrm>
          <a:prstGeom prst="rect">
            <a:avLst/>
          </a:prstGeom>
          <a:solidFill>
            <a:srgbClr val="047857"/>
          </a:solidFill>
          <a:ln w="12700">
            <a:solidFill>
              <a:srgbClr val="047857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421" name="Text 22"/>
          <p:cNvSpPr txBox="1"/>
          <p:nvPr/>
        </p:nvSpPr>
        <p:spPr>
          <a:xfrm>
            <a:off x="7141464" y="1685289"/>
            <a:ext cx="1591057" cy="24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6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MVP</a:t>
            </a:r>
          </a:p>
        </p:txBody>
      </p:sp>
      <p:sp>
        <p:nvSpPr>
          <p:cNvPr id="1422" name="Text 23"/>
          <p:cNvSpPr txBox="1"/>
          <p:nvPr/>
        </p:nvSpPr>
        <p:spPr>
          <a:xfrm>
            <a:off x="7187183" y="2221418"/>
            <a:ext cx="1499617" cy="174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1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방학 계획 보드</a:t>
            </a:r>
          </a:p>
        </p:txBody>
      </p:sp>
      <p:sp>
        <p:nvSpPr>
          <p:cNvPr id="1423" name="Text 24"/>
          <p:cNvSpPr txBox="1"/>
          <p:nvPr/>
        </p:nvSpPr>
        <p:spPr>
          <a:xfrm>
            <a:off x="411479" y="2747199"/>
            <a:ext cx="8321042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i="1" sz="11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React + Vite · localStorage · 외부 API 없음 · 브라우저에서 바로 실행</a:t>
            </a:r>
          </a:p>
        </p:txBody>
      </p:sp>
      <p:sp>
        <p:nvSpPr>
          <p:cNvPr id="1424" name="Shape 25"/>
          <p:cNvSpPr/>
          <p:nvPr/>
        </p:nvSpPr>
        <p:spPr>
          <a:xfrm>
            <a:off x="411480" y="3108960"/>
            <a:ext cx="8321041" cy="1554481"/>
          </a:xfrm>
          <a:prstGeom prst="roundRect">
            <a:avLst>
              <a:gd name="adj" fmla="val 7059"/>
            </a:avLst>
          </a:prstGeom>
          <a:solidFill>
            <a:srgbClr val="1F2937"/>
          </a:solidFill>
          <a:ln w="12700">
            <a:solidFill>
              <a:srgbClr val="1F2937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425" name="Shape 26"/>
          <p:cNvSpPr/>
          <p:nvPr/>
        </p:nvSpPr>
        <p:spPr>
          <a:xfrm>
            <a:off x="1325880" y="3291840"/>
            <a:ext cx="1005840" cy="365761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426" name="Text 27"/>
          <p:cNvSpPr txBox="1"/>
          <p:nvPr/>
        </p:nvSpPr>
        <p:spPr>
          <a:xfrm>
            <a:off x="1325880" y="3379470"/>
            <a:ext cx="1005840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2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기준</a:t>
            </a:r>
          </a:p>
        </p:txBody>
      </p:sp>
      <p:sp>
        <p:nvSpPr>
          <p:cNvPr id="1427" name="Shape 28"/>
          <p:cNvSpPr/>
          <p:nvPr/>
        </p:nvSpPr>
        <p:spPr>
          <a:xfrm>
            <a:off x="2423160" y="3291840"/>
            <a:ext cx="1005840" cy="365761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428" name="Text 29"/>
          <p:cNvSpPr txBox="1"/>
          <p:nvPr/>
        </p:nvSpPr>
        <p:spPr>
          <a:xfrm>
            <a:off x="2423160" y="3379470"/>
            <a:ext cx="1005840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2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역할</a:t>
            </a:r>
          </a:p>
        </p:txBody>
      </p:sp>
      <p:sp>
        <p:nvSpPr>
          <p:cNvPr id="1429" name="Shape 30"/>
          <p:cNvSpPr/>
          <p:nvPr/>
        </p:nvSpPr>
        <p:spPr>
          <a:xfrm>
            <a:off x="3520440" y="3291840"/>
            <a:ext cx="1005841" cy="365761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430" name="Text 31"/>
          <p:cNvSpPr txBox="1"/>
          <p:nvPr/>
        </p:nvSpPr>
        <p:spPr>
          <a:xfrm>
            <a:off x="3520440" y="3379470"/>
            <a:ext cx="1005840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2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흐름</a:t>
            </a:r>
          </a:p>
        </p:txBody>
      </p:sp>
      <p:sp>
        <p:nvSpPr>
          <p:cNvPr id="1431" name="Shape 32"/>
          <p:cNvSpPr/>
          <p:nvPr/>
        </p:nvSpPr>
        <p:spPr>
          <a:xfrm>
            <a:off x="4617720" y="3291840"/>
            <a:ext cx="1005841" cy="365761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432" name="Text 33"/>
          <p:cNvSpPr txBox="1"/>
          <p:nvPr/>
        </p:nvSpPr>
        <p:spPr>
          <a:xfrm>
            <a:off x="4617720" y="3379470"/>
            <a:ext cx="1005840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2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검증</a:t>
            </a:r>
          </a:p>
        </p:txBody>
      </p:sp>
      <p:sp>
        <p:nvSpPr>
          <p:cNvPr id="1433" name="Shape 34"/>
          <p:cNvSpPr/>
          <p:nvPr/>
        </p:nvSpPr>
        <p:spPr>
          <a:xfrm>
            <a:off x="5715000" y="3291840"/>
            <a:ext cx="1005840" cy="365761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434" name="Text 35"/>
          <p:cNvSpPr txBox="1"/>
          <p:nvPr/>
        </p:nvSpPr>
        <p:spPr>
          <a:xfrm>
            <a:off x="5715000" y="3385820"/>
            <a:ext cx="1005839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2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MVP</a:t>
            </a:r>
          </a:p>
        </p:txBody>
      </p:sp>
      <p:sp>
        <p:nvSpPr>
          <p:cNvPr id="1435" name="Shape 36"/>
          <p:cNvSpPr/>
          <p:nvPr/>
        </p:nvSpPr>
        <p:spPr>
          <a:xfrm>
            <a:off x="6812280" y="3291840"/>
            <a:ext cx="1005841" cy="365761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436" name="Text 37"/>
          <p:cNvSpPr txBox="1"/>
          <p:nvPr/>
        </p:nvSpPr>
        <p:spPr>
          <a:xfrm>
            <a:off x="6812280" y="3379470"/>
            <a:ext cx="1005840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2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운영</a:t>
            </a:r>
          </a:p>
        </p:txBody>
      </p:sp>
      <p:sp>
        <p:nvSpPr>
          <p:cNvPr id="1437" name="Text 38"/>
          <p:cNvSpPr txBox="1"/>
          <p:nvPr/>
        </p:nvSpPr>
        <p:spPr>
          <a:xfrm>
            <a:off x="594359" y="3875656"/>
            <a:ext cx="7955282" cy="2954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defRPr b="1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AI는 </a:t>
            </a:r>
            <a:r>
              <a:rPr i="1">
                <a:solidFill>
                  <a:srgbClr val="9CA3AF"/>
                </a:solidFill>
              </a:rPr>
              <a:t>‘대신 완성’</a:t>
            </a:r>
            <a:r>
              <a:t>이 아니라 </a:t>
            </a:r>
            <a:r>
              <a:rPr>
                <a:solidFill>
                  <a:srgbClr val="10B981"/>
                </a:solidFill>
              </a:rPr>
              <a:t>‘함께 일하는 팀원’</a:t>
            </a:r>
            <a:r>
              <a:t>이다.</a:t>
            </a:r>
          </a:p>
        </p:txBody>
      </p:sp>
      <p:sp>
        <p:nvSpPr>
          <p:cNvPr id="1438" name="Text 39"/>
          <p:cNvSpPr txBox="1"/>
          <p:nvPr/>
        </p:nvSpPr>
        <p:spPr>
          <a:xfrm>
            <a:off x="594359" y="4339589"/>
            <a:ext cx="795528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i="1" sz="1200">
                <a:solidFill>
                  <a:srgbClr val="D1FAE5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앞으로는 AI에게 질문하는 능력보다, 어떻게 활용하고 운영하는지가 더 중요하다.</a:t>
            </a:r>
          </a:p>
        </p:txBody>
      </p:sp>
      <p:sp>
        <p:nvSpPr>
          <p:cNvPr id="1439" name="Text 40"/>
          <p:cNvSpPr txBox="1"/>
          <p:nvPr/>
        </p:nvSpPr>
        <p:spPr>
          <a:xfrm>
            <a:off x="411479" y="4857113"/>
            <a:ext cx="8321042" cy="1612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0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Thank you  ·  박주영  ·  K-digital  ·  2026.05.06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ext 0"/>
          <p:cNvSpPr txBox="1"/>
          <p:nvPr/>
        </p:nvSpPr>
        <p:spPr>
          <a:xfrm>
            <a:off x="411480" y="33762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INTRO  ·  운영 꿀팁 정의</a:t>
            </a:r>
          </a:p>
        </p:txBody>
      </p:sp>
      <p:sp>
        <p:nvSpPr>
          <p:cNvPr id="123" name="Text 1"/>
          <p:cNvSpPr txBox="1"/>
          <p:nvPr/>
        </p:nvSpPr>
        <p:spPr>
          <a:xfrm>
            <a:off x="5029200" y="341630"/>
            <a:ext cx="36576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i="1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Project Playbook</a:t>
            </a:r>
          </a:p>
        </p:txBody>
      </p:sp>
      <p:sp>
        <p:nvSpPr>
          <p:cNvPr id="124" name="Shape 2"/>
          <p:cNvSpPr/>
          <p:nvPr/>
        </p:nvSpPr>
        <p:spPr>
          <a:xfrm>
            <a:off x="411479" y="4736591"/>
            <a:ext cx="8321042" cy="1"/>
          </a:xfrm>
          <a:prstGeom prst="line">
            <a:avLst/>
          </a:prstGeom>
          <a:ln w="6350">
            <a:solidFill>
              <a:srgbClr val="E5E7E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25" name="Text 3"/>
          <p:cNvSpPr txBox="1"/>
          <p:nvPr/>
        </p:nvSpPr>
        <p:spPr>
          <a:xfrm>
            <a:off x="411480" y="486390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나만의 AI 프로젝트 운영 꿀팁</a:t>
            </a:r>
          </a:p>
        </p:txBody>
      </p:sp>
      <p:sp>
        <p:nvSpPr>
          <p:cNvPr id="126" name="Text 4"/>
          <p:cNvSpPr txBox="1"/>
          <p:nvPr/>
        </p:nvSpPr>
        <p:spPr>
          <a:xfrm>
            <a:off x="7772400" y="4867909"/>
            <a:ext cx="9144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pc="1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05 / 48</a:t>
            </a:r>
          </a:p>
        </p:txBody>
      </p:sp>
      <p:sp>
        <p:nvSpPr>
          <p:cNvPr id="127" name="Text 5"/>
          <p:cNvSpPr txBox="1"/>
          <p:nvPr/>
        </p:nvSpPr>
        <p:spPr>
          <a:xfrm>
            <a:off x="411479" y="696718"/>
            <a:ext cx="8321042" cy="389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하네싱은 ‘운영 꿀팁’이다</a:t>
            </a:r>
          </a:p>
        </p:txBody>
      </p:sp>
      <p:sp>
        <p:nvSpPr>
          <p:cNvPr id="128" name="Text 6"/>
          <p:cNvSpPr txBox="1"/>
          <p:nvPr/>
        </p:nvSpPr>
        <p:spPr>
          <a:xfrm>
            <a:off x="411479" y="1166621"/>
            <a:ext cx="83210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오늘 발표의 6꿀팁을 받쳐주는 토대</a:t>
            </a:r>
          </a:p>
        </p:txBody>
      </p:sp>
      <p:sp>
        <p:nvSpPr>
          <p:cNvPr id="129" name="Shape 7"/>
          <p:cNvSpPr/>
          <p:nvPr/>
        </p:nvSpPr>
        <p:spPr>
          <a:xfrm>
            <a:off x="411480" y="1463039"/>
            <a:ext cx="457201" cy="36577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0" name="Shape 8"/>
          <p:cNvSpPr/>
          <p:nvPr/>
        </p:nvSpPr>
        <p:spPr>
          <a:xfrm>
            <a:off x="137160" y="1920239"/>
            <a:ext cx="1005840" cy="548641"/>
          </a:xfrm>
          <a:prstGeom prst="roundRect">
            <a:avLst>
              <a:gd name="adj" fmla="val 13333"/>
            </a:avLst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1" name="Text 9"/>
          <p:cNvSpPr txBox="1"/>
          <p:nvPr/>
        </p:nvSpPr>
        <p:spPr>
          <a:xfrm>
            <a:off x="137160" y="2086610"/>
            <a:ext cx="1005839" cy="215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4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조사</a:t>
            </a:r>
          </a:p>
        </p:txBody>
      </p:sp>
      <p:sp>
        <p:nvSpPr>
          <p:cNvPr id="132" name="Shape 10"/>
          <p:cNvSpPr/>
          <p:nvPr/>
        </p:nvSpPr>
        <p:spPr>
          <a:xfrm>
            <a:off x="1143000" y="2194560"/>
            <a:ext cx="960120" cy="1"/>
          </a:xfrm>
          <a:prstGeom prst="line">
            <a:avLst/>
          </a:prstGeom>
          <a:ln w="1905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3" name="Shape 11"/>
          <p:cNvSpPr/>
          <p:nvPr/>
        </p:nvSpPr>
        <p:spPr>
          <a:xfrm>
            <a:off x="2103120" y="1920239"/>
            <a:ext cx="1005841" cy="548641"/>
          </a:xfrm>
          <a:prstGeom prst="roundRect">
            <a:avLst>
              <a:gd name="adj" fmla="val 13333"/>
            </a:avLst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4" name="Text 12"/>
          <p:cNvSpPr txBox="1"/>
          <p:nvPr/>
        </p:nvSpPr>
        <p:spPr>
          <a:xfrm>
            <a:off x="2103120" y="2086610"/>
            <a:ext cx="1005840" cy="215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4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설계</a:t>
            </a:r>
          </a:p>
        </p:txBody>
      </p:sp>
      <p:sp>
        <p:nvSpPr>
          <p:cNvPr id="135" name="Shape 13"/>
          <p:cNvSpPr/>
          <p:nvPr/>
        </p:nvSpPr>
        <p:spPr>
          <a:xfrm>
            <a:off x="3108960" y="2194560"/>
            <a:ext cx="960121" cy="1"/>
          </a:xfrm>
          <a:prstGeom prst="line">
            <a:avLst/>
          </a:prstGeom>
          <a:ln w="1905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6" name="Shape 14"/>
          <p:cNvSpPr/>
          <p:nvPr/>
        </p:nvSpPr>
        <p:spPr>
          <a:xfrm>
            <a:off x="4069079" y="1920239"/>
            <a:ext cx="1005841" cy="548641"/>
          </a:xfrm>
          <a:prstGeom prst="roundRect">
            <a:avLst>
              <a:gd name="adj" fmla="val 13333"/>
            </a:avLst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7" name="Text 15"/>
          <p:cNvSpPr txBox="1"/>
          <p:nvPr/>
        </p:nvSpPr>
        <p:spPr>
          <a:xfrm>
            <a:off x="4069079" y="2086610"/>
            <a:ext cx="1005840" cy="215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4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구현</a:t>
            </a:r>
          </a:p>
        </p:txBody>
      </p:sp>
      <p:sp>
        <p:nvSpPr>
          <p:cNvPr id="138" name="Shape 16"/>
          <p:cNvSpPr/>
          <p:nvPr/>
        </p:nvSpPr>
        <p:spPr>
          <a:xfrm>
            <a:off x="5074920" y="2194560"/>
            <a:ext cx="960121" cy="1"/>
          </a:xfrm>
          <a:prstGeom prst="line">
            <a:avLst/>
          </a:prstGeom>
          <a:ln w="1905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9" name="Shape 17"/>
          <p:cNvSpPr/>
          <p:nvPr/>
        </p:nvSpPr>
        <p:spPr>
          <a:xfrm>
            <a:off x="6035040" y="1920239"/>
            <a:ext cx="1005841" cy="548641"/>
          </a:xfrm>
          <a:prstGeom prst="roundRect">
            <a:avLst>
              <a:gd name="adj" fmla="val 13333"/>
            </a:avLst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40" name="Text 18"/>
          <p:cNvSpPr txBox="1"/>
          <p:nvPr/>
        </p:nvSpPr>
        <p:spPr>
          <a:xfrm>
            <a:off x="6035040" y="2086610"/>
            <a:ext cx="1005840" cy="215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4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검증</a:t>
            </a:r>
          </a:p>
        </p:txBody>
      </p:sp>
      <p:sp>
        <p:nvSpPr>
          <p:cNvPr id="141" name="Shape 19"/>
          <p:cNvSpPr/>
          <p:nvPr/>
        </p:nvSpPr>
        <p:spPr>
          <a:xfrm>
            <a:off x="7040880" y="2194560"/>
            <a:ext cx="960121" cy="1"/>
          </a:xfrm>
          <a:prstGeom prst="line">
            <a:avLst/>
          </a:prstGeom>
          <a:ln w="1905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42" name="Shape 20"/>
          <p:cNvSpPr/>
          <p:nvPr/>
        </p:nvSpPr>
        <p:spPr>
          <a:xfrm>
            <a:off x="8001000" y="1920239"/>
            <a:ext cx="1005840" cy="548641"/>
          </a:xfrm>
          <a:prstGeom prst="roundRect">
            <a:avLst>
              <a:gd name="adj" fmla="val 13333"/>
            </a:avLst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43" name="Text 21"/>
          <p:cNvSpPr txBox="1"/>
          <p:nvPr/>
        </p:nvSpPr>
        <p:spPr>
          <a:xfrm>
            <a:off x="8001000" y="2086610"/>
            <a:ext cx="1005839" cy="215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4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기록</a:t>
            </a:r>
          </a:p>
        </p:txBody>
      </p:sp>
      <p:sp>
        <p:nvSpPr>
          <p:cNvPr id="144" name="Shape 22"/>
          <p:cNvSpPr/>
          <p:nvPr/>
        </p:nvSpPr>
        <p:spPr>
          <a:xfrm>
            <a:off x="434340" y="3108960"/>
            <a:ext cx="1325881" cy="411481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45" name="Text 23"/>
          <p:cNvSpPr txBox="1"/>
          <p:nvPr/>
        </p:nvSpPr>
        <p:spPr>
          <a:xfrm>
            <a:off x="434340" y="3227259"/>
            <a:ext cx="1325881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1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정의·MVP</a:t>
            </a:r>
          </a:p>
        </p:txBody>
      </p:sp>
      <p:sp>
        <p:nvSpPr>
          <p:cNvPr id="146" name="Shape 24"/>
          <p:cNvSpPr/>
          <p:nvPr/>
        </p:nvSpPr>
        <p:spPr>
          <a:xfrm>
            <a:off x="1824227" y="3108960"/>
            <a:ext cx="1325882" cy="411481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47" name="Text 25"/>
          <p:cNvSpPr txBox="1"/>
          <p:nvPr/>
        </p:nvSpPr>
        <p:spPr>
          <a:xfrm>
            <a:off x="1824227" y="3227259"/>
            <a:ext cx="1325882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1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MD 문서</a:t>
            </a:r>
          </a:p>
        </p:txBody>
      </p:sp>
      <p:sp>
        <p:nvSpPr>
          <p:cNvPr id="148" name="Shape 26"/>
          <p:cNvSpPr/>
          <p:nvPr/>
        </p:nvSpPr>
        <p:spPr>
          <a:xfrm>
            <a:off x="3214116" y="3108960"/>
            <a:ext cx="1325881" cy="411481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49" name="Text 27"/>
          <p:cNvSpPr txBox="1"/>
          <p:nvPr/>
        </p:nvSpPr>
        <p:spPr>
          <a:xfrm>
            <a:off x="3214116" y="3227259"/>
            <a:ext cx="1325881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1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역할 분담</a:t>
            </a:r>
          </a:p>
        </p:txBody>
      </p:sp>
      <p:sp>
        <p:nvSpPr>
          <p:cNvPr id="150" name="Shape 28"/>
          <p:cNvSpPr/>
          <p:nvPr/>
        </p:nvSpPr>
        <p:spPr>
          <a:xfrm>
            <a:off x="4604003" y="3108960"/>
            <a:ext cx="1325881" cy="411481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51" name="Text 29"/>
          <p:cNvSpPr txBox="1"/>
          <p:nvPr/>
        </p:nvSpPr>
        <p:spPr>
          <a:xfrm>
            <a:off x="4604003" y="3227259"/>
            <a:ext cx="1325881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1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오류 해결</a:t>
            </a:r>
          </a:p>
        </p:txBody>
      </p:sp>
      <p:sp>
        <p:nvSpPr>
          <p:cNvPr id="152" name="Shape 30"/>
          <p:cNvSpPr/>
          <p:nvPr/>
        </p:nvSpPr>
        <p:spPr>
          <a:xfrm>
            <a:off x="5993891" y="3108960"/>
            <a:ext cx="1325881" cy="411481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53" name="Text 31"/>
          <p:cNvSpPr txBox="1"/>
          <p:nvPr/>
        </p:nvSpPr>
        <p:spPr>
          <a:xfrm>
            <a:off x="5993891" y="3227259"/>
            <a:ext cx="1325881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1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학습 파트너</a:t>
            </a:r>
          </a:p>
        </p:txBody>
      </p:sp>
      <p:sp>
        <p:nvSpPr>
          <p:cNvPr id="154" name="Shape 32"/>
          <p:cNvSpPr/>
          <p:nvPr/>
        </p:nvSpPr>
        <p:spPr>
          <a:xfrm>
            <a:off x="7383780" y="3108960"/>
            <a:ext cx="1325881" cy="411481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55" name="Text 33"/>
          <p:cNvSpPr txBox="1"/>
          <p:nvPr/>
        </p:nvSpPr>
        <p:spPr>
          <a:xfrm>
            <a:off x="7383780" y="3227259"/>
            <a:ext cx="1325881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1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MVP 실습</a:t>
            </a:r>
          </a:p>
        </p:txBody>
      </p:sp>
      <p:sp>
        <p:nvSpPr>
          <p:cNvPr id="156" name="Shape 34"/>
          <p:cNvSpPr/>
          <p:nvPr/>
        </p:nvSpPr>
        <p:spPr>
          <a:xfrm>
            <a:off x="411480" y="3840479"/>
            <a:ext cx="8321041" cy="640081"/>
          </a:xfrm>
          <a:prstGeom prst="roundRect">
            <a:avLst>
              <a:gd name="adj" fmla="val 8571"/>
            </a:avLst>
          </a:prstGeom>
          <a:solidFill>
            <a:srgbClr val="EFF6FF"/>
          </a:solidFill>
          <a:ln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57" name="Text 35"/>
          <p:cNvSpPr txBox="1"/>
          <p:nvPr/>
        </p:nvSpPr>
        <p:spPr>
          <a:xfrm>
            <a:off x="594359" y="4053139"/>
            <a:ext cx="7955282" cy="214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sz="13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하네싱은 별도 챕터가 아니라 </a:t>
            </a:r>
            <a:r>
              <a:rPr b="1">
                <a:solidFill>
                  <a:srgbClr val="1D4ED8"/>
                </a:solidFill>
              </a:rPr>
              <a:t>6가지 꿀팁의 토대</a:t>
            </a:r>
            <a:r>
              <a:t> — 흐름·역할·기준·검증을 함께 부여하는 운영 방식입니다.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Text 0"/>
          <p:cNvSpPr txBox="1"/>
          <p:nvPr/>
        </p:nvSpPr>
        <p:spPr>
          <a:xfrm>
            <a:off x="411480" y="33762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INTRO  ·  로드맵</a:t>
            </a:r>
          </a:p>
        </p:txBody>
      </p:sp>
      <p:sp>
        <p:nvSpPr>
          <p:cNvPr id="160" name="Text 1"/>
          <p:cNvSpPr txBox="1"/>
          <p:nvPr/>
        </p:nvSpPr>
        <p:spPr>
          <a:xfrm>
            <a:off x="5029200" y="341630"/>
            <a:ext cx="36576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i="1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Project Playbook</a:t>
            </a:r>
          </a:p>
        </p:txBody>
      </p:sp>
      <p:sp>
        <p:nvSpPr>
          <p:cNvPr id="161" name="Shape 2"/>
          <p:cNvSpPr/>
          <p:nvPr/>
        </p:nvSpPr>
        <p:spPr>
          <a:xfrm>
            <a:off x="411479" y="4736591"/>
            <a:ext cx="8321042" cy="1"/>
          </a:xfrm>
          <a:prstGeom prst="line">
            <a:avLst/>
          </a:prstGeom>
          <a:ln w="6350">
            <a:solidFill>
              <a:srgbClr val="E5E7E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62" name="Text 3"/>
          <p:cNvSpPr txBox="1"/>
          <p:nvPr/>
        </p:nvSpPr>
        <p:spPr>
          <a:xfrm>
            <a:off x="411480" y="486390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나만의 AI 프로젝트 운영 꿀팁</a:t>
            </a:r>
          </a:p>
        </p:txBody>
      </p:sp>
      <p:sp>
        <p:nvSpPr>
          <p:cNvPr id="163" name="Text 4"/>
          <p:cNvSpPr txBox="1"/>
          <p:nvPr/>
        </p:nvSpPr>
        <p:spPr>
          <a:xfrm>
            <a:off x="7772400" y="4867909"/>
            <a:ext cx="9144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pc="1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06 / 48</a:t>
            </a:r>
          </a:p>
        </p:txBody>
      </p:sp>
      <p:sp>
        <p:nvSpPr>
          <p:cNvPr id="164" name="Text 5"/>
          <p:cNvSpPr txBox="1"/>
          <p:nvPr/>
        </p:nvSpPr>
        <p:spPr>
          <a:xfrm>
            <a:off x="411479" y="696718"/>
            <a:ext cx="8321042" cy="389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오늘 발표의 흐름</a:t>
            </a:r>
          </a:p>
        </p:txBody>
      </p:sp>
      <p:sp>
        <p:nvSpPr>
          <p:cNvPr id="165" name="Text 6"/>
          <p:cNvSpPr txBox="1"/>
          <p:nvPr/>
        </p:nvSpPr>
        <p:spPr>
          <a:xfrm>
            <a:off x="411479" y="1166621"/>
            <a:ext cx="83210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8개 파트 · 약 45분</a:t>
            </a:r>
          </a:p>
        </p:txBody>
      </p:sp>
      <p:sp>
        <p:nvSpPr>
          <p:cNvPr id="166" name="Shape 7"/>
          <p:cNvSpPr/>
          <p:nvPr/>
        </p:nvSpPr>
        <p:spPr>
          <a:xfrm>
            <a:off x="411480" y="1463039"/>
            <a:ext cx="457201" cy="36577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67" name="Shape 8"/>
          <p:cNvSpPr/>
          <p:nvPr/>
        </p:nvSpPr>
        <p:spPr>
          <a:xfrm>
            <a:off x="470916" y="2011679"/>
            <a:ext cx="969265" cy="1463041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68" name="Shape 9"/>
          <p:cNvSpPr/>
          <p:nvPr/>
        </p:nvSpPr>
        <p:spPr>
          <a:xfrm>
            <a:off x="470916" y="2011679"/>
            <a:ext cx="969265" cy="54865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69" name="Text 10"/>
          <p:cNvSpPr txBox="1"/>
          <p:nvPr/>
        </p:nvSpPr>
        <p:spPr>
          <a:xfrm>
            <a:off x="470916" y="2256789"/>
            <a:ext cx="969265" cy="24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6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P1</a:t>
            </a:r>
          </a:p>
        </p:txBody>
      </p:sp>
      <p:sp>
        <p:nvSpPr>
          <p:cNvPr id="170" name="Text 11"/>
          <p:cNvSpPr txBox="1"/>
          <p:nvPr/>
        </p:nvSpPr>
        <p:spPr>
          <a:xfrm>
            <a:off x="516636" y="2651760"/>
            <a:ext cx="877824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 sz="11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오프닝</a:t>
            </a:r>
          </a:p>
        </p:txBody>
      </p:sp>
      <p:sp>
        <p:nvSpPr>
          <p:cNvPr id="171" name="Shape 12"/>
          <p:cNvSpPr/>
          <p:nvPr/>
        </p:nvSpPr>
        <p:spPr>
          <a:xfrm>
            <a:off x="1504188" y="2011679"/>
            <a:ext cx="969265" cy="1463041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72" name="Shape 13"/>
          <p:cNvSpPr/>
          <p:nvPr/>
        </p:nvSpPr>
        <p:spPr>
          <a:xfrm>
            <a:off x="1504188" y="2011679"/>
            <a:ext cx="969265" cy="54865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73" name="Text 14"/>
          <p:cNvSpPr txBox="1"/>
          <p:nvPr/>
        </p:nvSpPr>
        <p:spPr>
          <a:xfrm>
            <a:off x="1504188" y="2256789"/>
            <a:ext cx="969265" cy="24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6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P2</a:t>
            </a:r>
          </a:p>
        </p:txBody>
      </p:sp>
      <p:sp>
        <p:nvSpPr>
          <p:cNvPr id="174" name="Text 15"/>
          <p:cNvSpPr txBox="1"/>
          <p:nvPr/>
        </p:nvSpPr>
        <p:spPr>
          <a:xfrm>
            <a:off x="1549908" y="2651760"/>
            <a:ext cx="877824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 sz="11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정의·MVP</a:t>
            </a:r>
          </a:p>
        </p:txBody>
      </p:sp>
      <p:sp>
        <p:nvSpPr>
          <p:cNvPr id="175" name="Shape 16"/>
          <p:cNvSpPr/>
          <p:nvPr/>
        </p:nvSpPr>
        <p:spPr>
          <a:xfrm>
            <a:off x="2537460" y="2011679"/>
            <a:ext cx="969265" cy="1463041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76" name="Shape 17"/>
          <p:cNvSpPr/>
          <p:nvPr/>
        </p:nvSpPr>
        <p:spPr>
          <a:xfrm>
            <a:off x="2537460" y="2011679"/>
            <a:ext cx="969265" cy="54865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77" name="Text 18"/>
          <p:cNvSpPr txBox="1"/>
          <p:nvPr/>
        </p:nvSpPr>
        <p:spPr>
          <a:xfrm>
            <a:off x="2537460" y="2256789"/>
            <a:ext cx="969265" cy="24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6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P3</a:t>
            </a:r>
          </a:p>
        </p:txBody>
      </p:sp>
      <p:sp>
        <p:nvSpPr>
          <p:cNvPr id="178" name="Text 19"/>
          <p:cNvSpPr txBox="1"/>
          <p:nvPr/>
        </p:nvSpPr>
        <p:spPr>
          <a:xfrm>
            <a:off x="2583179" y="2651760"/>
            <a:ext cx="877825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 sz="11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MD 문서</a:t>
            </a:r>
          </a:p>
        </p:txBody>
      </p:sp>
      <p:sp>
        <p:nvSpPr>
          <p:cNvPr id="179" name="Shape 20"/>
          <p:cNvSpPr/>
          <p:nvPr/>
        </p:nvSpPr>
        <p:spPr>
          <a:xfrm>
            <a:off x="3570732" y="2011679"/>
            <a:ext cx="969265" cy="1463041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80" name="Shape 21"/>
          <p:cNvSpPr/>
          <p:nvPr/>
        </p:nvSpPr>
        <p:spPr>
          <a:xfrm>
            <a:off x="3570732" y="2011679"/>
            <a:ext cx="969265" cy="54865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81" name="Text 22"/>
          <p:cNvSpPr txBox="1"/>
          <p:nvPr/>
        </p:nvSpPr>
        <p:spPr>
          <a:xfrm>
            <a:off x="3570732" y="2256789"/>
            <a:ext cx="969265" cy="24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6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P4</a:t>
            </a:r>
          </a:p>
        </p:txBody>
      </p:sp>
      <p:sp>
        <p:nvSpPr>
          <p:cNvPr id="182" name="Text 23"/>
          <p:cNvSpPr txBox="1"/>
          <p:nvPr/>
        </p:nvSpPr>
        <p:spPr>
          <a:xfrm>
            <a:off x="3616452" y="2651760"/>
            <a:ext cx="877825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 sz="11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역할</a:t>
            </a:r>
          </a:p>
        </p:txBody>
      </p:sp>
      <p:sp>
        <p:nvSpPr>
          <p:cNvPr id="183" name="Shape 24"/>
          <p:cNvSpPr/>
          <p:nvPr/>
        </p:nvSpPr>
        <p:spPr>
          <a:xfrm>
            <a:off x="4604003" y="2011679"/>
            <a:ext cx="969265" cy="1463041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84" name="Shape 25"/>
          <p:cNvSpPr/>
          <p:nvPr/>
        </p:nvSpPr>
        <p:spPr>
          <a:xfrm>
            <a:off x="4604003" y="2011679"/>
            <a:ext cx="969265" cy="54865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85" name="Text 26"/>
          <p:cNvSpPr txBox="1"/>
          <p:nvPr/>
        </p:nvSpPr>
        <p:spPr>
          <a:xfrm>
            <a:off x="4604003" y="2256789"/>
            <a:ext cx="969265" cy="24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6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P5</a:t>
            </a:r>
          </a:p>
        </p:txBody>
      </p:sp>
      <p:sp>
        <p:nvSpPr>
          <p:cNvPr id="186" name="Text 27"/>
          <p:cNvSpPr txBox="1"/>
          <p:nvPr/>
        </p:nvSpPr>
        <p:spPr>
          <a:xfrm>
            <a:off x="4649723" y="2651760"/>
            <a:ext cx="877825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 sz="11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오류 해결</a:t>
            </a:r>
          </a:p>
        </p:txBody>
      </p:sp>
      <p:sp>
        <p:nvSpPr>
          <p:cNvPr id="187" name="Shape 28"/>
          <p:cNvSpPr/>
          <p:nvPr/>
        </p:nvSpPr>
        <p:spPr>
          <a:xfrm>
            <a:off x="5637276" y="2011679"/>
            <a:ext cx="969265" cy="1463041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88" name="Shape 29"/>
          <p:cNvSpPr/>
          <p:nvPr/>
        </p:nvSpPr>
        <p:spPr>
          <a:xfrm>
            <a:off x="5637276" y="2011679"/>
            <a:ext cx="969265" cy="54865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89" name="Text 30"/>
          <p:cNvSpPr txBox="1"/>
          <p:nvPr/>
        </p:nvSpPr>
        <p:spPr>
          <a:xfrm>
            <a:off x="5637276" y="2256789"/>
            <a:ext cx="969265" cy="24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6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P6</a:t>
            </a:r>
          </a:p>
        </p:txBody>
      </p:sp>
      <p:sp>
        <p:nvSpPr>
          <p:cNvPr id="190" name="Text 31"/>
          <p:cNvSpPr txBox="1"/>
          <p:nvPr/>
        </p:nvSpPr>
        <p:spPr>
          <a:xfrm>
            <a:off x="5682996" y="2651760"/>
            <a:ext cx="877825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 sz="11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학습 파트너</a:t>
            </a:r>
          </a:p>
        </p:txBody>
      </p:sp>
      <p:sp>
        <p:nvSpPr>
          <p:cNvPr id="191" name="Shape 32"/>
          <p:cNvSpPr/>
          <p:nvPr/>
        </p:nvSpPr>
        <p:spPr>
          <a:xfrm>
            <a:off x="6670547" y="2011679"/>
            <a:ext cx="969265" cy="1463041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12700">
            <a:solidFill>
              <a:srgbClr val="F59E0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92" name="Shape 33"/>
          <p:cNvSpPr/>
          <p:nvPr/>
        </p:nvSpPr>
        <p:spPr>
          <a:xfrm>
            <a:off x="6670547" y="2011679"/>
            <a:ext cx="969265" cy="54865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93" name="Text 34"/>
          <p:cNvSpPr txBox="1"/>
          <p:nvPr/>
        </p:nvSpPr>
        <p:spPr>
          <a:xfrm>
            <a:off x="6670547" y="2256789"/>
            <a:ext cx="969265" cy="24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600">
                <a:solidFill>
                  <a:srgbClr val="F59E0B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P7</a:t>
            </a:r>
          </a:p>
        </p:txBody>
      </p:sp>
      <p:sp>
        <p:nvSpPr>
          <p:cNvPr id="194" name="Text 35"/>
          <p:cNvSpPr txBox="1"/>
          <p:nvPr/>
        </p:nvSpPr>
        <p:spPr>
          <a:xfrm>
            <a:off x="6716268" y="2651760"/>
            <a:ext cx="877825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 sz="11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MVP 실습</a:t>
            </a:r>
          </a:p>
        </p:txBody>
      </p:sp>
      <p:sp>
        <p:nvSpPr>
          <p:cNvPr id="195" name="Shape 36"/>
          <p:cNvSpPr/>
          <p:nvPr/>
        </p:nvSpPr>
        <p:spPr>
          <a:xfrm>
            <a:off x="7703819" y="2011679"/>
            <a:ext cx="969265" cy="1463041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12700">
            <a:solidFill>
              <a:srgbClr val="F59E0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96" name="Shape 37"/>
          <p:cNvSpPr/>
          <p:nvPr/>
        </p:nvSpPr>
        <p:spPr>
          <a:xfrm>
            <a:off x="7703819" y="2011679"/>
            <a:ext cx="969265" cy="54865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97" name="Text 38"/>
          <p:cNvSpPr txBox="1"/>
          <p:nvPr/>
        </p:nvSpPr>
        <p:spPr>
          <a:xfrm>
            <a:off x="7703819" y="2256789"/>
            <a:ext cx="969265" cy="24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600">
                <a:solidFill>
                  <a:srgbClr val="F59E0B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P8</a:t>
            </a:r>
          </a:p>
        </p:txBody>
      </p:sp>
      <p:sp>
        <p:nvSpPr>
          <p:cNvPr id="198" name="Text 39"/>
          <p:cNvSpPr txBox="1"/>
          <p:nvPr/>
        </p:nvSpPr>
        <p:spPr>
          <a:xfrm>
            <a:off x="7749540" y="2651760"/>
            <a:ext cx="877825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 sz="11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사례·마무리</a:t>
            </a:r>
          </a:p>
        </p:txBody>
      </p:sp>
      <p:sp>
        <p:nvSpPr>
          <p:cNvPr id="199" name="Text 40"/>
          <p:cNvSpPr txBox="1"/>
          <p:nvPr/>
        </p:nvSpPr>
        <p:spPr>
          <a:xfrm>
            <a:off x="411479" y="3967043"/>
            <a:ext cx="8321042" cy="2040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기준 → 정의 → 문서 → 역할 → 오류 → 학습 → 실습 → 사례</a:t>
            </a:r>
          </a:p>
        </p:txBody>
      </p:sp>
      <p:sp>
        <p:nvSpPr>
          <p:cNvPr id="200" name="Shape 41"/>
          <p:cNvSpPr/>
          <p:nvPr/>
        </p:nvSpPr>
        <p:spPr>
          <a:xfrm>
            <a:off x="411480" y="4297679"/>
            <a:ext cx="8321041" cy="365761"/>
          </a:xfrm>
          <a:prstGeom prst="roundRect">
            <a:avLst>
              <a:gd name="adj" fmla="val 12500"/>
            </a:avLst>
          </a:prstGeom>
          <a:solidFill>
            <a:srgbClr val="ECFDF5"/>
          </a:solidFill>
          <a:ln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01" name="Text 42"/>
          <p:cNvSpPr txBox="1"/>
          <p:nvPr/>
        </p:nvSpPr>
        <p:spPr>
          <a:xfrm>
            <a:off x="594359" y="4385309"/>
            <a:ext cx="795528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i="1" sz="1200">
                <a:solidFill>
                  <a:srgbClr val="04785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핵심 메시지가 6개의 꿀팁으로 자연스럽게 이어집니다.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0"/>
          <p:cNvSpPr/>
          <p:nvPr/>
        </p:nvSpPr>
        <p:spPr>
          <a:xfrm>
            <a:off x="0" y="0"/>
            <a:ext cx="3840480" cy="514350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04" name="Text 1"/>
          <p:cNvSpPr txBox="1"/>
          <p:nvPr/>
        </p:nvSpPr>
        <p:spPr>
          <a:xfrm>
            <a:off x="365759" y="1295399"/>
            <a:ext cx="3291842" cy="198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3000">
                <a:solidFill>
                  <a:srgbClr val="FFFFFF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01</a:t>
            </a:r>
          </a:p>
        </p:txBody>
      </p:sp>
      <p:sp>
        <p:nvSpPr>
          <p:cNvPr id="205" name="Text 2"/>
          <p:cNvSpPr txBox="1"/>
          <p:nvPr/>
        </p:nvSpPr>
        <p:spPr>
          <a:xfrm>
            <a:off x="457199" y="3401059"/>
            <a:ext cx="3291842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1100">
                <a:solidFill>
                  <a:srgbClr val="D1FAE5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TIP 1  ·  PROJECT DEFINITION</a:t>
            </a:r>
          </a:p>
        </p:txBody>
      </p:sp>
      <p:sp>
        <p:nvSpPr>
          <p:cNvPr id="206" name="Text 3"/>
          <p:cNvSpPr txBox="1"/>
          <p:nvPr/>
        </p:nvSpPr>
        <p:spPr>
          <a:xfrm>
            <a:off x="4297679" y="1517650"/>
            <a:ext cx="4572001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500" sz="1100">
                <a:solidFill>
                  <a:srgbClr val="10B981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CHAPTER</a:t>
            </a:r>
          </a:p>
        </p:txBody>
      </p:sp>
      <p:sp>
        <p:nvSpPr>
          <p:cNvPr id="207" name="Text 4"/>
          <p:cNvSpPr txBox="1"/>
          <p:nvPr/>
        </p:nvSpPr>
        <p:spPr>
          <a:xfrm>
            <a:off x="4297679" y="1783079"/>
            <a:ext cx="4572001" cy="456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z="28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코드보다 정의가 먼저</a:t>
            </a:r>
          </a:p>
        </p:txBody>
      </p:sp>
      <p:sp>
        <p:nvSpPr>
          <p:cNvPr id="208" name="Text 5"/>
          <p:cNvSpPr txBox="1"/>
          <p:nvPr/>
        </p:nvSpPr>
        <p:spPr>
          <a:xfrm>
            <a:off x="4297679" y="3017520"/>
            <a:ext cx="4572001" cy="10876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342900" indent="-342900">
              <a:spcBef>
                <a:spcPts val="600"/>
              </a:spcBef>
              <a:buSzPct val="100000"/>
              <a:buChar char="●"/>
              <a:defRPr sz="13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프로젝트 정의 7가지 요소</a:t>
            </a:r>
          </a:p>
          <a:p>
            <a:pPr marL="342900" indent="-342900">
              <a:spcBef>
                <a:spcPts val="600"/>
              </a:spcBef>
              <a:buSzPct val="100000"/>
              <a:buChar char="●"/>
              <a:defRPr sz="13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MVP — 작게 완성하는 방법</a:t>
            </a:r>
          </a:p>
          <a:p>
            <a:pPr marL="342900" indent="-342900">
              <a:spcBef>
                <a:spcPts val="600"/>
              </a:spcBef>
              <a:buSzPct val="100000"/>
              <a:buChar char="●"/>
              <a:defRPr sz="13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MVP 캔버스 6칸</a:t>
            </a:r>
          </a:p>
          <a:p>
            <a:pPr marL="342900" indent="-342900">
              <a:spcBef>
                <a:spcPts val="600"/>
              </a:spcBef>
              <a:buSzPct val="100000"/>
              <a:buChar char="●"/>
              <a:defRPr sz="13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4주 개발 일정</a:t>
            </a:r>
          </a:p>
        </p:txBody>
      </p:sp>
      <p:sp>
        <p:nvSpPr>
          <p:cNvPr id="209" name="Text 6"/>
          <p:cNvSpPr txBox="1"/>
          <p:nvPr/>
        </p:nvSpPr>
        <p:spPr>
          <a:xfrm>
            <a:off x="7772400" y="4867909"/>
            <a:ext cx="9144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07 / 48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Text 0"/>
          <p:cNvSpPr txBox="1"/>
          <p:nvPr/>
        </p:nvSpPr>
        <p:spPr>
          <a:xfrm>
            <a:off x="411480" y="33762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TIP 1  ·  정의</a:t>
            </a:r>
          </a:p>
        </p:txBody>
      </p:sp>
      <p:sp>
        <p:nvSpPr>
          <p:cNvPr id="212" name="Text 1"/>
          <p:cNvSpPr txBox="1"/>
          <p:nvPr/>
        </p:nvSpPr>
        <p:spPr>
          <a:xfrm>
            <a:off x="5029200" y="341630"/>
            <a:ext cx="36576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i="1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Project Playbook</a:t>
            </a:r>
          </a:p>
        </p:txBody>
      </p:sp>
      <p:sp>
        <p:nvSpPr>
          <p:cNvPr id="213" name="Shape 2"/>
          <p:cNvSpPr/>
          <p:nvPr/>
        </p:nvSpPr>
        <p:spPr>
          <a:xfrm>
            <a:off x="411479" y="4736591"/>
            <a:ext cx="8321042" cy="1"/>
          </a:xfrm>
          <a:prstGeom prst="line">
            <a:avLst/>
          </a:prstGeom>
          <a:ln w="6350">
            <a:solidFill>
              <a:srgbClr val="E5E7E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14" name="Text 3"/>
          <p:cNvSpPr txBox="1"/>
          <p:nvPr/>
        </p:nvSpPr>
        <p:spPr>
          <a:xfrm>
            <a:off x="411480" y="486390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나만의 AI 프로젝트 운영 꿀팁</a:t>
            </a:r>
          </a:p>
        </p:txBody>
      </p:sp>
      <p:sp>
        <p:nvSpPr>
          <p:cNvPr id="215" name="Text 4"/>
          <p:cNvSpPr txBox="1"/>
          <p:nvPr/>
        </p:nvSpPr>
        <p:spPr>
          <a:xfrm>
            <a:off x="7772400" y="4867909"/>
            <a:ext cx="9144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pc="1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08 / 48</a:t>
            </a:r>
          </a:p>
        </p:txBody>
      </p:sp>
      <p:sp>
        <p:nvSpPr>
          <p:cNvPr id="216" name="Text 5"/>
          <p:cNvSpPr txBox="1"/>
          <p:nvPr/>
        </p:nvSpPr>
        <p:spPr>
          <a:xfrm>
            <a:off x="411479" y="696718"/>
            <a:ext cx="8321042" cy="389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프로젝트 정의 7가지</a:t>
            </a:r>
          </a:p>
        </p:txBody>
      </p:sp>
      <p:sp>
        <p:nvSpPr>
          <p:cNvPr id="217" name="Text 6"/>
          <p:cNvSpPr txBox="1"/>
          <p:nvPr/>
        </p:nvSpPr>
        <p:spPr>
          <a:xfrm>
            <a:off x="411479" y="1166621"/>
            <a:ext cx="83210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AI에게 첫 프롬프트를 주기 전에 정해둘 것</a:t>
            </a:r>
          </a:p>
        </p:txBody>
      </p:sp>
      <p:sp>
        <p:nvSpPr>
          <p:cNvPr id="218" name="Shape 7"/>
          <p:cNvSpPr/>
          <p:nvPr/>
        </p:nvSpPr>
        <p:spPr>
          <a:xfrm>
            <a:off x="411480" y="1463039"/>
            <a:ext cx="457201" cy="36577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19" name="Shape 8"/>
          <p:cNvSpPr/>
          <p:nvPr/>
        </p:nvSpPr>
        <p:spPr>
          <a:xfrm>
            <a:off x="411480" y="1691639"/>
            <a:ext cx="2670049" cy="914401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220" name="Shape 9"/>
          <p:cNvSpPr/>
          <p:nvPr/>
        </p:nvSpPr>
        <p:spPr>
          <a:xfrm>
            <a:off x="411480" y="1691639"/>
            <a:ext cx="54865" cy="914401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21" name="Text 10"/>
          <p:cNvSpPr txBox="1"/>
          <p:nvPr/>
        </p:nvSpPr>
        <p:spPr>
          <a:xfrm>
            <a:off x="594359" y="1845817"/>
            <a:ext cx="9144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300" sz="9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01</a:t>
            </a:r>
          </a:p>
        </p:txBody>
      </p:sp>
      <p:sp>
        <p:nvSpPr>
          <p:cNvPr id="222" name="Text 11"/>
          <p:cNvSpPr txBox="1"/>
          <p:nvPr/>
        </p:nvSpPr>
        <p:spPr>
          <a:xfrm>
            <a:off x="594359" y="2034665"/>
            <a:ext cx="2395729" cy="228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프로젝트 이름</a:t>
            </a:r>
          </a:p>
        </p:txBody>
      </p:sp>
      <p:sp>
        <p:nvSpPr>
          <p:cNvPr id="223" name="Text 12"/>
          <p:cNvSpPr txBox="1"/>
          <p:nvPr/>
        </p:nvSpPr>
        <p:spPr>
          <a:xfrm>
            <a:off x="594359" y="2342513"/>
            <a:ext cx="2395729" cy="1612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0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구분 가능한 식별자</a:t>
            </a:r>
          </a:p>
        </p:txBody>
      </p:sp>
      <p:sp>
        <p:nvSpPr>
          <p:cNvPr id="224" name="Shape 13"/>
          <p:cNvSpPr/>
          <p:nvPr/>
        </p:nvSpPr>
        <p:spPr>
          <a:xfrm>
            <a:off x="3227832" y="1691639"/>
            <a:ext cx="2670049" cy="914401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225" name="Shape 14"/>
          <p:cNvSpPr/>
          <p:nvPr/>
        </p:nvSpPr>
        <p:spPr>
          <a:xfrm>
            <a:off x="3227832" y="1691639"/>
            <a:ext cx="54865" cy="914401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26" name="Text 15"/>
          <p:cNvSpPr txBox="1"/>
          <p:nvPr/>
        </p:nvSpPr>
        <p:spPr>
          <a:xfrm>
            <a:off x="3410711" y="1845817"/>
            <a:ext cx="9144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300" sz="9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02</a:t>
            </a:r>
          </a:p>
        </p:txBody>
      </p:sp>
      <p:sp>
        <p:nvSpPr>
          <p:cNvPr id="227" name="Text 16"/>
          <p:cNvSpPr txBox="1"/>
          <p:nvPr/>
        </p:nvSpPr>
        <p:spPr>
          <a:xfrm>
            <a:off x="3410711" y="2034665"/>
            <a:ext cx="2395729" cy="228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한 줄 소개</a:t>
            </a:r>
          </a:p>
        </p:txBody>
      </p:sp>
      <p:sp>
        <p:nvSpPr>
          <p:cNvPr id="228" name="Text 17"/>
          <p:cNvSpPr txBox="1"/>
          <p:nvPr/>
        </p:nvSpPr>
        <p:spPr>
          <a:xfrm>
            <a:off x="3410711" y="2346960"/>
            <a:ext cx="2395729" cy="1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0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Elevator pitch</a:t>
            </a:r>
          </a:p>
        </p:txBody>
      </p:sp>
      <p:sp>
        <p:nvSpPr>
          <p:cNvPr id="229" name="Shape 18"/>
          <p:cNvSpPr/>
          <p:nvPr/>
        </p:nvSpPr>
        <p:spPr>
          <a:xfrm>
            <a:off x="6044184" y="1691639"/>
            <a:ext cx="2670049" cy="914401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230" name="Shape 19"/>
          <p:cNvSpPr/>
          <p:nvPr/>
        </p:nvSpPr>
        <p:spPr>
          <a:xfrm>
            <a:off x="6044184" y="1691639"/>
            <a:ext cx="54865" cy="914401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31" name="Text 20"/>
          <p:cNvSpPr txBox="1"/>
          <p:nvPr/>
        </p:nvSpPr>
        <p:spPr>
          <a:xfrm>
            <a:off x="6227064" y="1845817"/>
            <a:ext cx="9144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300" sz="9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03</a:t>
            </a:r>
          </a:p>
        </p:txBody>
      </p:sp>
      <p:sp>
        <p:nvSpPr>
          <p:cNvPr id="232" name="Text 21"/>
          <p:cNvSpPr txBox="1"/>
          <p:nvPr/>
        </p:nvSpPr>
        <p:spPr>
          <a:xfrm>
            <a:off x="6227064" y="2034665"/>
            <a:ext cx="2395729" cy="228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만드는 이유</a:t>
            </a:r>
          </a:p>
        </p:txBody>
      </p:sp>
      <p:sp>
        <p:nvSpPr>
          <p:cNvPr id="233" name="Text 22"/>
          <p:cNvSpPr txBox="1"/>
          <p:nvPr/>
        </p:nvSpPr>
        <p:spPr>
          <a:xfrm>
            <a:off x="6227064" y="2342513"/>
            <a:ext cx="2395729" cy="1612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0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동기·맥락</a:t>
            </a:r>
          </a:p>
        </p:txBody>
      </p:sp>
      <p:sp>
        <p:nvSpPr>
          <p:cNvPr id="234" name="Shape 23"/>
          <p:cNvSpPr/>
          <p:nvPr/>
        </p:nvSpPr>
        <p:spPr>
          <a:xfrm>
            <a:off x="411480" y="2752344"/>
            <a:ext cx="2670049" cy="914401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235" name="Shape 24"/>
          <p:cNvSpPr/>
          <p:nvPr/>
        </p:nvSpPr>
        <p:spPr>
          <a:xfrm>
            <a:off x="411480" y="2752344"/>
            <a:ext cx="54865" cy="914401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36" name="Text 25"/>
          <p:cNvSpPr txBox="1"/>
          <p:nvPr/>
        </p:nvSpPr>
        <p:spPr>
          <a:xfrm>
            <a:off x="594359" y="2906522"/>
            <a:ext cx="9144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300" sz="9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04</a:t>
            </a:r>
          </a:p>
        </p:txBody>
      </p:sp>
      <p:sp>
        <p:nvSpPr>
          <p:cNvPr id="237" name="Text 26"/>
          <p:cNvSpPr txBox="1"/>
          <p:nvPr/>
        </p:nvSpPr>
        <p:spPr>
          <a:xfrm>
            <a:off x="594359" y="3095369"/>
            <a:ext cx="2395729" cy="228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타겟 사용자</a:t>
            </a:r>
          </a:p>
        </p:txBody>
      </p:sp>
      <p:sp>
        <p:nvSpPr>
          <p:cNvPr id="238" name="Text 27"/>
          <p:cNvSpPr txBox="1"/>
          <p:nvPr/>
        </p:nvSpPr>
        <p:spPr>
          <a:xfrm>
            <a:off x="594359" y="3403217"/>
            <a:ext cx="2395729" cy="161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0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누구를 위한 것인가</a:t>
            </a:r>
          </a:p>
        </p:txBody>
      </p:sp>
      <p:sp>
        <p:nvSpPr>
          <p:cNvPr id="239" name="Shape 28"/>
          <p:cNvSpPr/>
          <p:nvPr/>
        </p:nvSpPr>
        <p:spPr>
          <a:xfrm>
            <a:off x="3227832" y="2752344"/>
            <a:ext cx="2670049" cy="914401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240" name="Shape 29"/>
          <p:cNvSpPr/>
          <p:nvPr/>
        </p:nvSpPr>
        <p:spPr>
          <a:xfrm>
            <a:off x="3227832" y="2752344"/>
            <a:ext cx="54865" cy="914401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41" name="Text 30"/>
          <p:cNvSpPr txBox="1"/>
          <p:nvPr/>
        </p:nvSpPr>
        <p:spPr>
          <a:xfrm>
            <a:off x="3410711" y="2906522"/>
            <a:ext cx="9144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300" sz="9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05</a:t>
            </a:r>
          </a:p>
        </p:txBody>
      </p:sp>
      <p:sp>
        <p:nvSpPr>
          <p:cNvPr id="242" name="Text 31"/>
          <p:cNvSpPr txBox="1"/>
          <p:nvPr/>
        </p:nvSpPr>
        <p:spPr>
          <a:xfrm>
            <a:off x="3410711" y="3095369"/>
            <a:ext cx="2395729" cy="228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해결하려는 문제</a:t>
            </a:r>
          </a:p>
        </p:txBody>
      </p:sp>
      <p:sp>
        <p:nvSpPr>
          <p:cNvPr id="243" name="Text 32"/>
          <p:cNvSpPr txBox="1"/>
          <p:nvPr/>
        </p:nvSpPr>
        <p:spPr>
          <a:xfrm>
            <a:off x="3410711" y="3403217"/>
            <a:ext cx="2395729" cy="161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0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구체적 페인 포인트</a:t>
            </a:r>
          </a:p>
        </p:txBody>
      </p:sp>
      <p:sp>
        <p:nvSpPr>
          <p:cNvPr id="244" name="Shape 33"/>
          <p:cNvSpPr/>
          <p:nvPr/>
        </p:nvSpPr>
        <p:spPr>
          <a:xfrm>
            <a:off x="6044184" y="2752344"/>
            <a:ext cx="2670049" cy="914401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245" name="Shape 34"/>
          <p:cNvSpPr/>
          <p:nvPr/>
        </p:nvSpPr>
        <p:spPr>
          <a:xfrm>
            <a:off x="6044184" y="2752344"/>
            <a:ext cx="54865" cy="914401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46" name="Text 35"/>
          <p:cNvSpPr txBox="1"/>
          <p:nvPr/>
        </p:nvSpPr>
        <p:spPr>
          <a:xfrm>
            <a:off x="6227064" y="2906522"/>
            <a:ext cx="9144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300" sz="9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06</a:t>
            </a:r>
          </a:p>
        </p:txBody>
      </p:sp>
      <p:sp>
        <p:nvSpPr>
          <p:cNvPr id="247" name="Text 36"/>
          <p:cNvSpPr txBox="1"/>
          <p:nvPr/>
        </p:nvSpPr>
        <p:spPr>
          <a:xfrm>
            <a:off x="6227064" y="3095369"/>
            <a:ext cx="2395729" cy="228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핵심 가치</a:t>
            </a:r>
          </a:p>
        </p:txBody>
      </p:sp>
      <p:sp>
        <p:nvSpPr>
          <p:cNvPr id="248" name="Text 37"/>
          <p:cNvSpPr txBox="1"/>
          <p:nvPr/>
        </p:nvSpPr>
        <p:spPr>
          <a:xfrm>
            <a:off x="6227064" y="3403217"/>
            <a:ext cx="2395729" cy="161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0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왜 이걸 쓰는가</a:t>
            </a:r>
          </a:p>
        </p:txBody>
      </p:sp>
      <p:sp>
        <p:nvSpPr>
          <p:cNvPr id="249" name="Shape 38"/>
          <p:cNvSpPr/>
          <p:nvPr/>
        </p:nvSpPr>
        <p:spPr>
          <a:xfrm>
            <a:off x="411480" y="3813047"/>
            <a:ext cx="2670049" cy="914401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250" name="Shape 39"/>
          <p:cNvSpPr/>
          <p:nvPr/>
        </p:nvSpPr>
        <p:spPr>
          <a:xfrm>
            <a:off x="411480" y="3813047"/>
            <a:ext cx="54865" cy="914401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51" name="Text 40"/>
          <p:cNvSpPr txBox="1"/>
          <p:nvPr/>
        </p:nvSpPr>
        <p:spPr>
          <a:xfrm>
            <a:off x="594359" y="3967226"/>
            <a:ext cx="9144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300" sz="9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07</a:t>
            </a:r>
          </a:p>
        </p:txBody>
      </p:sp>
      <p:sp>
        <p:nvSpPr>
          <p:cNvPr id="252" name="Text 41"/>
          <p:cNvSpPr txBox="1"/>
          <p:nvPr/>
        </p:nvSpPr>
        <p:spPr>
          <a:xfrm>
            <a:off x="594359" y="4156073"/>
            <a:ext cx="2395729" cy="228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최종 목표</a:t>
            </a:r>
          </a:p>
        </p:txBody>
      </p:sp>
      <p:sp>
        <p:nvSpPr>
          <p:cNvPr id="253" name="Text 42"/>
          <p:cNvSpPr txBox="1"/>
          <p:nvPr/>
        </p:nvSpPr>
        <p:spPr>
          <a:xfrm>
            <a:off x="594359" y="4463921"/>
            <a:ext cx="2395729" cy="1612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0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성공의 기준</a:t>
            </a:r>
          </a:p>
        </p:txBody>
      </p:sp>
      <p:sp>
        <p:nvSpPr>
          <p:cNvPr id="254" name="Shape 43"/>
          <p:cNvSpPr/>
          <p:nvPr/>
        </p:nvSpPr>
        <p:spPr>
          <a:xfrm>
            <a:off x="411480" y="4251959"/>
            <a:ext cx="8321041" cy="365761"/>
          </a:xfrm>
          <a:prstGeom prst="roundRect">
            <a:avLst>
              <a:gd name="adj" fmla="val 12500"/>
            </a:avLst>
          </a:prstGeom>
          <a:solidFill>
            <a:srgbClr val="FEF3C7"/>
          </a:solidFill>
          <a:ln w="6350">
            <a:solidFill>
              <a:srgbClr val="F59E0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55" name="Text 44"/>
          <p:cNvSpPr txBox="1"/>
          <p:nvPr/>
        </p:nvSpPr>
        <p:spPr>
          <a:xfrm>
            <a:off x="594359" y="4347398"/>
            <a:ext cx="7955282" cy="174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b="1" sz="11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pPr>
            <a:r>
              <a:t>정의 없이 시작하면  </a:t>
            </a:r>
            <a:r>
              <a:rPr b="0">
                <a:solidFill>
                  <a:srgbClr val="4B5563"/>
                </a:solidFill>
              </a:rPr>
              <a:t>AI 답변이 매번 흔들린다 — 기획이 3번 바뀐 경험을 줄여주는 첫 번째 장치.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Text 0"/>
          <p:cNvSpPr txBox="1"/>
          <p:nvPr/>
        </p:nvSpPr>
        <p:spPr>
          <a:xfrm>
            <a:off x="411480" y="341630"/>
            <a:ext cx="45720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TIP 1  ·  MVP</a:t>
            </a:r>
          </a:p>
        </p:txBody>
      </p:sp>
      <p:sp>
        <p:nvSpPr>
          <p:cNvPr id="258" name="Text 1"/>
          <p:cNvSpPr txBox="1"/>
          <p:nvPr/>
        </p:nvSpPr>
        <p:spPr>
          <a:xfrm>
            <a:off x="5029200" y="341630"/>
            <a:ext cx="36576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i="1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AI Project Playbook</a:t>
            </a:r>
          </a:p>
        </p:txBody>
      </p:sp>
      <p:sp>
        <p:nvSpPr>
          <p:cNvPr id="259" name="Shape 2"/>
          <p:cNvSpPr/>
          <p:nvPr/>
        </p:nvSpPr>
        <p:spPr>
          <a:xfrm>
            <a:off x="411479" y="4736591"/>
            <a:ext cx="8321042" cy="1"/>
          </a:xfrm>
          <a:prstGeom prst="line">
            <a:avLst/>
          </a:prstGeom>
          <a:ln w="6350">
            <a:solidFill>
              <a:srgbClr val="E5E7E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60" name="Text 3"/>
          <p:cNvSpPr txBox="1"/>
          <p:nvPr/>
        </p:nvSpPr>
        <p:spPr>
          <a:xfrm>
            <a:off x="411480" y="4863908"/>
            <a:ext cx="4572001" cy="147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나만의 AI 프로젝트 운영 꿀팁</a:t>
            </a:r>
          </a:p>
        </p:txBody>
      </p:sp>
      <p:sp>
        <p:nvSpPr>
          <p:cNvPr id="261" name="Text 4"/>
          <p:cNvSpPr txBox="1"/>
          <p:nvPr/>
        </p:nvSpPr>
        <p:spPr>
          <a:xfrm>
            <a:off x="7772400" y="4867909"/>
            <a:ext cx="91440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pc="100" sz="900">
                <a:solidFill>
                  <a:srgbClr val="6B7280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09 / 48</a:t>
            </a:r>
          </a:p>
        </p:txBody>
      </p:sp>
      <p:sp>
        <p:nvSpPr>
          <p:cNvPr id="262" name="Text 5"/>
          <p:cNvSpPr txBox="1"/>
          <p:nvPr/>
        </p:nvSpPr>
        <p:spPr>
          <a:xfrm>
            <a:off x="411479" y="696718"/>
            <a:ext cx="8321042" cy="389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MVP는 ‘작게 완성하는 방법’이다</a:t>
            </a:r>
          </a:p>
        </p:txBody>
      </p:sp>
      <p:sp>
        <p:nvSpPr>
          <p:cNvPr id="263" name="Text 6"/>
          <p:cNvSpPr txBox="1"/>
          <p:nvPr/>
        </p:nvSpPr>
        <p:spPr>
          <a:xfrm>
            <a:off x="411479" y="1166621"/>
            <a:ext cx="832104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‘하고 싶은 기능’이 아니라 ‘없으면 서비스가 안 되는 기능’</a:t>
            </a:r>
          </a:p>
        </p:txBody>
      </p:sp>
      <p:sp>
        <p:nvSpPr>
          <p:cNvPr id="264" name="Shape 7"/>
          <p:cNvSpPr/>
          <p:nvPr/>
        </p:nvSpPr>
        <p:spPr>
          <a:xfrm>
            <a:off x="411480" y="1463039"/>
            <a:ext cx="457201" cy="36577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65" name="Shape 8"/>
          <p:cNvSpPr/>
          <p:nvPr/>
        </p:nvSpPr>
        <p:spPr>
          <a:xfrm>
            <a:off x="411480" y="1783079"/>
            <a:ext cx="8321041" cy="1280161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266" name="Text 9"/>
          <p:cNvSpPr txBox="1"/>
          <p:nvPr/>
        </p:nvSpPr>
        <p:spPr>
          <a:xfrm>
            <a:off x="411479" y="2111118"/>
            <a:ext cx="8321042" cy="3497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i="1" sz="22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“MVP에서 가장 어려운 건 기능을 </a:t>
            </a:r>
          </a:p>
        </p:txBody>
      </p:sp>
      <p:sp>
        <p:nvSpPr>
          <p:cNvPr id="267" name="Text 10"/>
          <p:cNvSpPr txBox="1"/>
          <p:nvPr/>
        </p:nvSpPr>
        <p:spPr>
          <a:xfrm>
            <a:off x="411479" y="2469130"/>
            <a:ext cx="8321042" cy="45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i="1" sz="2800">
                <a:solidFill>
                  <a:srgbClr val="1D4ED8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빼는 것</a:t>
            </a:r>
          </a:p>
        </p:txBody>
      </p:sp>
      <p:sp>
        <p:nvSpPr>
          <p:cNvPr id="268" name="Shape 11"/>
          <p:cNvSpPr/>
          <p:nvPr/>
        </p:nvSpPr>
        <p:spPr>
          <a:xfrm>
            <a:off x="411480" y="3383279"/>
            <a:ext cx="2697480" cy="1051561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269" name="Shape 12"/>
          <p:cNvSpPr/>
          <p:nvPr/>
        </p:nvSpPr>
        <p:spPr>
          <a:xfrm>
            <a:off x="411480" y="3383279"/>
            <a:ext cx="54865" cy="1051561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70" name="Text 13"/>
          <p:cNvSpPr txBox="1"/>
          <p:nvPr/>
        </p:nvSpPr>
        <p:spPr>
          <a:xfrm>
            <a:off x="594359" y="3612005"/>
            <a:ext cx="2423162" cy="228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끝까지 실행 우선</a:t>
            </a:r>
          </a:p>
        </p:txBody>
      </p:sp>
      <p:sp>
        <p:nvSpPr>
          <p:cNvPr id="271" name="Text 14"/>
          <p:cNvSpPr txBox="1"/>
          <p:nvPr/>
        </p:nvSpPr>
        <p:spPr>
          <a:xfrm>
            <a:off x="594359" y="3886200"/>
            <a:ext cx="2423162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발표·과제는 완성도 &gt; 기능 수</a:t>
            </a:r>
          </a:p>
        </p:txBody>
      </p:sp>
      <p:sp>
        <p:nvSpPr>
          <p:cNvPr id="272" name="Shape 15"/>
          <p:cNvSpPr/>
          <p:nvPr/>
        </p:nvSpPr>
        <p:spPr>
          <a:xfrm>
            <a:off x="3227832" y="3383279"/>
            <a:ext cx="2697480" cy="1051561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273" name="Shape 16"/>
          <p:cNvSpPr/>
          <p:nvPr/>
        </p:nvSpPr>
        <p:spPr>
          <a:xfrm>
            <a:off x="3227832" y="3383279"/>
            <a:ext cx="54865" cy="1051561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74" name="Text 17"/>
          <p:cNvSpPr txBox="1"/>
          <p:nvPr/>
        </p:nvSpPr>
        <p:spPr>
          <a:xfrm>
            <a:off x="3410711" y="3612005"/>
            <a:ext cx="2423162" cy="228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위험 기능은 제외</a:t>
            </a:r>
          </a:p>
        </p:txBody>
      </p:sp>
      <p:sp>
        <p:nvSpPr>
          <p:cNvPr id="275" name="Text 18"/>
          <p:cNvSpPr txBox="1"/>
          <p:nvPr/>
        </p:nvSpPr>
        <p:spPr>
          <a:xfrm>
            <a:off x="3410711" y="3886200"/>
            <a:ext cx="2423162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실거래·자동주문 등 분리</a:t>
            </a:r>
          </a:p>
        </p:txBody>
      </p:sp>
      <p:sp>
        <p:nvSpPr>
          <p:cNvPr id="276" name="Shape 19"/>
          <p:cNvSpPr/>
          <p:nvPr/>
        </p:nvSpPr>
        <p:spPr>
          <a:xfrm>
            <a:off x="6044184" y="3383279"/>
            <a:ext cx="2697481" cy="1051561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>
            <a:solidFill>
              <a:srgbClr val="E5E7EB"/>
            </a:solidFill>
          </a:ln>
          <a:effectLst>
            <a:outerShdw sx="100000" sy="100000" kx="0" ky="0" algn="b" rotWithShape="0" blurRad="101600" dist="12700" dir="5400000">
              <a:srgbClr val="000000">
                <a:alpha val="6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277" name="Shape 20"/>
          <p:cNvSpPr/>
          <p:nvPr/>
        </p:nvSpPr>
        <p:spPr>
          <a:xfrm>
            <a:off x="6044184" y="3383279"/>
            <a:ext cx="54865" cy="1051561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78" name="Text 21"/>
          <p:cNvSpPr txBox="1"/>
          <p:nvPr/>
        </p:nvSpPr>
        <p:spPr>
          <a:xfrm>
            <a:off x="6227064" y="3612005"/>
            <a:ext cx="2423161" cy="228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400">
                <a:solidFill>
                  <a:srgbClr val="1F2937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측정 가능한 성공</a:t>
            </a:r>
          </a:p>
        </p:txBody>
      </p:sp>
      <p:sp>
        <p:nvSpPr>
          <p:cNvPr id="279" name="Text 22"/>
          <p:cNvSpPr txBox="1"/>
          <p:nvPr/>
        </p:nvSpPr>
        <p:spPr>
          <a:xfrm>
            <a:off x="6227064" y="3886200"/>
            <a:ext cx="2423161" cy="174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4B5563"/>
                </a:solidFill>
                <a:latin typeface="Pretendard"/>
                <a:ea typeface="Pretendard"/>
                <a:cs typeface="Pretendard"/>
                <a:sym typeface="Pretendard"/>
              </a:defRPr>
            </a:lvl1pPr>
          </a:lstStyle>
          <a:p>
            <a:pPr/>
            <a:r>
              <a:t>수치/동작으로 검증 가능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