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9" r:id="rId21"/>
    <p:sldId id="266" r:id="rId18"/>
    <p:sldId id="270" r:id="rId22"/>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Pretendard Bold"/>
          <a:ea typeface="Pretendard Bold"/>
          <a:cs typeface="Pretendard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retendard Bold"/>
          <a:ea typeface="Pretendard Bold"/>
          <a:cs typeface="Pretendard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retendard Bold"/>
          <a:ea typeface="Pretendard Bold"/>
          <a:cs typeface="Pretendard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Pretendard Bold"/>
          <a:ea typeface="Pretendard Bold"/>
          <a:cs typeface="Pretendar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Pretendard Bold"/>
          <a:ea typeface="Pretendard Bold"/>
          <a:cs typeface="Pretendard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Pretendard Bold"/>
          <a:ea typeface="Pretendard Bold"/>
          <a:cs typeface="Pretendard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Pretendard Bold"/>
          <a:ea typeface="Pretendard Bold"/>
          <a:cs typeface="Pretendard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standalone='yes'?>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2.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1.xml"/><Relationship Id="rId22"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Pretendard Regular"/>
      </a:defRPr>
    </a:lvl1pPr>
    <a:lvl2pPr indent="228600" latinLnBrk="0">
      <a:defRPr sz="1200">
        <a:latin typeface="+mn-lt"/>
        <a:ea typeface="+mn-ea"/>
        <a:cs typeface="+mn-cs"/>
        <a:sym typeface="Pretendard Regular"/>
      </a:defRPr>
    </a:lvl2pPr>
    <a:lvl3pPr indent="457200" latinLnBrk="0">
      <a:defRPr sz="1200">
        <a:latin typeface="+mn-lt"/>
        <a:ea typeface="+mn-ea"/>
        <a:cs typeface="+mn-cs"/>
        <a:sym typeface="Pretendard Regular"/>
      </a:defRPr>
    </a:lvl3pPr>
    <a:lvl4pPr indent="685800" latinLnBrk="0">
      <a:defRPr sz="1200">
        <a:latin typeface="+mn-lt"/>
        <a:ea typeface="+mn-ea"/>
        <a:cs typeface="+mn-cs"/>
        <a:sym typeface="Pretendard Regular"/>
      </a:defRPr>
    </a:lvl4pPr>
    <a:lvl5pPr indent="914400" latinLnBrk="0">
      <a:defRPr sz="1200">
        <a:latin typeface="+mn-lt"/>
        <a:ea typeface="+mn-ea"/>
        <a:cs typeface="+mn-cs"/>
        <a:sym typeface="Pretendard Regular"/>
      </a:defRPr>
    </a:lvl5pPr>
    <a:lvl6pPr indent="1143000" latinLnBrk="0">
      <a:defRPr sz="1200">
        <a:latin typeface="+mn-lt"/>
        <a:ea typeface="+mn-ea"/>
        <a:cs typeface="+mn-cs"/>
        <a:sym typeface="Pretendard Regular"/>
      </a:defRPr>
    </a:lvl6pPr>
    <a:lvl7pPr indent="1371600" latinLnBrk="0">
      <a:defRPr sz="1200">
        <a:latin typeface="+mn-lt"/>
        <a:ea typeface="+mn-ea"/>
        <a:cs typeface="+mn-cs"/>
        <a:sym typeface="Pretendard Regular"/>
      </a:defRPr>
    </a:lvl7pPr>
    <a:lvl8pPr indent="1600200" latinLnBrk="0">
      <a:defRPr sz="1200">
        <a:latin typeface="+mn-lt"/>
        <a:ea typeface="+mn-ea"/>
        <a:cs typeface="+mn-cs"/>
        <a:sym typeface="Pretendard Regular"/>
      </a:defRPr>
    </a:lvl8pPr>
    <a:lvl9pPr indent="1828800" latinLnBrk="0">
      <a:defRPr sz="1200">
        <a:latin typeface="+mn-lt"/>
        <a:ea typeface="+mn-ea"/>
        <a:cs typeface="+mn-cs"/>
        <a:sym typeface="Pretendard Regular"/>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Shape 80"/>
          <p:cNvSpPr/>
          <p:nvPr>
            <p:ph type="sldImg"/>
          </p:nvPr>
        </p:nvSpPr>
        <p:spPr>
          <a:prstGeom prst="rect">
            <a:avLst/>
          </a:prstGeom>
        </p:spPr>
        <p:txBody>
          <a:bodyPr/>
          <a:lstStyle/>
          <a:p>
            <a:pPr/>
          </a:p>
        </p:txBody>
      </p:sp>
      <p:sp>
        <p:nvSpPr>
          <p:cNvPr id="81" name="Shape 81"/>
          <p:cNvSpPr/>
          <p:nvPr>
            <p:ph type="body" sz="quarter" idx="1"/>
          </p:nvPr>
        </p:nvSpPr>
        <p:spPr>
          <a:prstGeom prst="rect">
            <a:avLst/>
          </a:prstGeom>
        </p:spPr>
        <p:txBody>
          <a:bodyPr/>
          <a:lstStyle/>
          <a:p>
            <a:r>
              <a:t>사용자가 감정을 텍스트로 입력하면 AI가 분석해 어울리는 음악을 추천하는 웹 기반 음악 큐레이션 플랫폼이다. 백석대학교 캡스톤 디자인 경진대회 출품작 — 팀 큐레이터 (박주영·추연우·정진명, 지도교수 한군희).</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3" name="Shape 643"/>
          <p:cNvSpPr/>
          <p:nvPr>
            <p:ph type="sldImg"/>
          </p:nvPr>
        </p:nvSpPr>
        <p:spPr>
          <a:prstGeom prst="rect">
            <a:avLst/>
          </a:prstGeom>
        </p:spPr>
        <p:txBody>
          <a:bodyPr/>
          <a:lstStyle/>
          <a:p>
            <a:pPr/>
          </a:p>
        </p:txBody>
      </p:sp>
      <p:sp>
        <p:nvSpPr>
          <p:cNvPr id="644" name="Shape 644"/>
          <p:cNvSpPr/>
          <p:nvPr>
            <p:ph type="body" sz="quarter" idx="1"/>
          </p:nvPr>
        </p:nvSpPr>
        <p:spPr>
          <a:prstGeom prst="rect">
            <a:avLst/>
          </a:prstGeom>
        </p:spPr>
        <p:txBody>
          <a:bodyPr/>
          <a:lstStyle/>
          <a:p>
            <a:r>
              <a:t>감정 입력과 AI 추천을 중심으로 인기 차트·검색·재생의 기본 기능, 좋아요·나만의 앨범·히스토리·맞춤 믹스·취향 추천까지 10가지 기능을 구현했다. 다크/라이트 모드, 모바일 반응형, 미니 플레이어·재생 큐 같은 공통 경험도 함께 제공한다.</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Shape 708"/>
          <p:cNvSpPr/>
          <p:nvPr>
            <p:ph type="sldImg"/>
          </p:nvPr>
        </p:nvSpPr>
        <p:spPr>
          <a:prstGeom prst="rect">
            <a:avLst/>
          </a:prstGeom>
        </p:spPr>
        <p:txBody>
          <a:bodyPr/>
          <a:lstStyle/>
          <a:p>
            <a:pPr/>
          </a:p>
        </p:txBody>
      </p:sp>
      <p:sp>
        <p:nvSpPr>
          <p:cNvPr id="709" name="Shape 709"/>
          <p:cNvSpPr/>
          <p:nvPr>
            <p:ph type="body" sz="quarter" idx="1"/>
          </p:nvPr>
        </p:nvSpPr>
        <p:spPr>
          <a:prstGeom prst="rect">
            <a:avLst/>
          </a:prstGeom>
        </p:spPr>
        <p:txBody>
          <a:bodyPr/>
          <a:lstStyle/>
          <a:p>
            <a:r>
              <a:t>Vite·Maven 빌드 → mvn test → 약 31MB 단일 JAR 패키징 → Oracle VM systemd 배포 → health 응답 확인까지 파이프라인을 실제로 통과시켰다. 프론트 lint 경고 0, 백엔드 테스트 10건 전부 통과, 운영 health 응답과 GitHub 저장소 캡처를 증빙으로 첨부했다. Docker 없이 단일 JAR로 배포를 단순화했다.</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Shape 766"/>
          <p:cNvSpPr/>
          <p:nvPr>
            <p:ph type="sldImg"/>
          </p:nvPr>
        </p:nvSpPr>
        <p:spPr>
          <a:prstGeom prst="rect">
            <a:avLst/>
          </a:prstGeom>
        </p:spPr>
        <p:txBody>
          <a:bodyPr/>
          <a:lstStyle/>
          <a:p>
            <a:pPr/>
          </a:p>
        </p:txBody>
      </p:sp>
      <p:sp>
        <p:nvSpPr>
          <p:cNvPr id="767" name="Shape 767"/>
          <p:cNvSpPr/>
          <p:nvPr>
            <p:ph type="body" sz="quarter" idx="1"/>
          </p:nvPr>
        </p:nvSpPr>
        <p:spPr>
          <a:prstGeom prst="rect">
            <a:avLst/>
          </a:prstGeom>
        </p:spPr>
        <p:txBody>
          <a:bodyPr/>
          <a:lstStyle/>
          <a:p>
            <a:r>
              <a:t>성과는 감정 중심의 음악 탐색 경험, API 키 보호를 포함한 운영 안정성, 프론트부터 문서까지 갖춘 완결형 프로젝트라는 점이다. 남은 운영 검증 — 실제 API 키 기반 통합 테스트, Firebase 도메인 설정 확인, 로그인 후 전체 플로우 검증 — 은 구분해 명시했다. 이후 Redis 캐시, GitHub Actions 자동 배포, 개인화 고도화를 계획하고 있다.</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Shape 820"/>
          <p:cNvSpPr/>
          <p:nvPr>
            <p:ph type="sldImg"/>
          </p:nvPr>
        </p:nvSpPr>
        <p:spPr>
          <a:prstGeom prst="rect">
            <a:avLst/>
          </a:prstGeom>
        </p:spPr>
        <p:txBody>
          <a:bodyPr/>
          <a:lstStyle/>
          <a:p>
            <a:pPr/>
          </a:p>
        </p:txBody>
      </p:sp>
      <p:sp>
        <p:nvSpPr>
          <p:cNvPr id="821" name="Shape 821"/>
          <p:cNvSpPr/>
          <p:nvPr>
            <p:ph type="body" sz="quarter" idx="1"/>
          </p:nvPr>
        </p:nvSpPr>
        <p:spPr>
          <a:prstGeom prst="rect">
            <a:avLst/>
          </a:prstGeom>
        </p:spPr>
        <p:txBody>
          <a:bodyPr/>
          <a:lstStyle/>
          <a:p>
            <a:r>
              <a:t>감정 기반 음악 추천이라는 사용자 경험 아이디어에서 출발해 AI 감정 분석, 백엔드 프록시, 보안 개선, Oracle 배포, 테스트와 문서화까지 — 실제 배포 가능한 서비스 구조로 확장한 프로젝트다.</a:t>
            </a:r>
          </a:p>
        </p:txBody>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sz="quarter"/>
          </p:nvPr>
        </p:nvSpPr>
        <p:spPr/>
        <p:txBody>
          <a:bodyPr/>
          <a:lstStyle/>
          <a:p>
            <a:r>
              <a:t>실제 운영 서버의 주요 화면 4장 — 홈(인기 차트), 감정 입력과 AI 분석, 추천 플레이리스트 재생, 맞춤 믹스·앨범 — 과 접속 QR을 담았다. QR 또는 URL로 접속하면 동일한 화면을 직접 체험할 수 있으며, 우측 하단에 권장 체험 순서 4단계를 안내했다.</a:t>
            </a:r>
          </a:p>
        </p:txBody>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p:nvPr>
        </p:nvSpPr>
        <p:spPr/>
      </p:sp>
      <p:sp>
        <p:nvSpPr>
          <p:cNvPr id="3" name="Notes Placeholder 2"/>
          <p:cNvSpPr>
            <a:spLocks noGrp="1"/>
          </p:cNvSpPr>
          <p:nvPr>
            <p:ph type="body" idx="1" sz="quarter"/>
          </p:nvPr>
        </p:nvSpPr>
        <p:spPr/>
        <p:txBody>
          <a:bodyPr/>
          <a:lstStyle/>
          <a:p>
            <a:r>
              <a:t>구현을 수치로 증명하는 장이다. 백엔드 테스트 10건이 전부 통과했고(감정 분류·추천 로직·캐시·검색 매핑·인증 인터셉터·health), 캐시는 차트 30분·검색 6시간·videoId 24시간 TTL로 설계되어 TTL 내 동일 요청은 외부 호출 없이 처리된다. IP당 60회/60초 rate limit으로 호출량을 보호하고 로그에는 해시된 IP만 남긴다.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r>
              <a:t>자료는 3부 구성이다. 문제 정의(01~03)에서 주제 선정 배경과 목표를, 설계와 구현(04~07)에서 서비스 흐름·아키텍처·백엔드·보안을, 결과와 전망(08~11)에서 기능·배포 검증·기대효과를 다룬다.</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r>
              <a:t>기존 음악 탐색은 '지금의 감정'을 반영하지 못한다는 문제의식에서 출발했다. 자연어로 표현된 감정을 AI가 분석해 음악 추천 조건으로 변환한다. 우측은 실제 서비스 컨셉 — 감정 문장을 입력하면 감정 키워드가 추출되고 그에 맞는 음악이 추천되는 흐름이다.</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r>
              <a:t>키워드 검색과 인기 차트 중심의 기존 방식은 감정 표현을 반영하지 못하고, 프론트엔드가 외부 API 키를 직접 호출하면 키 노출 위험도 있다. 본 서비스는 탐색의 시작점을 감정 자연어 입력으로 바꾸고, 백엔드 프록시 구조로 보안 문제를 함께 해결했다.</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r>
              <a:t>목표는 세 가지다. 첫째 감정 기반 큐레이션 — 감정 텍스트를 Claude API가 분석해 추천으로 연결한다. 둘째 안정적인 백엔드 구조 — 외부 API 호출을 서버로 옮기고 공통 에러 처리·캐시·rate limit을 일원화했다. 셋째 배포 가능한 서비스 — Oracle VM에 실제 배포하고 Health·Swagger·테스트 근거를 남겼다.</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r>
              <a:t>감정 입력 → Claude API 감정 분석 → 추천 곡 생성 → YouTube 재생 → 좋아요·앨범·히스토리 저장 → 맞춤 믹스로 이어지는 순환 구조다. 감정 입력부터 재생까지의 흐름은 데모 환경에서 동작을 확인하며 개발했다. 로그인 구간은 구조 구현이 완료되었고, 운영 도메인의 Firebase Console 설정 확인 후 전체 플로우 운영 검증이 남아 있다.</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p>
            <a:r>
              <a:t>React 프론트엔드는 UI·재생·상태 관리에 집중하며 외부 API 키를 갖지 않는다. 모든 외부 호출은 Spring Boot 백엔드가 프록시하고 캐시·rate limit·공통 에러 응답·Swagger 문서화를 담당한다. Claude API가 감정 분석·추천을, YouTube Data API가 차트·검색·재생 정보를 제공하고, 로그인·사용자 데이터는 Firebase, 운영 지표는 H2 파일 DB에 해시된 IP만 저장한다. 전체 서비스는 Oracle VM에서 Caddy와 systemd로 운영되는 단일 JAR 구조다.</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Shape 506"/>
          <p:cNvSpPr/>
          <p:nvPr>
            <p:ph type="sldImg"/>
          </p:nvPr>
        </p:nvSpPr>
        <p:spPr>
          <a:prstGeom prst="rect">
            <a:avLst/>
          </a:prstGeom>
        </p:spPr>
        <p:txBody>
          <a:bodyPr/>
          <a:lstStyle/>
          <a:p>
            <a:pPr/>
          </a:p>
        </p:txBody>
      </p:sp>
      <p:sp>
        <p:nvSpPr>
          <p:cNvPr id="507" name="Shape 507"/>
          <p:cNvSpPr/>
          <p:nvPr>
            <p:ph type="body" sz="quarter" idx="1"/>
          </p:nvPr>
        </p:nvSpPr>
        <p:spPr>
          <a:prstGeom prst="rect">
            <a:avLst/>
          </a:prstGeom>
        </p:spPr>
        <p:txBody>
          <a:bodyPr/>
          <a:lstStyle/>
          <a:p>
            <a:r>
              <a:t>Controller, Service, External Client로 이어지는 계층 구조와 도메인별 패키지로 분리했다. 캐시·에러 핸들러·rate limit·운영 지표 같은 공통 모듈이 전 계층을 지원한다. 이 구조 위에 음악 데이터 3종, AI 추천 6종, 운영 2종 — 총 11종의 API를 구현하고 전부 Swagger로 문서화했다.</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Shape 569"/>
          <p:cNvSpPr/>
          <p:nvPr>
            <p:ph type="sldImg"/>
          </p:nvPr>
        </p:nvSpPr>
        <p:spPr>
          <a:prstGeom prst="rect">
            <a:avLst/>
          </a:prstGeom>
        </p:spPr>
        <p:txBody>
          <a:bodyPr/>
          <a:lstStyle/>
          <a:p>
            <a:pPr/>
          </a:p>
        </p:txBody>
      </p:sp>
      <p:sp>
        <p:nvSpPr>
          <p:cNvPr id="570" name="Shape 570"/>
          <p:cNvSpPr/>
          <p:nvPr>
            <p:ph type="body" sz="quarter" idx="1"/>
          </p:nvPr>
        </p:nvSpPr>
        <p:spPr>
          <a:prstGeom prst="rect">
            <a:avLst/>
          </a:prstGeom>
        </p:spPr>
        <p:txBody>
          <a:bodyPr/>
          <a:lstStyle/>
          <a:p>
            <a:r>
              <a:t>가장 중요한 개선은 프론트에 노출될 수 있던 API 키를 백엔드 환경변수로 옮긴 것이다. 외부 API 장애는 공통 에러 응답과 사용자 안내로 처리하고, 반복 호출은 Caffeine 캐시로 줄였으며, IP 기반 rate limit으로 과도한 요청을 차단한다. 원본 IP·프롬프트 원문·토큰은 저장하지 않고 해시된 IP만 기록한다. Firebase ID Token 백엔드 검증은 Feature Flag로 제어되는 구조로 구현되어 있다.</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제목 텍스트"/>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제목 텍스트</a:t>
            </a:r>
          </a:p>
        </p:txBody>
      </p:sp>
      <p:sp>
        <p:nvSpPr>
          <p:cNvPr id="3" name="본문 첫 번째 줄…"/>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4" name="슬라이드 번호"/>
          <p:cNvSpPr txBox="1"/>
          <p:nvPr>
            <p:ph type="sldNum" sz="quarter" idx="2"/>
          </p:nvPr>
        </p:nvSpPr>
        <p:spPr>
          <a:xfrm>
            <a:off x="8475855" y="6221732"/>
            <a:ext cx="261746" cy="269237"/>
          </a:xfrm>
          <a:prstGeom prst="rect">
            <a:avLst/>
          </a:prstGeom>
          <a:ln w="12700">
            <a:miter lim="400000"/>
          </a:ln>
        </p:spPr>
        <p:txBody>
          <a:bodyPr wrap="none" lIns="45718" tIns="45718" rIns="45718" bIns="45718"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Pretendard Regular"/>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Pretendard Regula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retendard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6.png"/><Relationship Id="rId8" Type="http://schemas.openxmlformats.org/officeDocument/2006/relationships/image" Target="../media/image9.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16.png"/><Relationship Id="rId1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6.png"/><Relationship Id="rId8" Type="http://schemas.openxmlformats.org/officeDocument/2006/relationships/image" Target="../media/image9.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16.png"/><Relationship Id="rId12" Type="http://schemas.openxmlformats.org/officeDocument/2006/relationships/image" Target="../media/image24.png"/><Relationship Id="rId13" Type="http://schemas.openxmlformats.org/officeDocument/2006/relationships/notesSlide" Target="../notesSlides/notesSlide14.xml"/><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6.png"/><Relationship Id="rId9" Type="http://schemas.openxmlformats.org/officeDocument/2006/relationships/image" Target="../media/image9.png"/><Relationship Id="rId10" Type="http://schemas.openxmlformats.org/officeDocument/2006/relationships/image" Target="../media/image16.png"/><Relationship Id="rId11"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1846"/>
        </a:solidFill>
      </p:bgPr>
    </p:bg>
    <p:spTree>
      <p:nvGrpSpPr>
        <p:cNvPr id="1" name=""/>
        <p:cNvGrpSpPr/>
        <p:nvPr/>
      </p:nvGrpSpPr>
      <p:grpSpPr>
        <a:xfrm>
          <a:off x="0" y="0"/>
          <a:ext cx="0" cy="0"/>
          <a:chOff x="0" y="0"/>
          <a:chExt cx="0" cy="0"/>
        </a:xfrm>
      </p:grpSpPr>
      <p:sp>
        <p:nvSpPr>
          <p:cNvPr id="20" name="Shape 0"/>
          <p:cNvSpPr/>
          <p:nvPr/>
        </p:nvSpPr>
        <p:spPr>
          <a:xfrm>
            <a:off x="-2194564" y="-2377441"/>
            <a:ext cx="6400808" cy="6400806"/>
          </a:xfrm>
          <a:prstGeom prst="ellipse">
            <a:avLst/>
          </a:prstGeom>
          <a:solidFill>
            <a:srgbClr val="EC4899">
              <a:alpha val="14000"/>
            </a:srgbClr>
          </a:solidFill>
          <a:ln w="12700">
            <a:miter lim="400000"/>
          </a:ln>
        </p:spPr>
        <p:txBody>
          <a:bodyPr lIns="45718" tIns="45718" rIns="45718" bIns="45718"/>
          <a:lstStyle/>
          <a:p>
            <a:pPr/>
          </a:p>
        </p:txBody>
      </p:sp>
      <p:sp>
        <p:nvSpPr>
          <p:cNvPr id="21" name="Shape 1"/>
          <p:cNvSpPr/>
          <p:nvPr/>
        </p:nvSpPr>
        <p:spPr>
          <a:xfrm>
            <a:off x="8778240" y="-2011683"/>
            <a:ext cx="6583683" cy="6583683"/>
          </a:xfrm>
          <a:prstGeom prst="ellipse">
            <a:avLst/>
          </a:prstGeom>
          <a:solidFill>
            <a:srgbClr val="60A5FA">
              <a:alpha val="13000"/>
            </a:srgbClr>
          </a:solidFill>
          <a:ln w="12700">
            <a:miter lim="400000"/>
          </a:ln>
        </p:spPr>
        <p:txBody>
          <a:bodyPr lIns="45718" tIns="45718" rIns="45718" bIns="45718"/>
          <a:lstStyle/>
          <a:p>
            <a:pPr/>
          </a:p>
        </p:txBody>
      </p:sp>
      <p:sp>
        <p:nvSpPr>
          <p:cNvPr id="22" name="Shape 2"/>
          <p:cNvSpPr/>
          <p:nvPr/>
        </p:nvSpPr>
        <p:spPr>
          <a:xfrm>
            <a:off x="3291840" y="4206240"/>
            <a:ext cx="7315205" cy="5486407"/>
          </a:xfrm>
          <a:prstGeom prst="ellipse">
            <a:avLst/>
          </a:prstGeom>
          <a:solidFill>
            <a:srgbClr val="A78BFA">
              <a:alpha val="12000"/>
            </a:srgbClr>
          </a:solidFill>
          <a:ln w="12700">
            <a:miter lim="400000"/>
          </a:ln>
        </p:spPr>
        <p:txBody>
          <a:bodyPr lIns="45718" tIns="45718" rIns="45718" bIns="45718"/>
          <a:lstStyle/>
          <a:p>
            <a:pPr/>
          </a:p>
        </p:txBody>
      </p:sp>
      <p:sp>
        <p:nvSpPr>
          <p:cNvPr id="23" name="Shape 3"/>
          <p:cNvSpPr/>
          <p:nvPr/>
        </p:nvSpPr>
        <p:spPr>
          <a:xfrm>
            <a:off x="10607040" y="4937757"/>
            <a:ext cx="3840487" cy="3840488"/>
          </a:xfrm>
          <a:prstGeom prst="ellipse">
            <a:avLst/>
          </a:prstGeom>
          <a:solidFill>
            <a:srgbClr val="2DD4BF">
              <a:alpha val="11000"/>
            </a:srgbClr>
          </a:solidFill>
          <a:ln w="12700">
            <a:miter lim="400000"/>
          </a:ln>
        </p:spPr>
        <p:txBody>
          <a:bodyPr lIns="45718" tIns="45718" rIns="45718" bIns="45718"/>
          <a:lstStyle/>
          <a:p>
            <a:pPr/>
          </a:p>
        </p:txBody>
      </p:sp>
      <p:sp>
        <p:nvSpPr>
          <p:cNvPr id="24" name="Shape 4"/>
          <p:cNvSpPr/>
          <p:nvPr/>
        </p:nvSpPr>
        <p:spPr>
          <a:xfrm>
            <a:off x="658366" y="502919"/>
            <a:ext cx="365767" cy="365767"/>
          </a:xfrm>
          <a:prstGeom prst="ellipse">
            <a:avLst/>
          </a:prstGeom>
          <a:solidFill>
            <a:srgbClr val="EC4899"/>
          </a:solidFill>
          <a:ln w="12700">
            <a:miter lim="400000"/>
          </a:ln>
        </p:spPr>
        <p:txBody>
          <a:bodyPr lIns="45718" tIns="45718" rIns="45718" bIns="45718"/>
          <a:lstStyle/>
          <a:p>
            <a:pPr/>
          </a:p>
        </p:txBody>
      </p:sp>
      <p:pic>
        <p:nvPicPr>
          <p:cNvPr id="25" name="Image 0" descr="Image 0"/>
          <p:cNvPicPr>
            <a:picLocks noChangeAspect="1"/>
          </p:cNvPicPr>
          <p:nvPr/>
        </p:nvPicPr>
        <p:blipFill>
          <a:blip r:embed="rId3">
            <a:extLst/>
          </a:blip>
          <a:stretch>
            <a:fillRect/>
          </a:stretch>
        </p:blipFill>
        <p:spPr>
          <a:xfrm>
            <a:off x="740662" y="585216"/>
            <a:ext cx="201172" cy="201172"/>
          </a:xfrm>
          <a:prstGeom prst="rect">
            <a:avLst/>
          </a:prstGeom>
          <a:ln w="12700">
            <a:miter lim="400000"/>
          </a:ln>
        </p:spPr>
      </p:pic>
      <p:sp>
        <p:nvSpPr>
          <p:cNvPr id="26" name="Text 5"/>
          <p:cNvSpPr txBox="1"/>
          <p:nvPr/>
        </p:nvSpPr>
        <p:spPr>
          <a:xfrm>
            <a:off x="1170430" y="603247"/>
            <a:ext cx="3657606"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350" sz="1100">
                <a:solidFill>
                  <a:srgbClr val="C9C6F0"/>
                </a:solidFill>
                <a:latin typeface="Pretendard Bold"/>
                <a:ea typeface="Pretendard Bold"/>
                <a:cs typeface="Pretendard Bold"/>
                <a:sym typeface="Pretendard Bold"/>
              </a:defRPr>
            </a:lvl1pPr>
          </a:lstStyle>
          <a:p>
            <a:pPr/>
            <a:r>
              <a:t>MUSIC CURATION</a:t>
            </a:r>
          </a:p>
        </p:txBody>
      </p:sp>
      <p:sp>
        <p:nvSpPr>
          <p:cNvPr id="27" name="Text 6"/>
          <p:cNvSpPr txBox="1"/>
          <p:nvPr/>
        </p:nvSpPr>
        <p:spPr>
          <a:xfrm>
            <a:off x="10607040" y="609597"/>
            <a:ext cx="9601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000">
                <a:solidFill>
                  <a:srgbClr val="9A95CF"/>
                </a:solidFill>
              </a:defRPr>
            </a:lvl1pPr>
          </a:lstStyle>
          <a:p>
            <a:pPr/>
            <a:r>
              <a:t>2026. 06</a:t>
            </a:r>
          </a:p>
        </p:txBody>
      </p:sp>
      <p:sp>
        <p:nvSpPr>
          <p:cNvPr id="28" name="Text 7"/>
          <p:cNvSpPr txBox="1"/>
          <p:nvPr/>
        </p:nvSpPr>
        <p:spPr>
          <a:xfrm>
            <a:off x="612648" y="1627632"/>
            <a:ext cx="10972801"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FFFFFF"/>
                </a:solidFill>
                <a:latin typeface="Pretendard Bold"/>
                <a:ea typeface="Pretendard Bold"/>
                <a:cs typeface="Pretendard Bold"/>
                <a:sym typeface="Pretendard Bold"/>
              </a:defRPr>
            </a:lvl1pPr>
          </a:lstStyle>
          <a:p>
            <a:pPr/>
            <a:r>
              <a:t>AI 감정 분석 기반</a:t>
            </a:r>
          </a:p>
        </p:txBody>
      </p:sp>
      <p:sp>
        <p:nvSpPr>
          <p:cNvPr id="29" name="Text 8"/>
          <p:cNvSpPr txBox="1"/>
          <p:nvPr/>
        </p:nvSpPr>
        <p:spPr>
          <a:xfrm>
            <a:off x="612648" y="2502406"/>
            <a:ext cx="10972801"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sz="4000">
                <a:solidFill>
                  <a:srgbClr val="F472B6"/>
                </a:solidFill>
                <a:latin typeface="Pretendard Bold"/>
                <a:ea typeface="Pretendard Bold"/>
                <a:cs typeface="Pretendard Bold"/>
                <a:sym typeface="Pretendard Bold"/>
              </a:defRPr>
            </a:pPr>
            <a:r>
              <a:t>음악 추천</a:t>
            </a:r>
            <a:r>
              <a:rPr>
                <a:solidFill>
                  <a:srgbClr val="FFFFFF"/>
                </a:solidFill>
              </a:rPr>
              <a:t xml:space="preserve"> 서비스</a:t>
            </a:r>
          </a:p>
        </p:txBody>
      </p:sp>
      <p:sp>
        <p:nvSpPr>
          <p:cNvPr id="30" name="Text 9"/>
          <p:cNvSpPr txBox="1"/>
          <p:nvPr/>
        </p:nvSpPr>
        <p:spPr>
          <a:xfrm>
            <a:off x="612648" y="3310128"/>
            <a:ext cx="10972801"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500">
                <a:solidFill>
                  <a:srgbClr val="C9C6F0"/>
                </a:solidFill>
              </a:defRPr>
            </a:lvl1pPr>
          </a:lstStyle>
          <a:p>
            <a:pPr/>
            <a:r>
              <a:t>사용자의 감정 맥락을 이해하는 음악 큐레이션 플랫폼</a:t>
            </a:r>
          </a:p>
        </p:txBody>
      </p:sp>
      <p:sp>
        <p:nvSpPr>
          <p:cNvPr id="31" name="Shape 10"/>
          <p:cNvSpPr/>
          <p:nvPr/>
        </p:nvSpPr>
        <p:spPr>
          <a:xfrm>
            <a:off x="2776576" y="3950208"/>
            <a:ext cx="1152148" cy="393196"/>
          </a:xfrm>
          <a:prstGeom prst="roundRect">
            <a:avLst>
              <a:gd name="adj" fmla="val 37209"/>
            </a:avLst>
          </a:prstGeom>
          <a:solidFill>
            <a:srgbClr val="2A2563">
              <a:alpha val="75000"/>
            </a:srgbClr>
          </a:solidFill>
          <a:ln w="12700">
            <a:solidFill>
              <a:srgbClr val="F472B6"/>
            </a:solidFill>
          </a:ln>
        </p:spPr>
        <p:txBody>
          <a:bodyPr lIns="45718" tIns="45718" rIns="45718" bIns="45718"/>
          <a:lstStyle/>
          <a:p>
            <a:pPr/>
          </a:p>
        </p:txBody>
      </p:sp>
      <p:sp>
        <p:nvSpPr>
          <p:cNvPr id="32" name="Text 11"/>
          <p:cNvSpPr txBox="1"/>
          <p:nvPr/>
        </p:nvSpPr>
        <p:spPr>
          <a:xfrm>
            <a:off x="2776576" y="4044185"/>
            <a:ext cx="115214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F472B6"/>
                </a:solidFill>
                <a:latin typeface="Pretendard Bold"/>
                <a:ea typeface="Pretendard Bold"/>
                <a:cs typeface="Pretendard Bold"/>
                <a:sym typeface="Pretendard Bold"/>
              </a:defRPr>
            </a:lvl1pPr>
          </a:lstStyle>
          <a:p>
            <a:pPr/>
            <a:r>
              <a:t>위로</a:t>
            </a:r>
          </a:p>
        </p:txBody>
      </p:sp>
      <p:sp>
        <p:nvSpPr>
          <p:cNvPr id="33" name="Shape 12"/>
          <p:cNvSpPr/>
          <p:nvPr/>
        </p:nvSpPr>
        <p:spPr>
          <a:xfrm>
            <a:off x="4148175" y="3950208"/>
            <a:ext cx="1152148" cy="393196"/>
          </a:xfrm>
          <a:prstGeom prst="roundRect">
            <a:avLst>
              <a:gd name="adj" fmla="val 37209"/>
            </a:avLst>
          </a:prstGeom>
          <a:solidFill>
            <a:srgbClr val="2A2563">
              <a:alpha val="75000"/>
            </a:srgbClr>
          </a:solidFill>
          <a:ln w="12700">
            <a:solidFill>
              <a:srgbClr val="60A5FA"/>
            </a:solidFill>
          </a:ln>
        </p:spPr>
        <p:txBody>
          <a:bodyPr lIns="45718" tIns="45718" rIns="45718" bIns="45718"/>
          <a:lstStyle/>
          <a:p>
            <a:pPr/>
          </a:p>
        </p:txBody>
      </p:sp>
      <p:sp>
        <p:nvSpPr>
          <p:cNvPr id="34" name="Text 13"/>
          <p:cNvSpPr txBox="1"/>
          <p:nvPr/>
        </p:nvSpPr>
        <p:spPr>
          <a:xfrm>
            <a:off x="4148175" y="4044185"/>
            <a:ext cx="115214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60A5FA"/>
                </a:solidFill>
                <a:latin typeface="Pretendard Bold"/>
                <a:ea typeface="Pretendard Bold"/>
                <a:cs typeface="Pretendard Bold"/>
                <a:sym typeface="Pretendard Bold"/>
              </a:defRPr>
            </a:lvl1pPr>
          </a:lstStyle>
          <a:p>
            <a:pPr/>
            <a:r>
              <a:t>집중</a:t>
            </a:r>
          </a:p>
        </p:txBody>
      </p:sp>
      <p:sp>
        <p:nvSpPr>
          <p:cNvPr id="35" name="Shape 14"/>
          <p:cNvSpPr/>
          <p:nvPr/>
        </p:nvSpPr>
        <p:spPr>
          <a:xfrm>
            <a:off x="5519775" y="3950208"/>
            <a:ext cx="1152148" cy="393196"/>
          </a:xfrm>
          <a:prstGeom prst="roundRect">
            <a:avLst>
              <a:gd name="adj" fmla="val 37209"/>
            </a:avLst>
          </a:prstGeom>
          <a:solidFill>
            <a:srgbClr val="2A2563">
              <a:alpha val="75000"/>
            </a:srgbClr>
          </a:solidFill>
          <a:ln w="12700">
            <a:solidFill>
              <a:srgbClr val="A78BFA"/>
            </a:solidFill>
          </a:ln>
        </p:spPr>
        <p:txBody>
          <a:bodyPr lIns="45718" tIns="45718" rIns="45718" bIns="45718"/>
          <a:lstStyle/>
          <a:p>
            <a:pPr/>
          </a:p>
        </p:txBody>
      </p:sp>
      <p:sp>
        <p:nvSpPr>
          <p:cNvPr id="36" name="Text 15"/>
          <p:cNvSpPr txBox="1"/>
          <p:nvPr/>
        </p:nvSpPr>
        <p:spPr>
          <a:xfrm>
            <a:off x="5519775" y="4044185"/>
            <a:ext cx="115214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A78BFA"/>
                </a:solidFill>
                <a:latin typeface="Pretendard Bold"/>
                <a:ea typeface="Pretendard Bold"/>
                <a:cs typeface="Pretendard Bold"/>
                <a:sym typeface="Pretendard Bold"/>
              </a:defRPr>
            </a:lvl1pPr>
          </a:lstStyle>
          <a:p>
            <a:pPr/>
            <a:r>
              <a:t>설렘</a:t>
            </a:r>
          </a:p>
        </p:txBody>
      </p:sp>
      <p:sp>
        <p:nvSpPr>
          <p:cNvPr id="37" name="Shape 16"/>
          <p:cNvSpPr/>
          <p:nvPr/>
        </p:nvSpPr>
        <p:spPr>
          <a:xfrm>
            <a:off x="6891376" y="3950208"/>
            <a:ext cx="1152148" cy="393196"/>
          </a:xfrm>
          <a:prstGeom prst="roundRect">
            <a:avLst>
              <a:gd name="adj" fmla="val 37209"/>
            </a:avLst>
          </a:prstGeom>
          <a:solidFill>
            <a:srgbClr val="2A2563">
              <a:alpha val="75000"/>
            </a:srgbClr>
          </a:solidFill>
          <a:ln w="12700">
            <a:solidFill>
              <a:srgbClr val="FBBF24"/>
            </a:solidFill>
          </a:ln>
        </p:spPr>
        <p:txBody>
          <a:bodyPr lIns="45718" tIns="45718" rIns="45718" bIns="45718"/>
          <a:lstStyle/>
          <a:p>
            <a:pPr/>
          </a:p>
        </p:txBody>
      </p:sp>
      <p:sp>
        <p:nvSpPr>
          <p:cNvPr id="38" name="Text 17"/>
          <p:cNvSpPr txBox="1"/>
          <p:nvPr/>
        </p:nvSpPr>
        <p:spPr>
          <a:xfrm>
            <a:off x="6891376" y="4044185"/>
            <a:ext cx="115214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FBBF24"/>
                </a:solidFill>
                <a:latin typeface="Pretendard Bold"/>
                <a:ea typeface="Pretendard Bold"/>
                <a:cs typeface="Pretendard Bold"/>
                <a:sym typeface="Pretendard Bold"/>
              </a:defRPr>
            </a:lvl1pPr>
          </a:lstStyle>
          <a:p>
            <a:pPr/>
            <a:r>
              <a:t>에너지</a:t>
            </a:r>
          </a:p>
        </p:txBody>
      </p:sp>
      <p:sp>
        <p:nvSpPr>
          <p:cNvPr id="39" name="Shape 18"/>
          <p:cNvSpPr/>
          <p:nvPr/>
        </p:nvSpPr>
        <p:spPr>
          <a:xfrm>
            <a:off x="8262976" y="3950208"/>
            <a:ext cx="1152148" cy="393196"/>
          </a:xfrm>
          <a:prstGeom prst="roundRect">
            <a:avLst>
              <a:gd name="adj" fmla="val 37209"/>
            </a:avLst>
          </a:prstGeom>
          <a:solidFill>
            <a:srgbClr val="2A2563">
              <a:alpha val="75000"/>
            </a:srgbClr>
          </a:solidFill>
          <a:ln w="12700">
            <a:solidFill>
              <a:srgbClr val="34D399"/>
            </a:solidFill>
          </a:ln>
        </p:spPr>
        <p:txBody>
          <a:bodyPr lIns="45718" tIns="45718" rIns="45718" bIns="45718"/>
          <a:lstStyle/>
          <a:p>
            <a:pPr/>
          </a:p>
        </p:txBody>
      </p:sp>
      <p:sp>
        <p:nvSpPr>
          <p:cNvPr id="40" name="Text 19"/>
          <p:cNvSpPr txBox="1"/>
          <p:nvPr/>
        </p:nvSpPr>
        <p:spPr>
          <a:xfrm>
            <a:off x="8262976" y="4044185"/>
            <a:ext cx="115214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200">
                <a:solidFill>
                  <a:srgbClr val="34D399"/>
                </a:solidFill>
                <a:latin typeface="Pretendard Bold"/>
                <a:ea typeface="Pretendard Bold"/>
                <a:cs typeface="Pretendard Bold"/>
                <a:sym typeface="Pretendard Bold"/>
              </a:defRPr>
            </a:lvl1pPr>
          </a:lstStyle>
          <a:p>
            <a:pPr/>
            <a:r>
              <a:t>휴식</a:t>
            </a:r>
          </a:p>
        </p:txBody>
      </p:sp>
      <p:sp>
        <p:nvSpPr>
          <p:cNvPr id="41" name="Shape 20"/>
          <p:cNvSpPr/>
          <p:nvPr/>
        </p:nvSpPr>
        <p:spPr>
          <a:xfrm>
            <a:off x="2115922" y="4869396"/>
            <a:ext cx="118876" cy="873039"/>
          </a:xfrm>
          <a:prstGeom prst="roundRect">
            <a:avLst>
              <a:gd name="adj" fmla="val 49975"/>
            </a:avLst>
          </a:prstGeom>
          <a:solidFill>
            <a:srgbClr val="F472B6">
              <a:alpha val="62000"/>
            </a:srgbClr>
          </a:solidFill>
          <a:ln w="12700">
            <a:miter lim="400000"/>
          </a:ln>
        </p:spPr>
        <p:txBody>
          <a:bodyPr lIns="45718" tIns="45718" rIns="45718" bIns="45718"/>
          <a:lstStyle/>
          <a:p>
            <a:pPr/>
          </a:p>
        </p:txBody>
      </p:sp>
      <p:sp>
        <p:nvSpPr>
          <p:cNvPr id="42" name="Shape 21"/>
          <p:cNvSpPr/>
          <p:nvPr/>
        </p:nvSpPr>
        <p:spPr>
          <a:xfrm>
            <a:off x="2339950" y="5349304"/>
            <a:ext cx="118872" cy="393132"/>
          </a:xfrm>
          <a:prstGeom prst="roundRect">
            <a:avLst>
              <a:gd name="adj" fmla="val 49975"/>
            </a:avLst>
          </a:prstGeom>
          <a:solidFill>
            <a:srgbClr val="A78BFA">
              <a:alpha val="62000"/>
            </a:srgbClr>
          </a:solidFill>
          <a:ln w="12700">
            <a:miter lim="400000"/>
          </a:ln>
        </p:spPr>
        <p:txBody>
          <a:bodyPr lIns="45718" tIns="45718" rIns="45718" bIns="45718"/>
          <a:lstStyle/>
          <a:p>
            <a:pPr/>
          </a:p>
        </p:txBody>
      </p:sp>
      <p:sp>
        <p:nvSpPr>
          <p:cNvPr id="43" name="Shape 22"/>
          <p:cNvSpPr/>
          <p:nvPr/>
        </p:nvSpPr>
        <p:spPr>
          <a:xfrm>
            <a:off x="2563977" y="5354389"/>
            <a:ext cx="118876" cy="388046"/>
          </a:xfrm>
          <a:prstGeom prst="roundRect">
            <a:avLst>
              <a:gd name="adj" fmla="val 49975"/>
            </a:avLst>
          </a:prstGeom>
          <a:solidFill>
            <a:srgbClr val="60A5FA">
              <a:alpha val="62000"/>
            </a:srgbClr>
          </a:solidFill>
          <a:ln w="12700">
            <a:miter lim="400000"/>
          </a:ln>
        </p:spPr>
        <p:txBody>
          <a:bodyPr lIns="45718" tIns="45718" rIns="45718" bIns="45718"/>
          <a:lstStyle/>
          <a:p>
            <a:pPr/>
          </a:p>
        </p:txBody>
      </p:sp>
      <p:sp>
        <p:nvSpPr>
          <p:cNvPr id="44" name="Shape 23"/>
          <p:cNvSpPr/>
          <p:nvPr/>
        </p:nvSpPr>
        <p:spPr>
          <a:xfrm>
            <a:off x="2788005" y="5326465"/>
            <a:ext cx="118876" cy="415971"/>
          </a:xfrm>
          <a:prstGeom prst="roundRect">
            <a:avLst>
              <a:gd name="adj" fmla="val 49975"/>
            </a:avLst>
          </a:prstGeom>
          <a:solidFill>
            <a:srgbClr val="38BDF8">
              <a:alpha val="62000"/>
            </a:srgbClr>
          </a:solidFill>
          <a:ln w="12700">
            <a:miter lim="400000"/>
          </a:ln>
        </p:spPr>
        <p:txBody>
          <a:bodyPr lIns="45718" tIns="45718" rIns="45718" bIns="45718"/>
          <a:lstStyle/>
          <a:p>
            <a:pPr/>
          </a:p>
        </p:txBody>
      </p:sp>
      <p:sp>
        <p:nvSpPr>
          <p:cNvPr id="45" name="Shape 24"/>
          <p:cNvSpPr/>
          <p:nvPr/>
        </p:nvSpPr>
        <p:spPr>
          <a:xfrm>
            <a:off x="3012033" y="4925395"/>
            <a:ext cx="118876" cy="817041"/>
          </a:xfrm>
          <a:prstGeom prst="roundRect">
            <a:avLst>
              <a:gd name="adj" fmla="val 49975"/>
            </a:avLst>
          </a:prstGeom>
          <a:solidFill>
            <a:srgbClr val="2DD4BF">
              <a:alpha val="62000"/>
            </a:srgbClr>
          </a:solidFill>
          <a:ln w="12700">
            <a:miter lim="400000"/>
          </a:ln>
        </p:spPr>
        <p:txBody>
          <a:bodyPr lIns="45718" tIns="45718" rIns="45718" bIns="45718"/>
          <a:lstStyle/>
          <a:p>
            <a:pPr/>
          </a:p>
        </p:txBody>
      </p:sp>
      <p:sp>
        <p:nvSpPr>
          <p:cNvPr id="46" name="Shape 25"/>
          <p:cNvSpPr/>
          <p:nvPr/>
        </p:nvSpPr>
        <p:spPr>
          <a:xfrm>
            <a:off x="3236061" y="4867595"/>
            <a:ext cx="118874" cy="874840"/>
          </a:xfrm>
          <a:prstGeom prst="roundRect">
            <a:avLst>
              <a:gd name="adj" fmla="val 49975"/>
            </a:avLst>
          </a:prstGeom>
          <a:solidFill>
            <a:srgbClr val="34D399">
              <a:alpha val="62000"/>
            </a:srgbClr>
          </a:solidFill>
          <a:ln w="12700">
            <a:miter lim="400000"/>
          </a:ln>
        </p:spPr>
        <p:txBody>
          <a:bodyPr lIns="45718" tIns="45718" rIns="45718" bIns="45718"/>
          <a:lstStyle/>
          <a:p>
            <a:pPr/>
          </a:p>
        </p:txBody>
      </p:sp>
      <p:sp>
        <p:nvSpPr>
          <p:cNvPr id="47" name="Shape 26"/>
          <p:cNvSpPr/>
          <p:nvPr/>
        </p:nvSpPr>
        <p:spPr>
          <a:xfrm>
            <a:off x="3460089" y="5093179"/>
            <a:ext cx="118876" cy="649255"/>
          </a:xfrm>
          <a:prstGeom prst="roundRect">
            <a:avLst>
              <a:gd name="adj" fmla="val 49975"/>
            </a:avLst>
          </a:prstGeom>
          <a:solidFill>
            <a:srgbClr val="F472B6">
              <a:alpha val="62000"/>
            </a:srgbClr>
          </a:solidFill>
          <a:ln w="12700">
            <a:miter lim="400000"/>
          </a:ln>
        </p:spPr>
        <p:txBody>
          <a:bodyPr lIns="45718" tIns="45718" rIns="45718" bIns="45718"/>
          <a:lstStyle/>
          <a:p>
            <a:pPr/>
          </a:p>
        </p:txBody>
      </p:sp>
      <p:sp>
        <p:nvSpPr>
          <p:cNvPr id="48" name="Shape 27"/>
          <p:cNvSpPr/>
          <p:nvPr/>
        </p:nvSpPr>
        <p:spPr>
          <a:xfrm>
            <a:off x="3684118" y="5133247"/>
            <a:ext cx="118876" cy="609188"/>
          </a:xfrm>
          <a:prstGeom prst="roundRect">
            <a:avLst>
              <a:gd name="adj" fmla="val 49975"/>
            </a:avLst>
          </a:prstGeom>
          <a:solidFill>
            <a:srgbClr val="A78BFA">
              <a:alpha val="62000"/>
            </a:srgbClr>
          </a:solidFill>
          <a:ln w="12700">
            <a:miter lim="400000"/>
          </a:ln>
        </p:spPr>
        <p:txBody>
          <a:bodyPr lIns="45718" tIns="45718" rIns="45718" bIns="45718"/>
          <a:lstStyle/>
          <a:p>
            <a:pPr/>
          </a:p>
        </p:txBody>
      </p:sp>
      <p:sp>
        <p:nvSpPr>
          <p:cNvPr id="49" name="Shape 28"/>
          <p:cNvSpPr/>
          <p:nvPr/>
        </p:nvSpPr>
        <p:spPr>
          <a:xfrm>
            <a:off x="3908145" y="5641580"/>
            <a:ext cx="118876" cy="100856"/>
          </a:xfrm>
          <a:prstGeom prst="roundRect">
            <a:avLst>
              <a:gd name="adj" fmla="val 50000"/>
            </a:avLst>
          </a:prstGeom>
          <a:solidFill>
            <a:srgbClr val="60A5FA">
              <a:alpha val="62000"/>
            </a:srgbClr>
          </a:solidFill>
          <a:ln w="12700">
            <a:miter lim="400000"/>
          </a:ln>
        </p:spPr>
        <p:txBody>
          <a:bodyPr lIns="45718" tIns="45718" rIns="45718" bIns="45718"/>
          <a:lstStyle/>
          <a:p>
            <a:pPr/>
          </a:p>
        </p:txBody>
      </p:sp>
      <p:sp>
        <p:nvSpPr>
          <p:cNvPr id="50" name="Shape 29"/>
          <p:cNvSpPr/>
          <p:nvPr/>
        </p:nvSpPr>
        <p:spPr>
          <a:xfrm>
            <a:off x="4132174" y="5031182"/>
            <a:ext cx="118876" cy="711252"/>
          </a:xfrm>
          <a:prstGeom prst="roundRect">
            <a:avLst>
              <a:gd name="adj" fmla="val 49975"/>
            </a:avLst>
          </a:prstGeom>
          <a:solidFill>
            <a:srgbClr val="38BDF8">
              <a:alpha val="62000"/>
            </a:srgbClr>
          </a:solidFill>
          <a:ln w="12700">
            <a:miter lim="400000"/>
          </a:ln>
        </p:spPr>
        <p:txBody>
          <a:bodyPr lIns="45718" tIns="45718" rIns="45718" bIns="45718"/>
          <a:lstStyle/>
          <a:p>
            <a:pPr/>
          </a:p>
        </p:txBody>
      </p:sp>
      <p:sp>
        <p:nvSpPr>
          <p:cNvPr id="51" name="Shape 30"/>
          <p:cNvSpPr/>
          <p:nvPr/>
        </p:nvSpPr>
        <p:spPr>
          <a:xfrm>
            <a:off x="4356201" y="4975666"/>
            <a:ext cx="118876" cy="766770"/>
          </a:xfrm>
          <a:prstGeom prst="roundRect">
            <a:avLst>
              <a:gd name="adj" fmla="val 49975"/>
            </a:avLst>
          </a:prstGeom>
          <a:solidFill>
            <a:srgbClr val="2DD4BF">
              <a:alpha val="62000"/>
            </a:srgbClr>
          </a:solidFill>
          <a:ln w="12700">
            <a:miter lim="400000"/>
          </a:ln>
        </p:spPr>
        <p:txBody>
          <a:bodyPr lIns="45718" tIns="45718" rIns="45718" bIns="45718"/>
          <a:lstStyle/>
          <a:p>
            <a:pPr/>
          </a:p>
        </p:txBody>
      </p:sp>
      <p:sp>
        <p:nvSpPr>
          <p:cNvPr id="52" name="Shape 31"/>
          <p:cNvSpPr/>
          <p:nvPr/>
        </p:nvSpPr>
        <p:spPr>
          <a:xfrm>
            <a:off x="4580230" y="4922949"/>
            <a:ext cx="118876" cy="819487"/>
          </a:xfrm>
          <a:prstGeom prst="roundRect">
            <a:avLst>
              <a:gd name="adj" fmla="val 49975"/>
            </a:avLst>
          </a:prstGeom>
          <a:solidFill>
            <a:srgbClr val="34D399">
              <a:alpha val="62000"/>
            </a:srgbClr>
          </a:solidFill>
          <a:ln w="12700">
            <a:miter lim="400000"/>
          </a:ln>
        </p:spPr>
        <p:txBody>
          <a:bodyPr lIns="45718" tIns="45718" rIns="45718" bIns="45718"/>
          <a:lstStyle/>
          <a:p>
            <a:pPr/>
          </a:p>
        </p:txBody>
      </p:sp>
      <p:sp>
        <p:nvSpPr>
          <p:cNvPr id="53" name="Shape 32"/>
          <p:cNvSpPr/>
          <p:nvPr/>
        </p:nvSpPr>
        <p:spPr>
          <a:xfrm>
            <a:off x="4804257" y="4975361"/>
            <a:ext cx="118876" cy="767073"/>
          </a:xfrm>
          <a:prstGeom prst="roundRect">
            <a:avLst>
              <a:gd name="adj" fmla="val 49975"/>
            </a:avLst>
          </a:prstGeom>
          <a:solidFill>
            <a:srgbClr val="F472B6">
              <a:alpha val="62000"/>
            </a:srgbClr>
          </a:solidFill>
          <a:ln w="12700">
            <a:miter lim="400000"/>
          </a:ln>
        </p:spPr>
        <p:txBody>
          <a:bodyPr lIns="45718" tIns="45718" rIns="45718" bIns="45718"/>
          <a:lstStyle/>
          <a:p>
            <a:pPr/>
          </a:p>
        </p:txBody>
      </p:sp>
      <p:sp>
        <p:nvSpPr>
          <p:cNvPr id="54" name="Shape 33"/>
          <p:cNvSpPr/>
          <p:nvPr/>
        </p:nvSpPr>
        <p:spPr>
          <a:xfrm>
            <a:off x="5028286" y="5515435"/>
            <a:ext cx="118876" cy="226999"/>
          </a:xfrm>
          <a:prstGeom prst="roundRect">
            <a:avLst>
              <a:gd name="adj" fmla="val 49975"/>
            </a:avLst>
          </a:prstGeom>
          <a:solidFill>
            <a:srgbClr val="A78BFA">
              <a:alpha val="62000"/>
            </a:srgbClr>
          </a:solidFill>
          <a:ln w="12700">
            <a:miter lim="400000"/>
          </a:ln>
        </p:spPr>
        <p:txBody>
          <a:bodyPr lIns="45718" tIns="45718" rIns="45718" bIns="45718"/>
          <a:lstStyle/>
          <a:p>
            <a:pPr/>
          </a:p>
        </p:txBody>
      </p:sp>
      <p:sp>
        <p:nvSpPr>
          <p:cNvPr id="55" name="Shape 34"/>
          <p:cNvSpPr/>
          <p:nvPr/>
        </p:nvSpPr>
        <p:spPr>
          <a:xfrm>
            <a:off x="5252313" y="5216990"/>
            <a:ext cx="118876" cy="525445"/>
          </a:xfrm>
          <a:prstGeom prst="roundRect">
            <a:avLst>
              <a:gd name="adj" fmla="val 49975"/>
            </a:avLst>
          </a:prstGeom>
          <a:solidFill>
            <a:srgbClr val="60A5FA">
              <a:alpha val="62000"/>
            </a:srgbClr>
          </a:solidFill>
          <a:ln w="12700">
            <a:miter lim="400000"/>
          </a:ln>
        </p:spPr>
        <p:txBody>
          <a:bodyPr lIns="45718" tIns="45718" rIns="45718" bIns="45718"/>
          <a:lstStyle/>
          <a:p>
            <a:pPr/>
          </a:p>
        </p:txBody>
      </p:sp>
      <p:sp>
        <p:nvSpPr>
          <p:cNvPr id="56" name="Shape 35"/>
          <p:cNvSpPr/>
          <p:nvPr/>
        </p:nvSpPr>
        <p:spPr>
          <a:xfrm>
            <a:off x="5476342" y="5183018"/>
            <a:ext cx="118876" cy="559417"/>
          </a:xfrm>
          <a:prstGeom prst="roundRect">
            <a:avLst>
              <a:gd name="adj" fmla="val 49975"/>
            </a:avLst>
          </a:prstGeom>
          <a:solidFill>
            <a:srgbClr val="38BDF8">
              <a:alpha val="62000"/>
            </a:srgbClr>
          </a:solidFill>
          <a:ln w="12700">
            <a:miter lim="400000"/>
          </a:ln>
        </p:spPr>
        <p:txBody>
          <a:bodyPr lIns="45718" tIns="45718" rIns="45718" bIns="45718"/>
          <a:lstStyle/>
          <a:p>
            <a:pPr/>
          </a:p>
        </p:txBody>
      </p:sp>
      <p:sp>
        <p:nvSpPr>
          <p:cNvPr id="57" name="Shape 36"/>
          <p:cNvSpPr/>
          <p:nvPr/>
        </p:nvSpPr>
        <p:spPr>
          <a:xfrm>
            <a:off x="5700369" y="4857786"/>
            <a:ext cx="118876" cy="884649"/>
          </a:xfrm>
          <a:prstGeom prst="roundRect">
            <a:avLst>
              <a:gd name="adj" fmla="val 49975"/>
            </a:avLst>
          </a:prstGeom>
          <a:solidFill>
            <a:srgbClr val="2DD4BF">
              <a:alpha val="62000"/>
            </a:srgbClr>
          </a:solidFill>
          <a:ln w="12700">
            <a:miter lim="400000"/>
          </a:ln>
        </p:spPr>
        <p:txBody>
          <a:bodyPr lIns="45718" tIns="45718" rIns="45718" bIns="45718"/>
          <a:lstStyle/>
          <a:p>
            <a:pPr/>
          </a:p>
        </p:txBody>
      </p:sp>
      <p:sp>
        <p:nvSpPr>
          <p:cNvPr id="58" name="Shape 37"/>
          <p:cNvSpPr/>
          <p:nvPr/>
        </p:nvSpPr>
        <p:spPr>
          <a:xfrm>
            <a:off x="5924398" y="4907009"/>
            <a:ext cx="118876" cy="835425"/>
          </a:xfrm>
          <a:prstGeom prst="roundRect">
            <a:avLst>
              <a:gd name="adj" fmla="val 49975"/>
            </a:avLst>
          </a:prstGeom>
          <a:solidFill>
            <a:srgbClr val="34D399">
              <a:alpha val="62000"/>
            </a:srgbClr>
          </a:solidFill>
          <a:ln w="12700">
            <a:miter lim="400000"/>
          </a:ln>
        </p:spPr>
        <p:txBody>
          <a:bodyPr lIns="45718" tIns="45718" rIns="45718" bIns="45718"/>
          <a:lstStyle/>
          <a:p>
            <a:pPr/>
          </a:p>
        </p:txBody>
      </p:sp>
      <p:sp>
        <p:nvSpPr>
          <p:cNvPr id="59" name="Shape 38"/>
          <p:cNvSpPr/>
          <p:nvPr/>
        </p:nvSpPr>
        <p:spPr>
          <a:xfrm>
            <a:off x="6148425" y="5216676"/>
            <a:ext cx="118876" cy="525759"/>
          </a:xfrm>
          <a:prstGeom prst="roundRect">
            <a:avLst>
              <a:gd name="adj" fmla="val 49975"/>
            </a:avLst>
          </a:prstGeom>
          <a:solidFill>
            <a:srgbClr val="F472B6">
              <a:alpha val="62000"/>
            </a:srgbClr>
          </a:solidFill>
          <a:ln w="12700">
            <a:miter lim="400000"/>
          </a:ln>
        </p:spPr>
        <p:txBody>
          <a:bodyPr lIns="45718" tIns="45718" rIns="45718" bIns="45718"/>
          <a:lstStyle/>
          <a:p>
            <a:pPr/>
          </a:p>
        </p:txBody>
      </p:sp>
      <p:sp>
        <p:nvSpPr>
          <p:cNvPr id="60" name="Shape 39"/>
          <p:cNvSpPr/>
          <p:nvPr/>
        </p:nvSpPr>
        <p:spPr>
          <a:xfrm>
            <a:off x="6372454" y="5314793"/>
            <a:ext cx="118876" cy="427642"/>
          </a:xfrm>
          <a:prstGeom prst="roundRect">
            <a:avLst>
              <a:gd name="adj" fmla="val 49975"/>
            </a:avLst>
          </a:prstGeom>
          <a:solidFill>
            <a:srgbClr val="A78BFA">
              <a:alpha val="62000"/>
            </a:srgbClr>
          </a:solidFill>
          <a:ln w="12700">
            <a:miter lim="400000"/>
          </a:ln>
        </p:spPr>
        <p:txBody>
          <a:bodyPr lIns="45718" tIns="45718" rIns="45718" bIns="45718"/>
          <a:lstStyle/>
          <a:p>
            <a:pPr/>
          </a:p>
        </p:txBody>
      </p:sp>
      <p:sp>
        <p:nvSpPr>
          <p:cNvPr id="61" name="Shape 40"/>
          <p:cNvSpPr/>
          <p:nvPr/>
        </p:nvSpPr>
        <p:spPr>
          <a:xfrm>
            <a:off x="6596481" y="5465221"/>
            <a:ext cx="118876" cy="277214"/>
          </a:xfrm>
          <a:prstGeom prst="roundRect">
            <a:avLst>
              <a:gd name="adj" fmla="val 49975"/>
            </a:avLst>
          </a:prstGeom>
          <a:solidFill>
            <a:srgbClr val="60A5FA">
              <a:alpha val="62000"/>
            </a:srgbClr>
          </a:solidFill>
          <a:ln w="12700">
            <a:miter lim="400000"/>
          </a:ln>
        </p:spPr>
        <p:txBody>
          <a:bodyPr lIns="45718" tIns="45718" rIns="45718" bIns="45718"/>
          <a:lstStyle/>
          <a:p>
            <a:pPr/>
          </a:p>
        </p:txBody>
      </p:sp>
      <p:sp>
        <p:nvSpPr>
          <p:cNvPr id="62" name="Shape 41"/>
          <p:cNvSpPr/>
          <p:nvPr/>
        </p:nvSpPr>
        <p:spPr>
          <a:xfrm>
            <a:off x="6820510" y="4902310"/>
            <a:ext cx="118876" cy="840126"/>
          </a:xfrm>
          <a:prstGeom prst="roundRect">
            <a:avLst>
              <a:gd name="adj" fmla="val 49975"/>
            </a:avLst>
          </a:prstGeom>
          <a:solidFill>
            <a:srgbClr val="38BDF8">
              <a:alpha val="62000"/>
            </a:srgbClr>
          </a:solidFill>
          <a:ln w="12700">
            <a:miter lim="400000"/>
          </a:ln>
        </p:spPr>
        <p:txBody>
          <a:bodyPr lIns="45718" tIns="45718" rIns="45718" bIns="45718"/>
          <a:lstStyle/>
          <a:p>
            <a:pPr/>
          </a:p>
        </p:txBody>
      </p:sp>
      <p:sp>
        <p:nvSpPr>
          <p:cNvPr id="63" name="Shape 42"/>
          <p:cNvSpPr/>
          <p:nvPr/>
        </p:nvSpPr>
        <p:spPr>
          <a:xfrm>
            <a:off x="7044538" y="4942790"/>
            <a:ext cx="118876" cy="799646"/>
          </a:xfrm>
          <a:prstGeom prst="roundRect">
            <a:avLst>
              <a:gd name="adj" fmla="val 49975"/>
            </a:avLst>
          </a:prstGeom>
          <a:solidFill>
            <a:srgbClr val="2DD4BF">
              <a:alpha val="62000"/>
            </a:srgbClr>
          </a:solidFill>
          <a:ln w="12700">
            <a:miter lim="400000"/>
          </a:ln>
        </p:spPr>
        <p:txBody>
          <a:bodyPr lIns="45718" tIns="45718" rIns="45718" bIns="45718"/>
          <a:lstStyle/>
          <a:p>
            <a:pPr/>
          </a:p>
        </p:txBody>
      </p:sp>
      <p:sp>
        <p:nvSpPr>
          <p:cNvPr id="64" name="Shape 43"/>
          <p:cNvSpPr/>
          <p:nvPr/>
        </p:nvSpPr>
        <p:spPr>
          <a:xfrm>
            <a:off x="7268564" y="4984791"/>
            <a:ext cx="118876" cy="757645"/>
          </a:xfrm>
          <a:prstGeom prst="roundRect">
            <a:avLst>
              <a:gd name="adj" fmla="val 49975"/>
            </a:avLst>
          </a:prstGeom>
          <a:solidFill>
            <a:srgbClr val="34D399">
              <a:alpha val="62000"/>
            </a:srgbClr>
          </a:solidFill>
          <a:ln w="12700">
            <a:miter lim="400000"/>
          </a:ln>
        </p:spPr>
        <p:txBody>
          <a:bodyPr lIns="45718" tIns="45718" rIns="45718" bIns="45718"/>
          <a:lstStyle/>
          <a:p>
            <a:pPr/>
          </a:p>
        </p:txBody>
      </p:sp>
      <p:sp>
        <p:nvSpPr>
          <p:cNvPr id="65" name="Shape 44"/>
          <p:cNvSpPr/>
          <p:nvPr/>
        </p:nvSpPr>
        <p:spPr>
          <a:xfrm>
            <a:off x="7492593" y="5124889"/>
            <a:ext cx="118876" cy="617547"/>
          </a:xfrm>
          <a:prstGeom prst="roundRect">
            <a:avLst>
              <a:gd name="adj" fmla="val 49975"/>
            </a:avLst>
          </a:prstGeom>
          <a:solidFill>
            <a:srgbClr val="F472B6">
              <a:alpha val="62000"/>
            </a:srgbClr>
          </a:solidFill>
          <a:ln w="12700">
            <a:miter lim="400000"/>
          </a:ln>
        </p:spPr>
        <p:txBody>
          <a:bodyPr lIns="45718" tIns="45718" rIns="45718" bIns="45718"/>
          <a:lstStyle/>
          <a:p>
            <a:pPr/>
          </a:p>
        </p:txBody>
      </p:sp>
      <p:sp>
        <p:nvSpPr>
          <p:cNvPr id="66" name="Shape 45"/>
          <p:cNvSpPr/>
          <p:nvPr/>
        </p:nvSpPr>
        <p:spPr>
          <a:xfrm>
            <a:off x="7716622" y="5647623"/>
            <a:ext cx="118876" cy="94813"/>
          </a:xfrm>
          <a:prstGeom prst="roundRect">
            <a:avLst>
              <a:gd name="adj" fmla="val 50000"/>
            </a:avLst>
          </a:prstGeom>
          <a:solidFill>
            <a:srgbClr val="A78BFA">
              <a:alpha val="62000"/>
            </a:srgbClr>
          </a:solidFill>
          <a:ln w="12700">
            <a:miter lim="400000"/>
          </a:ln>
        </p:spPr>
        <p:txBody>
          <a:bodyPr lIns="45718" tIns="45718" rIns="45718" bIns="45718"/>
          <a:lstStyle/>
          <a:p>
            <a:pPr/>
          </a:p>
        </p:txBody>
      </p:sp>
      <p:sp>
        <p:nvSpPr>
          <p:cNvPr id="67" name="Shape 46"/>
          <p:cNvSpPr/>
          <p:nvPr/>
        </p:nvSpPr>
        <p:spPr>
          <a:xfrm>
            <a:off x="7940650" y="5046243"/>
            <a:ext cx="118876" cy="696193"/>
          </a:xfrm>
          <a:prstGeom prst="roundRect">
            <a:avLst>
              <a:gd name="adj" fmla="val 49975"/>
            </a:avLst>
          </a:prstGeom>
          <a:solidFill>
            <a:srgbClr val="60A5FA">
              <a:alpha val="62000"/>
            </a:srgbClr>
          </a:solidFill>
          <a:ln w="12700">
            <a:miter lim="400000"/>
          </a:ln>
        </p:spPr>
        <p:txBody>
          <a:bodyPr lIns="45718" tIns="45718" rIns="45718" bIns="45718"/>
          <a:lstStyle/>
          <a:p>
            <a:pPr/>
          </a:p>
        </p:txBody>
      </p:sp>
      <p:sp>
        <p:nvSpPr>
          <p:cNvPr id="68" name="Shape 47"/>
          <p:cNvSpPr/>
          <p:nvPr/>
        </p:nvSpPr>
        <p:spPr>
          <a:xfrm>
            <a:off x="8164678" y="5083121"/>
            <a:ext cx="118876" cy="659315"/>
          </a:xfrm>
          <a:prstGeom prst="roundRect">
            <a:avLst>
              <a:gd name="adj" fmla="val 49975"/>
            </a:avLst>
          </a:prstGeom>
          <a:solidFill>
            <a:srgbClr val="38BDF8">
              <a:alpha val="62000"/>
            </a:srgbClr>
          </a:solidFill>
          <a:ln w="12700">
            <a:miter lim="400000"/>
          </a:ln>
        </p:spPr>
        <p:txBody>
          <a:bodyPr lIns="45718" tIns="45718" rIns="45718" bIns="45718"/>
          <a:lstStyle/>
          <a:p>
            <a:pPr/>
          </a:p>
        </p:txBody>
      </p:sp>
      <p:sp>
        <p:nvSpPr>
          <p:cNvPr id="69" name="Shape 48"/>
          <p:cNvSpPr/>
          <p:nvPr/>
        </p:nvSpPr>
        <p:spPr>
          <a:xfrm>
            <a:off x="8388705" y="4848342"/>
            <a:ext cx="118876" cy="894092"/>
          </a:xfrm>
          <a:prstGeom prst="roundRect">
            <a:avLst>
              <a:gd name="adj" fmla="val 49975"/>
            </a:avLst>
          </a:prstGeom>
          <a:solidFill>
            <a:srgbClr val="2DD4BF">
              <a:alpha val="62000"/>
            </a:srgbClr>
          </a:solidFill>
          <a:ln w="12700">
            <a:miter lim="400000"/>
          </a:ln>
        </p:spPr>
        <p:txBody>
          <a:bodyPr lIns="45718" tIns="45718" rIns="45718" bIns="45718"/>
          <a:lstStyle/>
          <a:p>
            <a:pPr/>
          </a:p>
        </p:txBody>
      </p:sp>
      <p:sp>
        <p:nvSpPr>
          <p:cNvPr id="70" name="Shape 49"/>
          <p:cNvSpPr/>
          <p:nvPr/>
        </p:nvSpPr>
        <p:spPr>
          <a:xfrm>
            <a:off x="8612733" y="5002031"/>
            <a:ext cx="118876" cy="740405"/>
          </a:xfrm>
          <a:prstGeom prst="roundRect">
            <a:avLst>
              <a:gd name="adj" fmla="val 49975"/>
            </a:avLst>
          </a:prstGeom>
          <a:solidFill>
            <a:srgbClr val="34D399">
              <a:alpha val="62000"/>
            </a:srgbClr>
          </a:solidFill>
          <a:ln w="12700">
            <a:miter lim="400000"/>
          </a:ln>
        </p:spPr>
        <p:txBody>
          <a:bodyPr lIns="45718" tIns="45718" rIns="45718" bIns="45718"/>
          <a:lstStyle/>
          <a:p>
            <a:pPr/>
          </a:p>
        </p:txBody>
      </p:sp>
      <p:sp>
        <p:nvSpPr>
          <p:cNvPr id="71" name="Shape 50"/>
          <p:cNvSpPr/>
          <p:nvPr/>
        </p:nvSpPr>
        <p:spPr>
          <a:xfrm>
            <a:off x="8836762" y="5376819"/>
            <a:ext cx="118876" cy="365616"/>
          </a:xfrm>
          <a:prstGeom prst="roundRect">
            <a:avLst>
              <a:gd name="adj" fmla="val 49975"/>
            </a:avLst>
          </a:prstGeom>
          <a:solidFill>
            <a:srgbClr val="F472B6">
              <a:alpha val="62000"/>
            </a:srgbClr>
          </a:solidFill>
          <a:ln w="12700">
            <a:miter lim="400000"/>
          </a:ln>
        </p:spPr>
        <p:txBody>
          <a:bodyPr lIns="45718" tIns="45718" rIns="45718" bIns="45718"/>
          <a:lstStyle/>
          <a:p>
            <a:pPr/>
          </a:p>
        </p:txBody>
      </p:sp>
      <p:sp>
        <p:nvSpPr>
          <p:cNvPr id="72" name="Shape 51"/>
          <p:cNvSpPr/>
          <p:nvPr/>
        </p:nvSpPr>
        <p:spPr>
          <a:xfrm>
            <a:off x="9060790" y="5266228"/>
            <a:ext cx="118876" cy="476207"/>
          </a:xfrm>
          <a:prstGeom prst="roundRect">
            <a:avLst>
              <a:gd name="adj" fmla="val 49975"/>
            </a:avLst>
          </a:prstGeom>
          <a:solidFill>
            <a:srgbClr val="A78BFA">
              <a:alpha val="62000"/>
            </a:srgbClr>
          </a:solidFill>
          <a:ln w="12700">
            <a:miter lim="400000"/>
          </a:ln>
        </p:spPr>
        <p:txBody>
          <a:bodyPr lIns="45718" tIns="45718" rIns="45718" bIns="45718"/>
          <a:lstStyle/>
          <a:p>
            <a:pPr/>
          </a:p>
        </p:txBody>
      </p:sp>
      <p:sp>
        <p:nvSpPr>
          <p:cNvPr id="73" name="Shape 52"/>
          <p:cNvSpPr/>
          <p:nvPr/>
        </p:nvSpPr>
        <p:spPr>
          <a:xfrm>
            <a:off x="9284816" y="5313762"/>
            <a:ext cx="118876" cy="428674"/>
          </a:xfrm>
          <a:prstGeom prst="roundRect">
            <a:avLst>
              <a:gd name="adj" fmla="val 49975"/>
            </a:avLst>
          </a:prstGeom>
          <a:solidFill>
            <a:srgbClr val="60A5FA">
              <a:alpha val="62000"/>
            </a:srgbClr>
          </a:solidFill>
          <a:ln w="12700">
            <a:miter lim="400000"/>
          </a:ln>
        </p:spPr>
        <p:txBody>
          <a:bodyPr lIns="45718" tIns="45718" rIns="45718" bIns="45718"/>
          <a:lstStyle/>
          <a:p>
            <a:pPr/>
          </a:p>
        </p:txBody>
      </p:sp>
      <p:sp>
        <p:nvSpPr>
          <p:cNvPr id="74" name="Shape 53"/>
          <p:cNvSpPr/>
          <p:nvPr/>
        </p:nvSpPr>
        <p:spPr>
          <a:xfrm>
            <a:off x="9508845" y="4822811"/>
            <a:ext cx="118876" cy="919624"/>
          </a:xfrm>
          <a:prstGeom prst="roundRect">
            <a:avLst>
              <a:gd name="adj" fmla="val 49975"/>
            </a:avLst>
          </a:prstGeom>
          <a:solidFill>
            <a:srgbClr val="38BDF8">
              <a:alpha val="62000"/>
            </a:srgbClr>
          </a:solidFill>
          <a:ln w="12700">
            <a:miter lim="400000"/>
          </a:ln>
        </p:spPr>
        <p:txBody>
          <a:bodyPr lIns="45718" tIns="45718" rIns="45718" bIns="45718"/>
          <a:lstStyle/>
          <a:p>
            <a:pPr/>
          </a:p>
        </p:txBody>
      </p:sp>
      <p:sp>
        <p:nvSpPr>
          <p:cNvPr id="75" name="Shape 54"/>
          <p:cNvSpPr/>
          <p:nvPr/>
        </p:nvSpPr>
        <p:spPr>
          <a:xfrm>
            <a:off x="9732874" y="4969152"/>
            <a:ext cx="118876" cy="773283"/>
          </a:xfrm>
          <a:prstGeom prst="roundRect">
            <a:avLst>
              <a:gd name="adj" fmla="val 49975"/>
            </a:avLst>
          </a:prstGeom>
          <a:solidFill>
            <a:srgbClr val="2DD4BF">
              <a:alpha val="62000"/>
            </a:srgbClr>
          </a:solidFill>
          <a:ln w="12700">
            <a:miter lim="400000"/>
          </a:ln>
        </p:spPr>
        <p:txBody>
          <a:bodyPr lIns="45718" tIns="45718" rIns="45718" bIns="45718"/>
          <a:lstStyle/>
          <a:p>
            <a:pPr/>
          </a:p>
        </p:txBody>
      </p:sp>
      <p:sp>
        <p:nvSpPr>
          <p:cNvPr id="76" name="Shape 55"/>
          <p:cNvSpPr/>
          <p:nvPr/>
        </p:nvSpPr>
        <p:spPr>
          <a:xfrm>
            <a:off x="9956902" y="5098296"/>
            <a:ext cx="118876" cy="644140"/>
          </a:xfrm>
          <a:prstGeom prst="roundRect">
            <a:avLst>
              <a:gd name="adj" fmla="val 49975"/>
            </a:avLst>
          </a:prstGeom>
          <a:solidFill>
            <a:srgbClr val="34D399">
              <a:alpha val="62000"/>
            </a:srgbClr>
          </a:solidFill>
          <a:ln w="12700">
            <a:miter lim="400000"/>
          </a:ln>
        </p:spPr>
        <p:txBody>
          <a:bodyPr lIns="45718" tIns="45718" rIns="45718" bIns="45718"/>
          <a:lstStyle/>
          <a:p>
            <a:pPr/>
          </a:p>
        </p:txBody>
      </p:sp>
      <p:sp>
        <p:nvSpPr>
          <p:cNvPr id="77" name="Text 56"/>
          <p:cNvSpPr txBox="1"/>
          <p:nvPr/>
        </p:nvSpPr>
        <p:spPr>
          <a:xfrm>
            <a:off x="640077" y="6144767"/>
            <a:ext cx="548640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C9C6F0"/>
                </a:solidFill>
                <a:latin typeface="Pretendard Bold"/>
                <a:ea typeface="Pretendard Bold"/>
                <a:cs typeface="Pretendard Bold"/>
                <a:sym typeface="Pretendard Bold"/>
              </a:defRPr>
            </a:lvl1pPr>
          </a:lstStyle>
          <a:p>
            <a:pPr/>
            <a:r>
              <a:t>백석대학교 캡스톤 디자인 경진대회 출품작</a:t>
            </a:r>
          </a:p>
        </p:txBody>
      </p:sp>
      <p:sp>
        <p:nvSpPr>
          <p:cNvPr id="78" name="Text 57"/>
          <p:cNvSpPr txBox="1"/>
          <p:nvPr/>
        </p:nvSpPr>
        <p:spPr>
          <a:xfrm>
            <a:off x="640080" y="6437376"/>
            <a:ext cx="7315201"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팀명  [큐레이터]      대표  [박주영]      지도교수  [한군희]</a:t>
            </a:r>
          </a:p>
        </p:txBody>
      </p:sp>
      <p:sp>
        <p:nvSpPr>
          <p:cNvPr id="79" name="Text 58"/>
          <p:cNvSpPr txBox="1"/>
          <p:nvPr/>
        </p:nvSpPr>
        <p:spPr>
          <a:xfrm>
            <a:off x="6949440" y="6437376"/>
            <a:ext cx="4617721"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Spring Boot  ·  React  ·  Claude AI  ·  YouTube API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572" name="Shape 0"/>
          <p:cNvSpPr/>
          <p:nvPr/>
        </p:nvSpPr>
        <p:spPr>
          <a:xfrm>
            <a:off x="2743200" y="-2377441"/>
            <a:ext cx="6400800" cy="6400806"/>
          </a:xfrm>
          <a:prstGeom prst="ellipse">
            <a:avLst/>
          </a:prstGeom>
          <a:solidFill>
            <a:srgbClr val="EC4899">
              <a:alpha val="11000"/>
            </a:srgbClr>
          </a:solidFill>
          <a:ln w="12700">
            <a:miter lim="400000"/>
          </a:ln>
        </p:spPr>
        <p:txBody>
          <a:bodyPr lIns="45718" tIns="45718" rIns="45718" bIns="45718"/>
          <a:lstStyle/>
          <a:p>
            <a:pPr/>
          </a:p>
        </p:txBody>
      </p:sp>
      <p:sp>
        <p:nvSpPr>
          <p:cNvPr id="573" name="Shape 1"/>
          <p:cNvSpPr/>
          <p:nvPr/>
        </p:nvSpPr>
        <p:spPr>
          <a:xfrm>
            <a:off x="9875518" y="4206240"/>
            <a:ext cx="5029207" cy="5029207"/>
          </a:xfrm>
          <a:prstGeom prst="ellipse">
            <a:avLst/>
          </a:prstGeom>
          <a:solidFill>
            <a:srgbClr val="60A5FA">
              <a:alpha val="10000"/>
            </a:srgbClr>
          </a:solidFill>
          <a:ln w="12700">
            <a:miter lim="400000"/>
          </a:ln>
        </p:spPr>
        <p:txBody>
          <a:bodyPr lIns="45718" tIns="45718" rIns="45718" bIns="45718"/>
          <a:lstStyle/>
          <a:p>
            <a:pPr/>
          </a:p>
        </p:txBody>
      </p:sp>
      <p:sp>
        <p:nvSpPr>
          <p:cNvPr id="574" name="Shape 2"/>
          <p:cNvSpPr/>
          <p:nvPr/>
        </p:nvSpPr>
        <p:spPr>
          <a:xfrm>
            <a:off x="640080" y="457200"/>
            <a:ext cx="1298448" cy="310896"/>
          </a:xfrm>
          <a:prstGeom prst="roundRect">
            <a:avLst>
              <a:gd name="adj" fmla="val 47059"/>
            </a:avLst>
          </a:prstGeom>
          <a:solidFill>
            <a:srgbClr val="2A2563">
              <a:alpha val="64999"/>
            </a:srgbClr>
          </a:solidFill>
          <a:ln w="12700">
            <a:solidFill>
              <a:srgbClr val="FBBF24"/>
            </a:solidFill>
          </a:ln>
        </p:spPr>
        <p:txBody>
          <a:bodyPr lIns="45718" tIns="45718" rIns="45718" bIns="45718"/>
          <a:lstStyle/>
          <a:p>
            <a:pPr/>
          </a:p>
        </p:txBody>
      </p:sp>
      <p:sp>
        <p:nvSpPr>
          <p:cNvPr id="575"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FBBF24"/>
                </a:solidFill>
                <a:latin typeface="Pretendard Bold"/>
                <a:ea typeface="Pretendard Bold"/>
                <a:cs typeface="Pretendard Bold"/>
                <a:sym typeface="Pretendard Bold"/>
              </a:defRPr>
            </a:lvl1pPr>
          </a:lstStyle>
          <a:p>
            <a:pPr/>
            <a:r>
              <a:t>CHAPTER 08</a:t>
            </a:r>
          </a:p>
        </p:txBody>
      </p:sp>
      <p:sp>
        <p:nvSpPr>
          <p:cNvPr id="576"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주요 기능</a:t>
            </a:r>
          </a:p>
        </p:txBody>
      </p:sp>
      <p:sp>
        <p:nvSpPr>
          <p:cNvPr id="577"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감정에서 시작해 취향으로 확장되는 10가지 기능</a:t>
            </a:r>
          </a:p>
        </p:txBody>
      </p:sp>
      <p:sp>
        <p:nvSpPr>
          <p:cNvPr id="578" name="Shape 6"/>
          <p:cNvSpPr/>
          <p:nvPr/>
        </p:nvSpPr>
        <p:spPr>
          <a:xfrm>
            <a:off x="11267692" y="459099"/>
            <a:ext cx="50296" cy="309000"/>
          </a:xfrm>
          <a:prstGeom prst="roundRect">
            <a:avLst>
              <a:gd name="adj" fmla="val 49975"/>
            </a:avLst>
          </a:prstGeom>
          <a:solidFill>
            <a:srgbClr val="FBBF24">
              <a:alpha val="64999"/>
            </a:srgbClr>
          </a:solidFill>
          <a:ln w="12700">
            <a:miter lim="400000"/>
          </a:ln>
        </p:spPr>
        <p:txBody>
          <a:bodyPr lIns="45718" tIns="45718" rIns="45718" bIns="45718"/>
          <a:lstStyle/>
          <a:p>
            <a:pPr/>
          </a:p>
        </p:txBody>
      </p:sp>
      <p:sp>
        <p:nvSpPr>
          <p:cNvPr id="579" name="Shape 7"/>
          <p:cNvSpPr/>
          <p:nvPr/>
        </p:nvSpPr>
        <p:spPr>
          <a:xfrm>
            <a:off x="11359133" y="550773"/>
            <a:ext cx="50296" cy="217327"/>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580" name="Shape 8"/>
          <p:cNvSpPr/>
          <p:nvPr/>
        </p:nvSpPr>
        <p:spPr>
          <a:xfrm>
            <a:off x="11450573" y="566927"/>
            <a:ext cx="50296" cy="201173"/>
          </a:xfrm>
          <a:prstGeom prst="roundRect">
            <a:avLst>
              <a:gd name="adj" fmla="val 49975"/>
            </a:avLst>
          </a:prstGeom>
          <a:solidFill>
            <a:srgbClr val="FBBF24">
              <a:alpha val="64999"/>
            </a:srgbClr>
          </a:solidFill>
          <a:ln w="12700">
            <a:miter lim="400000"/>
          </a:ln>
        </p:spPr>
        <p:txBody>
          <a:bodyPr lIns="45718" tIns="45718" rIns="45718" bIns="45718"/>
          <a:lstStyle/>
          <a:p>
            <a:pPr/>
          </a:p>
        </p:txBody>
      </p:sp>
      <p:sp>
        <p:nvSpPr>
          <p:cNvPr id="581" name="Shape 9"/>
          <p:cNvSpPr/>
          <p:nvPr/>
        </p:nvSpPr>
        <p:spPr>
          <a:xfrm>
            <a:off x="11542014" y="670015"/>
            <a:ext cx="50296" cy="98084"/>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582" name="Shape 10"/>
          <p:cNvSpPr/>
          <p:nvPr/>
        </p:nvSpPr>
        <p:spPr>
          <a:xfrm>
            <a:off x="11633454" y="624706"/>
            <a:ext cx="50296" cy="143394"/>
          </a:xfrm>
          <a:prstGeom prst="roundRect">
            <a:avLst>
              <a:gd name="adj" fmla="val 49975"/>
            </a:avLst>
          </a:prstGeom>
          <a:solidFill>
            <a:srgbClr val="FBBF24">
              <a:alpha val="64999"/>
            </a:srgbClr>
          </a:solidFill>
          <a:ln w="12700">
            <a:miter lim="400000"/>
          </a:ln>
        </p:spPr>
        <p:txBody>
          <a:bodyPr lIns="45718" tIns="45718" rIns="45718" bIns="45718"/>
          <a:lstStyle/>
          <a:p>
            <a:pPr/>
          </a:p>
        </p:txBody>
      </p:sp>
      <p:sp>
        <p:nvSpPr>
          <p:cNvPr id="583" name="Shape 11"/>
          <p:cNvSpPr/>
          <p:nvPr/>
        </p:nvSpPr>
        <p:spPr>
          <a:xfrm>
            <a:off x="640080" y="1783077"/>
            <a:ext cx="2153412"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584" name="Shape 12"/>
          <p:cNvSpPr/>
          <p:nvPr/>
        </p:nvSpPr>
        <p:spPr>
          <a:xfrm>
            <a:off x="877824" y="2002533"/>
            <a:ext cx="457207" cy="457207"/>
          </a:xfrm>
          <a:prstGeom prst="ellipse">
            <a:avLst/>
          </a:prstGeom>
          <a:solidFill>
            <a:srgbClr val="EC4899"/>
          </a:solidFill>
          <a:ln w="12700">
            <a:miter lim="400000"/>
          </a:ln>
        </p:spPr>
        <p:txBody>
          <a:bodyPr lIns="45718" tIns="45718" rIns="45718" bIns="45718"/>
          <a:lstStyle/>
          <a:p>
            <a:pPr/>
          </a:p>
        </p:txBody>
      </p:sp>
      <p:pic>
        <p:nvPicPr>
          <p:cNvPr id="585" name="Image 0" descr="Image 0"/>
          <p:cNvPicPr>
            <a:picLocks noChangeAspect="1"/>
          </p:cNvPicPr>
          <p:nvPr/>
        </p:nvPicPr>
        <p:blipFill>
          <a:blip r:embed="rId3">
            <a:extLst/>
          </a:blip>
          <a:stretch>
            <a:fillRect/>
          </a:stretch>
        </p:blipFill>
        <p:spPr>
          <a:xfrm>
            <a:off x="996696" y="2121405"/>
            <a:ext cx="219460" cy="219459"/>
          </a:xfrm>
          <a:prstGeom prst="rect">
            <a:avLst/>
          </a:prstGeom>
          <a:ln w="12700">
            <a:miter lim="400000"/>
          </a:ln>
        </p:spPr>
      </p:pic>
      <p:sp>
        <p:nvSpPr>
          <p:cNvPr id="586" name="Text 13"/>
          <p:cNvSpPr txBox="1"/>
          <p:nvPr/>
        </p:nvSpPr>
        <p:spPr>
          <a:xfrm>
            <a:off x="877824" y="2587749"/>
            <a:ext cx="1696213"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감정 입력</a:t>
            </a:r>
          </a:p>
        </p:txBody>
      </p:sp>
      <p:sp>
        <p:nvSpPr>
          <p:cNvPr id="587" name="Text 14"/>
          <p:cNvSpPr txBox="1"/>
          <p:nvPr/>
        </p:nvSpPr>
        <p:spPr>
          <a:xfrm>
            <a:off x="877824" y="2898648"/>
            <a:ext cx="1741935"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오늘의 기분을 자연어로</a:t>
            </a:r>
          </a:p>
        </p:txBody>
      </p:sp>
      <p:sp>
        <p:nvSpPr>
          <p:cNvPr id="588" name="Shape 15"/>
          <p:cNvSpPr/>
          <p:nvPr/>
        </p:nvSpPr>
        <p:spPr>
          <a:xfrm>
            <a:off x="2903220" y="1783077"/>
            <a:ext cx="2153414"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589" name="Shape 16"/>
          <p:cNvSpPr/>
          <p:nvPr/>
        </p:nvSpPr>
        <p:spPr>
          <a:xfrm>
            <a:off x="3140964" y="2002533"/>
            <a:ext cx="457207" cy="457207"/>
          </a:xfrm>
          <a:prstGeom prst="ellipse">
            <a:avLst/>
          </a:prstGeom>
          <a:solidFill>
            <a:srgbClr val="A78BFA"/>
          </a:solidFill>
          <a:ln w="12700">
            <a:miter lim="400000"/>
          </a:ln>
        </p:spPr>
        <p:txBody>
          <a:bodyPr lIns="45718" tIns="45718" rIns="45718" bIns="45718"/>
          <a:lstStyle/>
          <a:p>
            <a:pPr/>
          </a:p>
        </p:txBody>
      </p:sp>
      <p:pic>
        <p:nvPicPr>
          <p:cNvPr id="590" name="Image 1" descr="Image 1"/>
          <p:cNvPicPr>
            <a:picLocks noChangeAspect="1"/>
          </p:cNvPicPr>
          <p:nvPr/>
        </p:nvPicPr>
        <p:blipFill>
          <a:blip r:embed="rId4">
            <a:extLst/>
          </a:blip>
          <a:stretch>
            <a:fillRect/>
          </a:stretch>
        </p:blipFill>
        <p:spPr>
          <a:xfrm>
            <a:off x="3259835" y="2121405"/>
            <a:ext cx="219460" cy="219459"/>
          </a:xfrm>
          <a:prstGeom prst="rect">
            <a:avLst/>
          </a:prstGeom>
          <a:ln w="12700">
            <a:miter lim="400000"/>
          </a:ln>
        </p:spPr>
      </p:pic>
      <p:sp>
        <p:nvSpPr>
          <p:cNvPr id="591" name="Text 17"/>
          <p:cNvSpPr txBox="1"/>
          <p:nvPr/>
        </p:nvSpPr>
        <p:spPr>
          <a:xfrm>
            <a:off x="3140964" y="2587749"/>
            <a:ext cx="169621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AI 추천</a:t>
            </a:r>
          </a:p>
        </p:txBody>
      </p:sp>
      <p:sp>
        <p:nvSpPr>
          <p:cNvPr id="592" name="Text 18"/>
          <p:cNvSpPr txBox="1"/>
          <p:nvPr/>
        </p:nvSpPr>
        <p:spPr>
          <a:xfrm>
            <a:off x="3140964" y="2898648"/>
            <a:ext cx="1741936"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Claude 감정 분석 기반</a:t>
            </a:r>
          </a:p>
        </p:txBody>
      </p:sp>
      <p:sp>
        <p:nvSpPr>
          <p:cNvPr id="593" name="Shape 19"/>
          <p:cNvSpPr/>
          <p:nvPr/>
        </p:nvSpPr>
        <p:spPr>
          <a:xfrm>
            <a:off x="5166359" y="1783077"/>
            <a:ext cx="2153414"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594" name="Shape 20"/>
          <p:cNvSpPr/>
          <p:nvPr/>
        </p:nvSpPr>
        <p:spPr>
          <a:xfrm>
            <a:off x="5404103" y="2002533"/>
            <a:ext cx="457207" cy="457207"/>
          </a:xfrm>
          <a:prstGeom prst="ellipse">
            <a:avLst/>
          </a:prstGeom>
          <a:solidFill>
            <a:srgbClr val="38BDF8"/>
          </a:solidFill>
          <a:ln w="12700">
            <a:miter lim="400000"/>
          </a:ln>
        </p:spPr>
        <p:txBody>
          <a:bodyPr lIns="45718" tIns="45718" rIns="45718" bIns="45718"/>
          <a:lstStyle/>
          <a:p>
            <a:pPr/>
          </a:p>
        </p:txBody>
      </p:sp>
      <p:pic>
        <p:nvPicPr>
          <p:cNvPr id="595" name="Image 2" descr="Image 2"/>
          <p:cNvPicPr>
            <a:picLocks noChangeAspect="1"/>
          </p:cNvPicPr>
          <p:nvPr/>
        </p:nvPicPr>
        <p:blipFill>
          <a:blip r:embed="rId5">
            <a:extLst/>
          </a:blip>
          <a:stretch>
            <a:fillRect/>
          </a:stretch>
        </p:blipFill>
        <p:spPr>
          <a:xfrm>
            <a:off x="5522976" y="2121405"/>
            <a:ext cx="219460" cy="219459"/>
          </a:xfrm>
          <a:prstGeom prst="rect">
            <a:avLst/>
          </a:prstGeom>
          <a:ln w="12700">
            <a:miter lim="400000"/>
          </a:ln>
        </p:spPr>
      </p:pic>
      <p:sp>
        <p:nvSpPr>
          <p:cNvPr id="596" name="Text 21"/>
          <p:cNvSpPr txBox="1"/>
          <p:nvPr/>
        </p:nvSpPr>
        <p:spPr>
          <a:xfrm>
            <a:off x="5404103" y="2587749"/>
            <a:ext cx="169621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인기 차트</a:t>
            </a:r>
          </a:p>
        </p:txBody>
      </p:sp>
      <p:sp>
        <p:nvSpPr>
          <p:cNvPr id="597" name="Text 22"/>
          <p:cNvSpPr txBox="1"/>
          <p:nvPr/>
        </p:nvSpPr>
        <p:spPr>
          <a:xfrm>
            <a:off x="5404103" y="2898648"/>
            <a:ext cx="1741936"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YouTube 인기 음악</a:t>
            </a:r>
          </a:p>
        </p:txBody>
      </p:sp>
      <p:sp>
        <p:nvSpPr>
          <p:cNvPr id="598" name="Shape 23"/>
          <p:cNvSpPr/>
          <p:nvPr/>
        </p:nvSpPr>
        <p:spPr>
          <a:xfrm>
            <a:off x="7429500" y="1783077"/>
            <a:ext cx="2153412"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599" name="Shape 24"/>
          <p:cNvSpPr/>
          <p:nvPr/>
        </p:nvSpPr>
        <p:spPr>
          <a:xfrm>
            <a:off x="7667242" y="2002533"/>
            <a:ext cx="457207" cy="457207"/>
          </a:xfrm>
          <a:prstGeom prst="ellipse">
            <a:avLst/>
          </a:prstGeom>
          <a:solidFill>
            <a:srgbClr val="60A5FA"/>
          </a:solidFill>
          <a:ln w="12700">
            <a:miter lim="400000"/>
          </a:ln>
        </p:spPr>
        <p:txBody>
          <a:bodyPr lIns="45718" tIns="45718" rIns="45718" bIns="45718"/>
          <a:lstStyle/>
          <a:p>
            <a:pPr/>
          </a:p>
        </p:txBody>
      </p:sp>
      <p:pic>
        <p:nvPicPr>
          <p:cNvPr id="600" name="Image 3" descr="Image 3"/>
          <p:cNvPicPr>
            <a:picLocks noChangeAspect="1"/>
          </p:cNvPicPr>
          <p:nvPr/>
        </p:nvPicPr>
        <p:blipFill>
          <a:blip r:embed="rId6">
            <a:extLst/>
          </a:blip>
          <a:stretch>
            <a:fillRect/>
          </a:stretch>
        </p:blipFill>
        <p:spPr>
          <a:xfrm>
            <a:off x="7786116" y="2121405"/>
            <a:ext cx="219460" cy="219459"/>
          </a:xfrm>
          <a:prstGeom prst="rect">
            <a:avLst/>
          </a:prstGeom>
          <a:ln w="12700">
            <a:miter lim="400000"/>
          </a:ln>
        </p:spPr>
      </p:pic>
      <p:sp>
        <p:nvSpPr>
          <p:cNvPr id="601" name="Text 25"/>
          <p:cNvSpPr txBox="1"/>
          <p:nvPr/>
        </p:nvSpPr>
        <p:spPr>
          <a:xfrm>
            <a:off x="7667242" y="2587749"/>
            <a:ext cx="169621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음악 검색</a:t>
            </a:r>
          </a:p>
        </p:txBody>
      </p:sp>
      <p:sp>
        <p:nvSpPr>
          <p:cNvPr id="602" name="Text 26"/>
          <p:cNvSpPr txBox="1"/>
          <p:nvPr/>
        </p:nvSpPr>
        <p:spPr>
          <a:xfrm>
            <a:off x="7667242" y="2898648"/>
            <a:ext cx="1741936"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곡 · 아티스트 검색</a:t>
            </a:r>
          </a:p>
        </p:txBody>
      </p:sp>
      <p:sp>
        <p:nvSpPr>
          <p:cNvPr id="603" name="Shape 27"/>
          <p:cNvSpPr/>
          <p:nvPr/>
        </p:nvSpPr>
        <p:spPr>
          <a:xfrm>
            <a:off x="9692640" y="1783077"/>
            <a:ext cx="2153416"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604" name="Shape 28"/>
          <p:cNvSpPr/>
          <p:nvPr/>
        </p:nvSpPr>
        <p:spPr>
          <a:xfrm>
            <a:off x="9930383" y="2002533"/>
            <a:ext cx="457205" cy="457207"/>
          </a:xfrm>
          <a:prstGeom prst="ellipse">
            <a:avLst/>
          </a:prstGeom>
          <a:solidFill>
            <a:srgbClr val="34D399"/>
          </a:solidFill>
          <a:ln w="12700">
            <a:miter lim="400000"/>
          </a:ln>
        </p:spPr>
        <p:txBody>
          <a:bodyPr lIns="45718" tIns="45718" rIns="45718" bIns="45718"/>
          <a:lstStyle/>
          <a:p>
            <a:pPr/>
          </a:p>
        </p:txBody>
      </p:sp>
      <p:pic>
        <p:nvPicPr>
          <p:cNvPr id="605" name="Image 4" descr="Image 4"/>
          <p:cNvPicPr>
            <a:picLocks noChangeAspect="1"/>
          </p:cNvPicPr>
          <p:nvPr/>
        </p:nvPicPr>
        <p:blipFill>
          <a:blip r:embed="rId7">
            <a:extLst/>
          </a:blip>
          <a:stretch>
            <a:fillRect/>
          </a:stretch>
        </p:blipFill>
        <p:spPr>
          <a:xfrm>
            <a:off x="10049256" y="2121405"/>
            <a:ext cx="219460" cy="219459"/>
          </a:xfrm>
          <a:prstGeom prst="rect">
            <a:avLst/>
          </a:prstGeom>
          <a:ln w="12700">
            <a:miter lim="400000"/>
          </a:ln>
        </p:spPr>
      </p:pic>
      <p:sp>
        <p:nvSpPr>
          <p:cNvPr id="606" name="Text 29"/>
          <p:cNvSpPr txBox="1"/>
          <p:nvPr/>
        </p:nvSpPr>
        <p:spPr>
          <a:xfrm>
            <a:off x="9930383" y="2587749"/>
            <a:ext cx="1696213"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음악 재생</a:t>
            </a:r>
          </a:p>
        </p:txBody>
      </p:sp>
      <p:sp>
        <p:nvSpPr>
          <p:cNvPr id="607" name="Text 30"/>
          <p:cNvSpPr txBox="1"/>
          <p:nvPr/>
        </p:nvSpPr>
        <p:spPr>
          <a:xfrm>
            <a:off x="9930383" y="2898648"/>
            <a:ext cx="174193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IFrame 플레이어</a:t>
            </a:r>
          </a:p>
        </p:txBody>
      </p:sp>
      <p:sp>
        <p:nvSpPr>
          <p:cNvPr id="608" name="Shape 31"/>
          <p:cNvSpPr/>
          <p:nvPr/>
        </p:nvSpPr>
        <p:spPr>
          <a:xfrm>
            <a:off x="640080" y="3547871"/>
            <a:ext cx="2153412"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609" name="Shape 32"/>
          <p:cNvSpPr/>
          <p:nvPr/>
        </p:nvSpPr>
        <p:spPr>
          <a:xfrm>
            <a:off x="877824" y="3767328"/>
            <a:ext cx="457207" cy="457207"/>
          </a:xfrm>
          <a:prstGeom prst="ellipse">
            <a:avLst/>
          </a:prstGeom>
          <a:solidFill>
            <a:srgbClr val="F472B6"/>
          </a:solidFill>
          <a:ln w="12700">
            <a:miter lim="400000"/>
          </a:ln>
        </p:spPr>
        <p:txBody>
          <a:bodyPr lIns="45718" tIns="45718" rIns="45718" bIns="45718"/>
          <a:lstStyle/>
          <a:p>
            <a:pPr/>
          </a:p>
        </p:txBody>
      </p:sp>
      <p:pic>
        <p:nvPicPr>
          <p:cNvPr id="610" name="Image 5" descr="Image 5"/>
          <p:cNvPicPr>
            <a:picLocks noChangeAspect="1"/>
          </p:cNvPicPr>
          <p:nvPr/>
        </p:nvPicPr>
        <p:blipFill>
          <a:blip r:embed="rId8">
            <a:extLst/>
          </a:blip>
          <a:stretch>
            <a:fillRect/>
          </a:stretch>
        </p:blipFill>
        <p:spPr>
          <a:xfrm>
            <a:off x="996696" y="3886200"/>
            <a:ext cx="219460" cy="219458"/>
          </a:xfrm>
          <a:prstGeom prst="rect">
            <a:avLst/>
          </a:prstGeom>
          <a:ln w="12700">
            <a:miter lim="400000"/>
          </a:ln>
        </p:spPr>
      </p:pic>
      <p:sp>
        <p:nvSpPr>
          <p:cNvPr id="611" name="Text 33"/>
          <p:cNvSpPr txBox="1"/>
          <p:nvPr/>
        </p:nvSpPr>
        <p:spPr>
          <a:xfrm>
            <a:off x="877824" y="4352544"/>
            <a:ext cx="1696213"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좋아요</a:t>
            </a:r>
          </a:p>
        </p:txBody>
      </p:sp>
      <p:sp>
        <p:nvSpPr>
          <p:cNvPr id="612" name="Text 34"/>
          <p:cNvSpPr txBox="1"/>
          <p:nvPr/>
        </p:nvSpPr>
        <p:spPr>
          <a:xfrm>
            <a:off x="877824" y="4663440"/>
            <a:ext cx="1741935"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취향 데이터 축적</a:t>
            </a:r>
          </a:p>
        </p:txBody>
      </p:sp>
      <p:sp>
        <p:nvSpPr>
          <p:cNvPr id="613" name="Shape 35"/>
          <p:cNvSpPr/>
          <p:nvPr/>
        </p:nvSpPr>
        <p:spPr>
          <a:xfrm>
            <a:off x="2903220" y="3547871"/>
            <a:ext cx="2153414"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614" name="Shape 36"/>
          <p:cNvSpPr/>
          <p:nvPr/>
        </p:nvSpPr>
        <p:spPr>
          <a:xfrm>
            <a:off x="3140964" y="3767328"/>
            <a:ext cx="457207" cy="457207"/>
          </a:xfrm>
          <a:prstGeom prst="ellipse">
            <a:avLst/>
          </a:prstGeom>
          <a:solidFill>
            <a:srgbClr val="A78BFA"/>
          </a:solidFill>
          <a:ln w="12700">
            <a:miter lim="400000"/>
          </a:ln>
        </p:spPr>
        <p:txBody>
          <a:bodyPr lIns="45718" tIns="45718" rIns="45718" bIns="45718"/>
          <a:lstStyle/>
          <a:p>
            <a:pPr/>
          </a:p>
        </p:txBody>
      </p:sp>
      <p:pic>
        <p:nvPicPr>
          <p:cNvPr id="615" name="Image 6" descr="Image 6"/>
          <p:cNvPicPr>
            <a:picLocks noChangeAspect="1"/>
          </p:cNvPicPr>
          <p:nvPr/>
        </p:nvPicPr>
        <p:blipFill>
          <a:blip r:embed="rId9">
            <a:extLst/>
          </a:blip>
          <a:stretch>
            <a:fillRect/>
          </a:stretch>
        </p:blipFill>
        <p:spPr>
          <a:xfrm>
            <a:off x="3259835" y="3886200"/>
            <a:ext cx="219460" cy="219458"/>
          </a:xfrm>
          <a:prstGeom prst="rect">
            <a:avLst/>
          </a:prstGeom>
          <a:ln w="12700">
            <a:miter lim="400000"/>
          </a:ln>
        </p:spPr>
      </p:pic>
      <p:sp>
        <p:nvSpPr>
          <p:cNvPr id="616" name="Text 37"/>
          <p:cNvSpPr txBox="1"/>
          <p:nvPr/>
        </p:nvSpPr>
        <p:spPr>
          <a:xfrm>
            <a:off x="3140964" y="4352544"/>
            <a:ext cx="169621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나만의 앨범</a:t>
            </a:r>
          </a:p>
        </p:txBody>
      </p:sp>
      <p:sp>
        <p:nvSpPr>
          <p:cNvPr id="617" name="Text 38"/>
          <p:cNvSpPr txBox="1"/>
          <p:nvPr/>
        </p:nvSpPr>
        <p:spPr>
          <a:xfrm>
            <a:off x="3140964" y="4663440"/>
            <a:ext cx="1741936"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곡을 모아 보관</a:t>
            </a:r>
          </a:p>
        </p:txBody>
      </p:sp>
      <p:sp>
        <p:nvSpPr>
          <p:cNvPr id="618" name="Shape 39"/>
          <p:cNvSpPr/>
          <p:nvPr/>
        </p:nvSpPr>
        <p:spPr>
          <a:xfrm>
            <a:off x="5166359" y="3547871"/>
            <a:ext cx="2153414"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619" name="Shape 40"/>
          <p:cNvSpPr/>
          <p:nvPr/>
        </p:nvSpPr>
        <p:spPr>
          <a:xfrm>
            <a:off x="5404103" y="3767328"/>
            <a:ext cx="457207" cy="457207"/>
          </a:xfrm>
          <a:prstGeom prst="ellipse">
            <a:avLst/>
          </a:prstGeom>
          <a:solidFill>
            <a:srgbClr val="38BDF8"/>
          </a:solidFill>
          <a:ln w="12700">
            <a:miter lim="400000"/>
          </a:ln>
        </p:spPr>
        <p:txBody>
          <a:bodyPr lIns="45718" tIns="45718" rIns="45718" bIns="45718"/>
          <a:lstStyle/>
          <a:p>
            <a:pPr/>
          </a:p>
        </p:txBody>
      </p:sp>
      <p:pic>
        <p:nvPicPr>
          <p:cNvPr id="620" name="Image 7" descr="Image 7"/>
          <p:cNvPicPr>
            <a:picLocks noChangeAspect="1"/>
          </p:cNvPicPr>
          <p:nvPr/>
        </p:nvPicPr>
        <p:blipFill>
          <a:blip r:embed="rId10">
            <a:extLst/>
          </a:blip>
          <a:stretch>
            <a:fillRect/>
          </a:stretch>
        </p:blipFill>
        <p:spPr>
          <a:xfrm>
            <a:off x="5522976" y="3886200"/>
            <a:ext cx="219460" cy="219458"/>
          </a:xfrm>
          <a:prstGeom prst="rect">
            <a:avLst/>
          </a:prstGeom>
          <a:ln w="12700">
            <a:miter lim="400000"/>
          </a:ln>
        </p:spPr>
      </p:pic>
      <p:sp>
        <p:nvSpPr>
          <p:cNvPr id="621" name="Text 41"/>
          <p:cNvSpPr txBox="1"/>
          <p:nvPr/>
        </p:nvSpPr>
        <p:spPr>
          <a:xfrm>
            <a:off x="5404103" y="4352544"/>
            <a:ext cx="169621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히스토리</a:t>
            </a:r>
          </a:p>
        </p:txBody>
      </p:sp>
      <p:sp>
        <p:nvSpPr>
          <p:cNvPr id="622" name="Text 42"/>
          <p:cNvSpPr txBox="1"/>
          <p:nvPr/>
        </p:nvSpPr>
        <p:spPr>
          <a:xfrm>
            <a:off x="5404103" y="4663440"/>
            <a:ext cx="1741936"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감상 기록 관리</a:t>
            </a:r>
          </a:p>
        </p:txBody>
      </p:sp>
      <p:sp>
        <p:nvSpPr>
          <p:cNvPr id="623" name="Shape 43"/>
          <p:cNvSpPr/>
          <p:nvPr/>
        </p:nvSpPr>
        <p:spPr>
          <a:xfrm>
            <a:off x="7429500" y="3547871"/>
            <a:ext cx="2153412"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624" name="Shape 44"/>
          <p:cNvSpPr/>
          <p:nvPr/>
        </p:nvSpPr>
        <p:spPr>
          <a:xfrm>
            <a:off x="7667242" y="3767328"/>
            <a:ext cx="457207" cy="457207"/>
          </a:xfrm>
          <a:prstGeom prst="ellipse">
            <a:avLst/>
          </a:prstGeom>
          <a:solidFill>
            <a:srgbClr val="60A5FA"/>
          </a:solidFill>
          <a:ln w="12700">
            <a:miter lim="400000"/>
          </a:ln>
        </p:spPr>
        <p:txBody>
          <a:bodyPr lIns="45718" tIns="45718" rIns="45718" bIns="45718"/>
          <a:lstStyle/>
          <a:p>
            <a:pPr/>
          </a:p>
        </p:txBody>
      </p:sp>
      <p:pic>
        <p:nvPicPr>
          <p:cNvPr id="625" name="Image 8" descr="Image 8"/>
          <p:cNvPicPr>
            <a:picLocks noChangeAspect="1"/>
          </p:cNvPicPr>
          <p:nvPr/>
        </p:nvPicPr>
        <p:blipFill>
          <a:blip r:embed="rId11">
            <a:extLst/>
          </a:blip>
          <a:stretch>
            <a:fillRect/>
          </a:stretch>
        </p:blipFill>
        <p:spPr>
          <a:xfrm>
            <a:off x="7786116" y="3886200"/>
            <a:ext cx="219460" cy="219458"/>
          </a:xfrm>
          <a:prstGeom prst="rect">
            <a:avLst/>
          </a:prstGeom>
          <a:ln w="12700">
            <a:miter lim="400000"/>
          </a:ln>
        </p:spPr>
      </p:pic>
      <p:sp>
        <p:nvSpPr>
          <p:cNvPr id="626" name="Text 45"/>
          <p:cNvSpPr txBox="1"/>
          <p:nvPr/>
        </p:nvSpPr>
        <p:spPr>
          <a:xfrm>
            <a:off x="7667242" y="4352544"/>
            <a:ext cx="169621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맞춤 믹스</a:t>
            </a:r>
          </a:p>
        </p:txBody>
      </p:sp>
      <p:sp>
        <p:nvSpPr>
          <p:cNvPr id="627" name="Text 46"/>
          <p:cNvSpPr txBox="1"/>
          <p:nvPr/>
        </p:nvSpPr>
        <p:spPr>
          <a:xfrm>
            <a:off x="7667242" y="4663440"/>
            <a:ext cx="1741936"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나를 위한 믹스 생성</a:t>
            </a:r>
          </a:p>
        </p:txBody>
      </p:sp>
      <p:sp>
        <p:nvSpPr>
          <p:cNvPr id="628" name="Shape 47"/>
          <p:cNvSpPr/>
          <p:nvPr/>
        </p:nvSpPr>
        <p:spPr>
          <a:xfrm>
            <a:off x="9692640" y="3547871"/>
            <a:ext cx="2153416" cy="1627635"/>
          </a:xfrm>
          <a:prstGeom prst="roundRect">
            <a:avLst>
              <a:gd name="adj" fmla="val 5056"/>
            </a:avLst>
          </a:prstGeom>
          <a:solidFill>
            <a:srgbClr val="2A2563"/>
          </a:solidFill>
          <a:ln w="12700">
            <a:solidFill>
              <a:srgbClr val="4A4392"/>
            </a:solidFill>
          </a:ln>
        </p:spPr>
        <p:txBody>
          <a:bodyPr lIns="45718" tIns="45718" rIns="45718" bIns="45718"/>
          <a:lstStyle/>
          <a:p>
            <a:pPr/>
          </a:p>
        </p:txBody>
      </p:sp>
      <p:sp>
        <p:nvSpPr>
          <p:cNvPr id="629" name="Shape 48"/>
          <p:cNvSpPr/>
          <p:nvPr/>
        </p:nvSpPr>
        <p:spPr>
          <a:xfrm>
            <a:off x="9930383" y="3767328"/>
            <a:ext cx="457205" cy="457207"/>
          </a:xfrm>
          <a:prstGeom prst="ellipse">
            <a:avLst/>
          </a:prstGeom>
          <a:solidFill>
            <a:srgbClr val="34D399"/>
          </a:solidFill>
          <a:ln w="12700">
            <a:miter lim="400000"/>
          </a:ln>
        </p:spPr>
        <p:txBody>
          <a:bodyPr lIns="45718" tIns="45718" rIns="45718" bIns="45718"/>
          <a:lstStyle/>
          <a:p>
            <a:pPr/>
          </a:p>
        </p:txBody>
      </p:sp>
      <p:pic>
        <p:nvPicPr>
          <p:cNvPr id="630" name="Image 9" descr="Image 9"/>
          <p:cNvPicPr>
            <a:picLocks noChangeAspect="1"/>
          </p:cNvPicPr>
          <p:nvPr/>
        </p:nvPicPr>
        <p:blipFill>
          <a:blip r:embed="rId12">
            <a:extLst/>
          </a:blip>
          <a:stretch>
            <a:fillRect/>
          </a:stretch>
        </p:blipFill>
        <p:spPr>
          <a:xfrm>
            <a:off x="10049256" y="3886200"/>
            <a:ext cx="219460" cy="219458"/>
          </a:xfrm>
          <a:prstGeom prst="rect">
            <a:avLst/>
          </a:prstGeom>
          <a:ln w="12700">
            <a:miter lim="400000"/>
          </a:ln>
        </p:spPr>
      </p:pic>
      <p:sp>
        <p:nvSpPr>
          <p:cNvPr id="631" name="Text 49"/>
          <p:cNvSpPr txBox="1"/>
          <p:nvPr/>
        </p:nvSpPr>
        <p:spPr>
          <a:xfrm>
            <a:off x="9930383" y="4352544"/>
            <a:ext cx="1696213"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취향 추천</a:t>
            </a:r>
          </a:p>
        </p:txBody>
      </p:sp>
      <p:sp>
        <p:nvSpPr>
          <p:cNvPr id="632" name="Text 50"/>
          <p:cNvSpPr txBox="1"/>
          <p:nvPr/>
        </p:nvSpPr>
        <p:spPr>
          <a:xfrm>
            <a:off x="9930383" y="4663440"/>
            <a:ext cx="174193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좋아요 기반 추천</a:t>
            </a:r>
          </a:p>
        </p:txBody>
      </p:sp>
      <p:sp>
        <p:nvSpPr>
          <p:cNvPr id="633" name="Text 51"/>
          <p:cNvSpPr txBox="1"/>
          <p:nvPr/>
        </p:nvSpPr>
        <p:spPr>
          <a:xfrm>
            <a:off x="658368" y="5650735"/>
            <a:ext cx="1097281"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latin typeface="Pretendard Bold"/>
                <a:ea typeface="Pretendard Bold"/>
                <a:cs typeface="Pretendard Bold"/>
                <a:sym typeface="Pretendard Bold"/>
              </a:defRPr>
            </a:lvl1pPr>
          </a:lstStyle>
          <a:p>
            <a:pPr/>
            <a:r>
              <a:t>공통 경험</a:t>
            </a:r>
          </a:p>
        </p:txBody>
      </p:sp>
      <p:sp>
        <p:nvSpPr>
          <p:cNvPr id="634" name="Shape 52"/>
          <p:cNvSpPr/>
          <p:nvPr/>
        </p:nvSpPr>
        <p:spPr>
          <a:xfrm>
            <a:off x="1783077" y="5541264"/>
            <a:ext cx="1874523" cy="384052"/>
          </a:xfrm>
          <a:prstGeom prst="roundRect">
            <a:avLst>
              <a:gd name="adj" fmla="val 38095"/>
            </a:avLst>
          </a:prstGeom>
          <a:solidFill>
            <a:srgbClr val="2A2563">
              <a:alpha val="64999"/>
            </a:srgbClr>
          </a:solidFill>
          <a:ln w="12700">
            <a:solidFill>
              <a:srgbClr val="A78BFA"/>
            </a:solidFill>
          </a:ln>
        </p:spPr>
        <p:txBody>
          <a:bodyPr lIns="45718" tIns="45718" rIns="45718" bIns="45718"/>
          <a:lstStyle/>
          <a:p>
            <a:pPr/>
          </a:p>
        </p:txBody>
      </p:sp>
      <p:sp>
        <p:nvSpPr>
          <p:cNvPr id="635" name="Text 53"/>
          <p:cNvSpPr txBox="1"/>
          <p:nvPr/>
        </p:nvSpPr>
        <p:spPr>
          <a:xfrm>
            <a:off x="1783077" y="5643368"/>
            <a:ext cx="1874523"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C9C6F0"/>
                </a:solidFill>
              </a:defRPr>
            </a:lvl1pPr>
          </a:lstStyle>
          <a:p>
            <a:pPr/>
            <a:r>
              <a:t>다크 / 라이트 모드</a:t>
            </a:r>
          </a:p>
        </p:txBody>
      </p:sp>
      <p:sp>
        <p:nvSpPr>
          <p:cNvPr id="636" name="Shape 54"/>
          <p:cNvSpPr/>
          <p:nvPr/>
        </p:nvSpPr>
        <p:spPr>
          <a:xfrm>
            <a:off x="3794759" y="5541264"/>
            <a:ext cx="1874524" cy="384052"/>
          </a:xfrm>
          <a:prstGeom prst="roundRect">
            <a:avLst>
              <a:gd name="adj" fmla="val 38095"/>
            </a:avLst>
          </a:prstGeom>
          <a:solidFill>
            <a:srgbClr val="2A2563">
              <a:alpha val="64999"/>
            </a:srgbClr>
          </a:solidFill>
          <a:ln w="12700">
            <a:solidFill>
              <a:srgbClr val="38BDF8"/>
            </a:solidFill>
          </a:ln>
        </p:spPr>
        <p:txBody>
          <a:bodyPr lIns="45718" tIns="45718" rIns="45718" bIns="45718"/>
          <a:lstStyle/>
          <a:p>
            <a:pPr/>
          </a:p>
        </p:txBody>
      </p:sp>
      <p:sp>
        <p:nvSpPr>
          <p:cNvPr id="637" name="Text 55"/>
          <p:cNvSpPr txBox="1"/>
          <p:nvPr/>
        </p:nvSpPr>
        <p:spPr>
          <a:xfrm>
            <a:off x="3794759" y="5643368"/>
            <a:ext cx="18745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C9C6F0"/>
                </a:solidFill>
              </a:defRPr>
            </a:lvl1pPr>
          </a:lstStyle>
          <a:p>
            <a:pPr/>
            <a:r>
              <a:t>모바일 반응형</a:t>
            </a:r>
          </a:p>
        </p:txBody>
      </p:sp>
      <p:sp>
        <p:nvSpPr>
          <p:cNvPr id="638" name="Shape 56"/>
          <p:cNvSpPr/>
          <p:nvPr/>
        </p:nvSpPr>
        <p:spPr>
          <a:xfrm>
            <a:off x="5806440" y="5541264"/>
            <a:ext cx="1874524" cy="384052"/>
          </a:xfrm>
          <a:prstGeom prst="roundRect">
            <a:avLst>
              <a:gd name="adj" fmla="val 38095"/>
            </a:avLst>
          </a:prstGeom>
          <a:solidFill>
            <a:srgbClr val="2A2563">
              <a:alpha val="64999"/>
            </a:srgbClr>
          </a:solidFill>
          <a:ln w="12700">
            <a:solidFill>
              <a:srgbClr val="F472B6"/>
            </a:solidFill>
          </a:ln>
        </p:spPr>
        <p:txBody>
          <a:bodyPr lIns="45718" tIns="45718" rIns="45718" bIns="45718"/>
          <a:lstStyle/>
          <a:p>
            <a:pPr/>
          </a:p>
        </p:txBody>
      </p:sp>
      <p:sp>
        <p:nvSpPr>
          <p:cNvPr id="639" name="Text 57"/>
          <p:cNvSpPr txBox="1"/>
          <p:nvPr/>
        </p:nvSpPr>
        <p:spPr>
          <a:xfrm>
            <a:off x="5806440" y="5643368"/>
            <a:ext cx="18745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C9C6F0"/>
                </a:solidFill>
              </a:defRPr>
            </a:lvl1pPr>
          </a:lstStyle>
          <a:p>
            <a:pPr/>
            <a:r>
              <a:t>미니 플레이어 · 재생 큐</a:t>
            </a:r>
          </a:p>
        </p:txBody>
      </p:sp>
      <p:sp>
        <p:nvSpPr>
          <p:cNvPr id="640" name="Text 58"/>
          <p:cNvSpPr txBox="1"/>
          <p:nvPr/>
        </p:nvSpPr>
        <p:spPr>
          <a:xfrm>
            <a:off x="7818118" y="5663435"/>
            <a:ext cx="374904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900">
                <a:solidFill>
                  <a:srgbClr val="9A95CF"/>
                </a:solidFill>
              </a:defRPr>
            </a:lvl1pPr>
          </a:lstStyle>
          <a:p>
            <a:pPr/>
            <a:r>
              <a:t>감정 입력부터 맞춤 믹스까지 10가지 기능 구현 완료</a:t>
            </a:r>
          </a:p>
        </p:txBody>
      </p:sp>
      <p:sp>
        <p:nvSpPr>
          <p:cNvPr id="641" name="Text 59"/>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642" name="Text 60"/>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10 / 15</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572" name="Shape 0"/>
          <p:cNvSpPr/>
          <p:nvPr/>
        </p:nvSpPr>
        <p:spPr>
          <a:xfrm>
            <a:off x="2743200" y="-2377441"/>
            <a:ext cx="6400800" cy="6400806"/>
          </a:xfrm>
          <a:prstGeom prst="ellipse">
            <a:avLst/>
          </a:prstGeom>
          <a:solidFill>
            <a:srgbClr val="EC4899">
              <a:alpha val="11000"/>
            </a:srgbClr>
          </a:solidFill>
          <a:ln w="12700">
            <a:miter lim="400000"/>
          </a:ln>
        </p:spPr>
        <p:txBody>
          <a:bodyPr lIns="45718" tIns="45718" rIns="45718" bIns="45718"/>
          <a:lstStyle/>
          <a:p>
            <a:pPr/>
          </a:p>
        </p:txBody>
      </p:sp>
      <p:sp>
        <p:nvSpPr>
          <p:cNvPr id="574" name="Shape 2"/>
          <p:cNvSpPr/>
          <p:nvPr/>
        </p:nvSpPr>
        <p:spPr>
          <a:xfrm>
            <a:off x="640080" y="457200"/>
            <a:ext cx="1298448" cy="310896"/>
          </a:xfrm>
          <a:prstGeom prst="roundRect">
            <a:avLst>
              <a:gd name="adj" fmla="val 47059"/>
            </a:avLst>
          </a:prstGeom>
          <a:solidFill>
            <a:srgbClr val="2A2563">
              <a:alpha val="64999"/>
            </a:srgbClr>
          </a:solidFill>
          <a:ln w="12700">
            <a:solidFill>
              <a:srgbClr val="FBBF24"/>
            </a:solidFill>
          </a:ln>
        </p:spPr>
        <p:txBody>
          <a:bodyPr lIns="45718" tIns="45718" rIns="45718" bIns="45718"/>
          <a:lstStyle/>
          <a:p>
            <a:pPr/>
          </a:p>
        </p:txBody>
      </p:sp>
      <p:sp>
        <p:nvSpPr>
          <p:cNvPr id="575"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FBBF24"/>
                </a:solidFill>
                <a:latin typeface="Pretendard Bold"/>
                <a:ea typeface="Pretendard Bold"/>
                <a:cs typeface="Pretendard Bold"/>
                <a:sym typeface="Pretendard Bold"/>
              </a:defRPr>
            </a:lvl1pPr>
          </a:lstStyle>
          <a:p>
            <a:pPr/>
            <a:r>
              <a:t>CHAPTER 08</a:t>
            </a:r>
          </a:p>
        </p:txBody>
      </p:sp>
      <p:sp>
        <p:nvSpPr>
          <p:cNvPr id="576"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주요 화면 · 데모</a:t>
            </a:r>
          </a:p>
        </p:txBody>
      </p:sp>
      <p:sp>
        <p:nvSpPr>
          <p:cNvPr id="577"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실제 운영 중인 서비스 — QR로 접속해 직접 체험하실 수 있습니다</a:t>
            </a:r>
          </a:p>
        </p:txBody>
      </p:sp>
      <p:sp>
        <p:nvSpPr>
          <p:cNvPr id="578" name="Shape 6"/>
          <p:cNvSpPr/>
          <p:nvPr/>
        </p:nvSpPr>
        <p:spPr>
          <a:xfrm>
            <a:off x="11267692" y="459099"/>
            <a:ext cx="50296" cy="309000"/>
          </a:xfrm>
          <a:prstGeom prst="roundRect">
            <a:avLst>
              <a:gd name="adj" fmla="val 49975"/>
            </a:avLst>
          </a:prstGeom>
          <a:solidFill>
            <a:srgbClr val="FBBF24">
              <a:alpha val="64999"/>
            </a:srgbClr>
          </a:solidFill>
          <a:ln w="12700">
            <a:miter lim="400000"/>
          </a:ln>
        </p:spPr>
        <p:txBody>
          <a:bodyPr lIns="45718" tIns="45718" rIns="45718" bIns="45718"/>
          <a:lstStyle/>
          <a:p>
            <a:pPr/>
          </a:p>
        </p:txBody>
      </p:sp>
      <p:sp>
        <p:nvSpPr>
          <p:cNvPr id="579" name="Shape 7"/>
          <p:cNvSpPr/>
          <p:nvPr/>
        </p:nvSpPr>
        <p:spPr>
          <a:xfrm>
            <a:off x="11359133" y="550773"/>
            <a:ext cx="50296" cy="217327"/>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580" name="Shape 8"/>
          <p:cNvSpPr/>
          <p:nvPr/>
        </p:nvSpPr>
        <p:spPr>
          <a:xfrm>
            <a:off x="11450573" y="566927"/>
            <a:ext cx="50296" cy="201173"/>
          </a:xfrm>
          <a:prstGeom prst="roundRect">
            <a:avLst>
              <a:gd name="adj" fmla="val 49975"/>
            </a:avLst>
          </a:prstGeom>
          <a:solidFill>
            <a:srgbClr val="FBBF24">
              <a:alpha val="64999"/>
            </a:srgbClr>
          </a:solidFill>
          <a:ln w="12700">
            <a:miter lim="400000"/>
          </a:ln>
        </p:spPr>
        <p:txBody>
          <a:bodyPr lIns="45718" tIns="45718" rIns="45718" bIns="45718"/>
          <a:lstStyle/>
          <a:p>
            <a:pPr/>
          </a:p>
        </p:txBody>
      </p:sp>
      <p:sp>
        <p:nvSpPr>
          <p:cNvPr id="581" name="Shape 9"/>
          <p:cNvSpPr/>
          <p:nvPr/>
        </p:nvSpPr>
        <p:spPr>
          <a:xfrm>
            <a:off x="11542014" y="670015"/>
            <a:ext cx="50296" cy="98084"/>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582" name="Shape 10"/>
          <p:cNvSpPr/>
          <p:nvPr/>
        </p:nvSpPr>
        <p:spPr>
          <a:xfrm>
            <a:off x="11633454" y="624706"/>
            <a:ext cx="50296" cy="143394"/>
          </a:xfrm>
          <a:prstGeom prst="roundRect">
            <a:avLst>
              <a:gd name="adj" fmla="val 49975"/>
            </a:avLst>
          </a:prstGeom>
          <a:solidFill>
            <a:srgbClr val="FBBF24">
              <a:alpha val="64999"/>
            </a:srgbClr>
          </a:solidFill>
          <a:ln w="12700">
            <a:miter lim="400000"/>
          </a:ln>
        </p:spPr>
        <p:txBody>
          <a:bodyPr lIns="45718" tIns="45718" rIns="45718" bIns="45718"/>
          <a:lstStyle/>
          <a:p>
            <a:pPr/>
          </a:p>
        </p:txBody>
      </p:sp>
      <p:sp>
        <p:nvSpPr>
          <p:cNvPr id="641" name="Text 59"/>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642" name="Text 60"/>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11 / 15</a:t>
            </a:r>
          </a:p>
        </p:txBody>
      </p:sp>
      <p:sp>
        <p:nvSpPr>
          <p:cNvPr id="645" name="TextBox 644"/>
          <p:cNvSpPr txBox="1"/>
          <p:nvPr/>
        </p:nvSpPr>
        <p:spPr>
          <a:xfrm>
            <a:off x="457200" y="3310128"/>
            <a:ext cx="2798064" cy="237744"/>
          </a:xfrm>
          <a:prstGeom prst="rect">
            <a:avLst/>
          </a:prstGeom>
          <a:noFill/>
        </p:spPr>
        <p:txBody>
          <a:bodyPr wrap="square" anchor="t" lIns="0" rIns="0" tIns="0" bIns="0">
            <a:spAutoFit/>
          </a:bodyPr>
          <a:lstStyle/>
          <a:p>
            <a:pPr algn="l"/>
            <a:r>
              <a:rPr sz="1000" b="1">
                <a:solidFill>
                  <a:srgbClr val="EC4899"/>
                </a:solidFill>
                <a:latin typeface="Pretendard Bold"/>
                <a:ea typeface="Pretendard Bold"/>
                <a:cs typeface="Pretendard Bold"/>
                <a:sym typeface="Pretendard Bold"/>
              </a:rPr>
              <a:t>①  </a:t>
            </a:r>
            <a:r>
              <a:rPr sz="1000" b="0">
                <a:solidFill>
                  <a:srgbClr val="FFFFFF"/>
                </a:solidFill>
                <a:latin typeface="Pretendard Regular"/>
                <a:ea typeface="Pretendard Regular"/>
                <a:cs typeface="Pretendard Regular"/>
                <a:sym typeface="Pretendard Regular"/>
              </a:rPr>
              <a:t>홈 — 인기 차트 · 감정 통계</a:t>
            </a:r>
          </a:p>
        </p:txBody>
      </p:sp>
      <p:sp>
        <p:nvSpPr>
          <p:cNvPr id="648" name="TextBox 647"/>
          <p:cNvSpPr txBox="1"/>
          <p:nvPr/>
        </p:nvSpPr>
        <p:spPr>
          <a:xfrm>
            <a:off x="3456432" y="3310128"/>
            <a:ext cx="2798064" cy="237744"/>
          </a:xfrm>
          <a:prstGeom prst="rect">
            <a:avLst/>
          </a:prstGeom>
          <a:noFill/>
        </p:spPr>
        <p:txBody>
          <a:bodyPr wrap="square" anchor="t" lIns="0" rIns="0" tIns="0" bIns="0">
            <a:spAutoFit/>
          </a:bodyPr>
          <a:lstStyle/>
          <a:p>
            <a:pPr algn="l"/>
            <a:r>
              <a:rPr sz="1000" b="1">
                <a:solidFill>
                  <a:srgbClr val="60A5FA"/>
                </a:solidFill>
                <a:latin typeface="Pretendard Bold"/>
                <a:ea typeface="Pretendard Bold"/>
                <a:cs typeface="Pretendard Bold"/>
                <a:sym typeface="Pretendard Bold"/>
              </a:rPr>
              <a:t>②  </a:t>
            </a:r>
            <a:r>
              <a:rPr sz="1000" b="0">
                <a:solidFill>
                  <a:srgbClr val="FFFFFF"/>
                </a:solidFill>
                <a:latin typeface="Pretendard Regular"/>
                <a:ea typeface="Pretendard Regular"/>
                <a:cs typeface="Pretendard Regular"/>
                <a:sym typeface="Pretendard Regular"/>
              </a:rPr>
              <a:t>감정 입력 — 오늘의 기분을 자연어로</a:t>
            </a:r>
          </a:p>
        </p:txBody>
      </p:sp>
      <p:sp>
        <p:nvSpPr>
          <p:cNvPr id="651" name="TextBox 650"/>
          <p:cNvSpPr txBox="1"/>
          <p:nvPr/>
        </p:nvSpPr>
        <p:spPr>
          <a:xfrm>
            <a:off x="457200" y="5394959"/>
            <a:ext cx="2798064" cy="237744"/>
          </a:xfrm>
          <a:prstGeom prst="rect">
            <a:avLst/>
          </a:prstGeom>
          <a:noFill/>
        </p:spPr>
        <p:txBody>
          <a:bodyPr wrap="square" anchor="t" lIns="0" rIns="0" tIns="0" bIns="0">
            <a:spAutoFit/>
          </a:bodyPr>
          <a:lstStyle/>
          <a:p>
            <a:pPr algn="l"/>
            <a:r>
              <a:rPr sz="1000" b="1">
                <a:solidFill>
                  <a:srgbClr val="34D399"/>
                </a:solidFill>
                <a:latin typeface="Pretendard Bold"/>
                <a:ea typeface="Pretendard Bold"/>
                <a:cs typeface="Pretendard Bold"/>
                <a:sym typeface="Pretendard Bold"/>
              </a:rPr>
              <a:t>③  </a:t>
            </a:r>
            <a:r>
              <a:rPr sz="1000" b="0">
                <a:solidFill>
                  <a:srgbClr val="FFFFFF"/>
                </a:solidFill>
                <a:latin typeface="Pretendard Regular"/>
                <a:ea typeface="Pretendard Regular"/>
                <a:cs typeface="Pretendard Regular"/>
                <a:sym typeface="Pretendard Regular"/>
              </a:rPr>
              <a:t>AI 감정 분석 → 추천 플레이리스트</a:t>
            </a:r>
          </a:p>
        </p:txBody>
      </p:sp>
      <p:sp>
        <p:nvSpPr>
          <p:cNvPr id="654" name="TextBox 653"/>
          <p:cNvSpPr txBox="1"/>
          <p:nvPr/>
        </p:nvSpPr>
        <p:spPr>
          <a:xfrm>
            <a:off x="3456432" y="5394959"/>
            <a:ext cx="2798064" cy="237744"/>
          </a:xfrm>
          <a:prstGeom prst="rect">
            <a:avLst/>
          </a:prstGeom>
          <a:noFill/>
        </p:spPr>
        <p:txBody>
          <a:bodyPr wrap="square" anchor="t" lIns="0" rIns="0" tIns="0" bIns="0">
            <a:spAutoFit/>
          </a:bodyPr>
          <a:lstStyle/>
          <a:p>
            <a:pPr algn="l"/>
            <a:r>
              <a:rPr sz="1000" b="1">
                <a:solidFill>
                  <a:srgbClr val="FBBF24"/>
                </a:solidFill>
                <a:latin typeface="Pretendard Bold"/>
                <a:ea typeface="Pretendard Bold"/>
                <a:cs typeface="Pretendard Bold"/>
                <a:sym typeface="Pretendard Bold"/>
              </a:rPr>
              <a:t>④  </a:t>
            </a:r>
            <a:r>
              <a:rPr sz="1000" b="0">
                <a:solidFill>
                  <a:srgbClr val="FFFFFF"/>
                </a:solidFill>
                <a:latin typeface="Pretendard Regular"/>
                <a:ea typeface="Pretendard Regular"/>
                <a:cs typeface="Pretendard Regular"/>
                <a:sym typeface="Pretendard Regular"/>
              </a:rPr>
              <a:t>맞춤 믹스 — 테마별 자동 생성</a:t>
            </a:r>
          </a:p>
        </p:txBody>
      </p:sp>
      <p:sp>
        <p:nvSpPr>
          <p:cNvPr id="655" name="Rounded Rectangle 654"/>
          <p:cNvSpPr/>
          <p:nvPr/>
        </p:nvSpPr>
        <p:spPr>
          <a:xfrm>
            <a:off x="6565392" y="1554480"/>
            <a:ext cx="5166360" cy="1975104"/>
          </a:xfrm>
          <a:prstGeom prst="roundRect">
            <a:avLst>
              <a:gd name="adj" fmla="val 5500"/>
            </a:avLst>
          </a:prstGeom>
          <a:solidFill>
            <a:srgbClr val="2A2563"/>
          </a:solidFill>
          <a:ln w="1270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56" name="TextBox 655"/>
          <p:cNvSpPr txBox="1"/>
          <p:nvPr/>
        </p:nvSpPr>
        <p:spPr>
          <a:xfrm>
            <a:off x="6793992" y="1719072"/>
            <a:ext cx="2377440" cy="274320"/>
          </a:xfrm>
          <a:prstGeom prst="rect">
            <a:avLst/>
          </a:prstGeom>
          <a:noFill/>
        </p:spPr>
        <p:txBody>
          <a:bodyPr wrap="square" anchor="t" lIns="0" rIns="0" tIns="0" bIns="0">
            <a:spAutoFit/>
          </a:bodyPr>
          <a:lstStyle/>
          <a:p>
            <a:pPr algn="l"/>
            <a:r>
              <a:rPr sz="1000" b="1">
                <a:solidFill>
                  <a:srgbClr val="FBBF24"/>
                </a:solidFill>
                <a:latin typeface="Pretendard Bold"/>
                <a:ea typeface="Pretendard Bold"/>
                <a:cs typeface="Pretendard Bold"/>
                <a:sym typeface="Pretendard Bold"/>
              </a:rPr>
              <a:t>LIVE DEMO</a:t>
            </a:r>
          </a:p>
        </p:txBody>
      </p:sp>
      <p:sp>
        <p:nvSpPr>
          <p:cNvPr id="657" name="Rounded Rectangle 656"/>
          <p:cNvSpPr/>
          <p:nvPr/>
        </p:nvSpPr>
        <p:spPr>
          <a:xfrm>
            <a:off x="6793992" y="2029968"/>
            <a:ext cx="1298448" cy="1298448"/>
          </a:xfrm>
          <a:prstGeom prst="roundRect">
            <a:avLst>
              <a:gd name="adj" fmla="val 8000"/>
            </a:avLst>
          </a:prstGeom>
          <a:solidFill>
            <a:srgbClr val="FFFFFF"/>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58" name="Picture 657" descr="qr_demo.png"/>
          <p:cNvPicPr>
            <a:picLocks noChangeAspect="1"/>
          </p:cNvPicPr>
          <p:nvPr/>
        </p:nvPicPr>
        <p:blipFill>
          <a:blip r:embed="rId2"/>
          <a:stretch>
            <a:fillRect/>
          </a:stretch>
        </p:blipFill>
        <p:spPr>
          <a:xfrm>
            <a:off x="6867144" y="2103120"/>
            <a:ext cx="1152144" cy="1152144"/>
          </a:xfrm>
          <a:prstGeom prst="rect">
            <a:avLst/>
          </a:prstGeom>
        </p:spPr>
      </p:pic>
      <p:sp>
        <p:nvSpPr>
          <p:cNvPr id="659" name="TextBox 658"/>
          <p:cNvSpPr txBox="1"/>
          <p:nvPr/>
        </p:nvSpPr>
        <p:spPr>
          <a:xfrm>
            <a:off x="8321040" y="2066543"/>
            <a:ext cx="3154680" cy="1371600"/>
          </a:xfrm>
          <a:prstGeom prst="rect">
            <a:avLst/>
          </a:prstGeom>
          <a:noFill/>
        </p:spPr>
        <p:txBody>
          <a:bodyPr wrap="square" anchor="t" lIns="0" rIns="0" tIns="0" bIns="0">
            <a:spAutoFit/>
          </a:bodyPr>
          <a:lstStyle/>
          <a:p>
            <a:pPr algn="l"/>
            <a:r>
              <a:rPr sz="1050" b="1">
                <a:solidFill>
                  <a:srgbClr val="FFFFFF"/>
                </a:solidFill>
                <a:latin typeface="Pretendard SemiBold"/>
                <a:ea typeface="Pretendard SemiBold"/>
                <a:cs typeface="Pretendard SemiBold"/>
                <a:sym typeface="Pretendard SemiBold"/>
              </a:rPr>
              <a:t>juyoung-basechain.duckdns.org</a:t>
            </a:r>
          </a:p>
          <a:p>
            <a:pPr algn="l"/>
            <a:r>
              <a:rPr sz="1050" b="0">
                <a:solidFill>
                  <a:srgbClr val="9A95CF"/>
                </a:solidFill>
                <a:latin typeface="Pretendard Regular"/>
                <a:ea typeface="Pretendard Regular"/>
                <a:cs typeface="Pretendard Regular"/>
                <a:sym typeface="Pretendard Regular"/>
              </a:rPr>
              <a:t>/music-curation/</a:t>
            </a:r>
          </a:p>
          <a:p>
            <a:pPr algn="l">
              <a:spcBef>
                <a:spcPts val="800"/>
              </a:spcBef>
            </a:pPr>
            <a:r>
              <a:rPr sz="950" b="0">
                <a:solidFill>
                  <a:srgbClr val="9A95CF"/>
                </a:solidFill>
                <a:latin typeface="Pretendard Regular"/>
                <a:ea typeface="Pretendard Regular"/>
                <a:cs typeface="Pretendard Regular"/>
                <a:sym typeface="Pretendard Regular"/>
              </a:rPr>
              <a:t>QR 접속 — 모바일에서도 동일하게 동작</a:t>
            </a:r>
          </a:p>
          <a:p>
            <a:pPr algn="l"/>
            <a:r>
              <a:rPr sz="950" b="0">
                <a:solidFill>
                  <a:srgbClr val="9A95CF"/>
                </a:solidFill>
                <a:latin typeface="Pretendard Regular"/>
                <a:ea typeface="Pretendard Regular"/>
                <a:cs typeface="Pretendard Regular"/>
                <a:sym typeface="Pretendard Regular"/>
              </a:rPr>
              <a:t>Oracle VM 운영 서버 · HTTPS</a:t>
            </a:r>
          </a:p>
        </p:txBody>
      </p:sp>
      <p:sp>
        <p:nvSpPr>
          <p:cNvPr id="660" name="Rounded Rectangle 659"/>
          <p:cNvSpPr/>
          <p:nvPr/>
        </p:nvSpPr>
        <p:spPr>
          <a:xfrm>
            <a:off x="6565392" y="3749039"/>
            <a:ext cx="5166360" cy="2212848"/>
          </a:xfrm>
          <a:prstGeom prst="roundRect">
            <a:avLst>
              <a:gd name="adj" fmla="val 5500"/>
            </a:avLst>
          </a:prstGeom>
          <a:solidFill>
            <a:srgbClr val="2A2563"/>
          </a:solidFill>
          <a:ln w="1270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61" name="TextBox 660"/>
          <p:cNvSpPr txBox="1"/>
          <p:nvPr/>
        </p:nvSpPr>
        <p:spPr>
          <a:xfrm>
            <a:off x="6793992" y="3895344"/>
            <a:ext cx="2743200" cy="274320"/>
          </a:xfrm>
          <a:prstGeom prst="rect">
            <a:avLst/>
          </a:prstGeom>
          <a:noFill/>
        </p:spPr>
        <p:txBody>
          <a:bodyPr wrap="square" anchor="t" lIns="0" rIns="0" tIns="0" bIns="0">
            <a:spAutoFit/>
          </a:bodyPr>
          <a:lstStyle/>
          <a:p>
            <a:pPr algn="l"/>
            <a:r>
              <a:rPr sz="1100" b="1">
                <a:solidFill>
                  <a:srgbClr val="FFFFFF"/>
                </a:solidFill>
                <a:latin typeface="Pretendard Bold"/>
                <a:ea typeface="Pretendard Bold"/>
                <a:cs typeface="Pretendard Bold"/>
                <a:sym typeface="Pretendard Bold"/>
              </a:rPr>
              <a:t>체험 시나리오</a:t>
            </a:r>
          </a:p>
        </p:txBody>
      </p:sp>
      <p:sp>
        <p:nvSpPr>
          <p:cNvPr id="662" name="TextBox 661"/>
          <p:cNvSpPr txBox="1"/>
          <p:nvPr/>
        </p:nvSpPr>
        <p:spPr>
          <a:xfrm>
            <a:off x="6793992" y="4242816"/>
            <a:ext cx="274320" cy="237744"/>
          </a:xfrm>
          <a:prstGeom prst="rect">
            <a:avLst/>
          </a:prstGeom>
          <a:noFill/>
        </p:spPr>
        <p:txBody>
          <a:bodyPr wrap="square" anchor="t" lIns="0" rIns="0" tIns="0" bIns="0">
            <a:spAutoFit/>
          </a:bodyPr>
          <a:lstStyle/>
          <a:p>
            <a:pPr algn="l"/>
            <a:r>
              <a:rPr sz="1050" b="1">
                <a:solidFill>
                  <a:srgbClr val="EC4899"/>
                </a:solidFill>
                <a:latin typeface="Pretendard Bold"/>
                <a:ea typeface="Pretendard Bold"/>
                <a:cs typeface="Pretendard Bold"/>
                <a:sym typeface="Pretendard Bold"/>
              </a:rPr>
              <a:t>1</a:t>
            </a:r>
          </a:p>
        </p:txBody>
      </p:sp>
      <p:sp>
        <p:nvSpPr>
          <p:cNvPr id="663" name="TextBox 662"/>
          <p:cNvSpPr txBox="1"/>
          <p:nvPr/>
        </p:nvSpPr>
        <p:spPr>
          <a:xfrm>
            <a:off x="7132320" y="4242816"/>
            <a:ext cx="4297680" cy="237744"/>
          </a:xfrm>
          <a:prstGeom prst="rect">
            <a:avLst/>
          </a:prstGeom>
          <a:noFill/>
        </p:spPr>
        <p:txBody>
          <a:bodyPr wrap="square" anchor="t" lIns="0" rIns="0" tIns="0" bIns="0">
            <a:spAutoFit/>
          </a:bodyPr>
          <a:lstStyle/>
          <a:p>
            <a:pPr algn="l"/>
            <a:r>
              <a:rPr sz="1050" b="1">
                <a:solidFill>
                  <a:srgbClr val="FFFFFF"/>
                </a:solidFill>
                <a:latin typeface="Pretendard SemiBold"/>
                <a:ea typeface="Pretendard SemiBold"/>
                <a:cs typeface="Pretendard SemiBold"/>
                <a:sym typeface="Pretendard SemiBold"/>
              </a:rPr>
              <a:t>감정 입력   </a:t>
            </a:r>
            <a:r>
              <a:rPr sz="950" b="0">
                <a:solidFill>
                  <a:srgbClr val="9A95CF"/>
                </a:solidFill>
                <a:latin typeface="Pretendard Regular"/>
                <a:ea typeface="Pretendard Regular"/>
                <a:cs typeface="Pretendard Regular"/>
                <a:sym typeface="Pretendard Regular"/>
              </a:rPr>
              <a:t>“요즘 너무 지치고, 위로가 필요해요”</a:t>
            </a:r>
          </a:p>
        </p:txBody>
      </p:sp>
      <p:sp>
        <p:nvSpPr>
          <p:cNvPr id="664" name="TextBox 663"/>
          <p:cNvSpPr txBox="1"/>
          <p:nvPr/>
        </p:nvSpPr>
        <p:spPr>
          <a:xfrm>
            <a:off x="6793992" y="4654296"/>
            <a:ext cx="274320" cy="237744"/>
          </a:xfrm>
          <a:prstGeom prst="rect">
            <a:avLst/>
          </a:prstGeom>
          <a:noFill/>
        </p:spPr>
        <p:txBody>
          <a:bodyPr wrap="square" anchor="t" lIns="0" rIns="0" tIns="0" bIns="0">
            <a:spAutoFit/>
          </a:bodyPr>
          <a:lstStyle/>
          <a:p>
            <a:pPr algn="l"/>
            <a:r>
              <a:rPr sz="1050" b="1">
                <a:solidFill>
                  <a:srgbClr val="60A5FA"/>
                </a:solidFill>
                <a:latin typeface="Pretendard Bold"/>
                <a:ea typeface="Pretendard Bold"/>
                <a:cs typeface="Pretendard Bold"/>
                <a:sym typeface="Pretendard Bold"/>
              </a:rPr>
              <a:t>2</a:t>
            </a:r>
          </a:p>
        </p:txBody>
      </p:sp>
      <p:sp>
        <p:nvSpPr>
          <p:cNvPr id="665" name="TextBox 664"/>
          <p:cNvSpPr txBox="1"/>
          <p:nvPr/>
        </p:nvSpPr>
        <p:spPr>
          <a:xfrm>
            <a:off x="7132320" y="4654296"/>
            <a:ext cx="4297680" cy="237744"/>
          </a:xfrm>
          <a:prstGeom prst="rect">
            <a:avLst/>
          </a:prstGeom>
          <a:noFill/>
        </p:spPr>
        <p:txBody>
          <a:bodyPr wrap="square" anchor="t" lIns="0" rIns="0" tIns="0" bIns="0">
            <a:spAutoFit/>
          </a:bodyPr>
          <a:lstStyle/>
          <a:p>
            <a:pPr algn="l"/>
            <a:r>
              <a:rPr sz="1050" b="1">
                <a:solidFill>
                  <a:srgbClr val="FFFFFF"/>
                </a:solidFill>
                <a:latin typeface="Pretendard SemiBold"/>
                <a:ea typeface="Pretendard SemiBold"/>
                <a:cs typeface="Pretendard SemiBold"/>
                <a:sym typeface="Pretendard SemiBold"/>
              </a:rPr>
              <a:t>AI 분석   </a:t>
            </a:r>
            <a:r>
              <a:rPr sz="950" b="0">
                <a:solidFill>
                  <a:srgbClr val="9A95CF"/>
                </a:solidFill>
                <a:latin typeface="Pretendard Regular"/>
                <a:ea typeface="Pretendard Regular"/>
                <a:cs typeface="Pretendard Regular"/>
                <a:sym typeface="Pretendard Regular"/>
              </a:rPr>
              <a:t>슬픔 58% · 평온 · 피로 — 감정 분석 결과</a:t>
            </a:r>
          </a:p>
        </p:txBody>
      </p:sp>
      <p:sp>
        <p:nvSpPr>
          <p:cNvPr id="666" name="TextBox 665"/>
          <p:cNvSpPr txBox="1"/>
          <p:nvPr/>
        </p:nvSpPr>
        <p:spPr>
          <a:xfrm>
            <a:off x="6793992" y="5065776"/>
            <a:ext cx="274320" cy="237744"/>
          </a:xfrm>
          <a:prstGeom prst="rect">
            <a:avLst/>
          </a:prstGeom>
          <a:noFill/>
        </p:spPr>
        <p:txBody>
          <a:bodyPr wrap="square" anchor="t" lIns="0" rIns="0" tIns="0" bIns="0">
            <a:spAutoFit/>
          </a:bodyPr>
          <a:lstStyle/>
          <a:p>
            <a:pPr algn="l"/>
            <a:r>
              <a:rPr sz="1050" b="1">
                <a:solidFill>
                  <a:srgbClr val="34D399"/>
                </a:solidFill>
                <a:latin typeface="Pretendard Bold"/>
                <a:ea typeface="Pretendard Bold"/>
                <a:cs typeface="Pretendard Bold"/>
                <a:sym typeface="Pretendard Bold"/>
              </a:rPr>
              <a:t>3</a:t>
            </a:r>
          </a:p>
        </p:txBody>
      </p:sp>
      <p:sp>
        <p:nvSpPr>
          <p:cNvPr id="667" name="TextBox 666"/>
          <p:cNvSpPr txBox="1"/>
          <p:nvPr/>
        </p:nvSpPr>
        <p:spPr>
          <a:xfrm>
            <a:off x="7132320" y="5065776"/>
            <a:ext cx="4297680" cy="237744"/>
          </a:xfrm>
          <a:prstGeom prst="rect">
            <a:avLst/>
          </a:prstGeom>
          <a:noFill/>
        </p:spPr>
        <p:txBody>
          <a:bodyPr wrap="square" anchor="t" lIns="0" rIns="0" tIns="0" bIns="0">
            <a:spAutoFit/>
          </a:bodyPr>
          <a:lstStyle/>
          <a:p>
            <a:pPr algn="l"/>
            <a:r>
              <a:rPr sz="1050" b="1">
                <a:solidFill>
                  <a:srgbClr val="FFFFFF"/>
                </a:solidFill>
                <a:latin typeface="Pretendard SemiBold"/>
                <a:ea typeface="Pretendard SemiBold"/>
                <a:cs typeface="Pretendard SemiBold"/>
                <a:sym typeface="Pretendard SemiBold"/>
              </a:rPr>
              <a:t>추천 · 재생   </a:t>
            </a:r>
            <a:r>
              <a:rPr sz="950" b="0">
                <a:solidFill>
                  <a:srgbClr val="9A95CF"/>
                </a:solidFill>
                <a:latin typeface="Pretendard Regular"/>
                <a:ea typeface="Pretendard Regular"/>
                <a:cs typeface="Pretendard Regular"/>
                <a:sym typeface="Pretendard Regular"/>
              </a:rPr>
              <a:t>'포근한 위로' 무드 8곡 → 원클릭 재생</a:t>
            </a:r>
          </a:p>
        </p:txBody>
      </p:sp>
      <p:sp>
        <p:nvSpPr>
          <p:cNvPr id="668" name="TextBox 667"/>
          <p:cNvSpPr txBox="1"/>
          <p:nvPr/>
        </p:nvSpPr>
        <p:spPr>
          <a:xfrm>
            <a:off x="6793992" y="5477256"/>
            <a:ext cx="274320" cy="237744"/>
          </a:xfrm>
          <a:prstGeom prst="rect">
            <a:avLst/>
          </a:prstGeom>
          <a:noFill/>
        </p:spPr>
        <p:txBody>
          <a:bodyPr wrap="square" anchor="t" lIns="0" rIns="0" tIns="0" bIns="0">
            <a:spAutoFit/>
          </a:bodyPr>
          <a:lstStyle/>
          <a:p>
            <a:pPr algn="l"/>
            <a:r>
              <a:rPr sz="1050" b="1">
                <a:solidFill>
                  <a:srgbClr val="FBBF24"/>
                </a:solidFill>
                <a:latin typeface="Pretendard Bold"/>
                <a:ea typeface="Pretendard Bold"/>
                <a:cs typeface="Pretendard Bold"/>
                <a:sym typeface="Pretendard Bold"/>
              </a:rPr>
              <a:t>4</a:t>
            </a:r>
          </a:p>
        </p:txBody>
      </p:sp>
      <p:sp>
        <p:nvSpPr>
          <p:cNvPr id="669" name="TextBox 668"/>
          <p:cNvSpPr txBox="1"/>
          <p:nvPr/>
        </p:nvSpPr>
        <p:spPr>
          <a:xfrm>
            <a:off x="7132320" y="5477256"/>
            <a:ext cx="4297680" cy="237744"/>
          </a:xfrm>
          <a:prstGeom prst="rect">
            <a:avLst/>
          </a:prstGeom>
          <a:noFill/>
        </p:spPr>
        <p:txBody>
          <a:bodyPr wrap="square" anchor="t" lIns="0" rIns="0" tIns="0" bIns="0">
            <a:spAutoFit/>
          </a:bodyPr>
          <a:lstStyle/>
          <a:p>
            <a:pPr algn="l"/>
            <a:r>
              <a:rPr sz="1050" b="1">
                <a:solidFill>
                  <a:srgbClr val="FFFFFF"/>
                </a:solidFill>
                <a:latin typeface="Pretendard SemiBold"/>
                <a:ea typeface="Pretendard SemiBold"/>
                <a:cs typeface="Pretendard SemiBold"/>
                <a:sym typeface="Pretendard SemiBold"/>
              </a:rPr>
              <a:t>취향 저장   </a:t>
            </a:r>
            <a:r>
              <a:rPr sz="950" b="0">
                <a:solidFill>
                  <a:srgbClr val="9A95CF"/>
                </a:solidFill>
                <a:latin typeface="Pretendard Regular"/>
                <a:ea typeface="Pretendard Regular"/>
                <a:cs typeface="Pretendard Regular"/>
                <a:sym typeface="Pretendard Regular"/>
              </a:rPr>
              <a:t>좋아요 · 앨범 → 맞춤 믹스 생성</a:t>
            </a:r>
          </a:p>
        </p:txBody>
      </p:sp>
      <p:pic>
        <p:nvPicPr>
          <p:cNvPr id="670" name="Picture 669" descr="chart.png"/>
          <p:cNvPicPr>
            <a:picLocks noChangeAspect="1"/>
          </p:cNvPicPr>
          <p:nvPr/>
        </p:nvPicPr>
        <p:blipFill>
          <a:blip r:embed="rId14"/>
          <a:stretch>
            <a:fillRect/>
          </a:stretch>
        </p:blipFill>
        <p:spPr>
          <a:xfrm>
            <a:off x="457200" y="1554480"/>
            <a:ext cx="2798064" cy="1700784"/>
          </a:xfrm>
          <a:prstGeom prst="rect">
            <a:avLst/>
          </a:prstGeom>
        </p:spPr>
      </p:pic>
      <p:sp>
        <p:nvSpPr>
          <p:cNvPr id="671" name="Rounded Rectangle 670"/>
          <p:cNvSpPr/>
          <p:nvPr/>
        </p:nvSpPr>
        <p:spPr>
          <a:xfrm>
            <a:off x="457200" y="1554480"/>
            <a:ext cx="2798064" cy="1700784"/>
          </a:xfrm>
          <a:prstGeom prst="roundRect">
            <a:avLst>
              <a:gd name="adj" fmla="val 3000"/>
            </a:avLst>
          </a:prstGeom>
          <a:noFill/>
          <a:ln w="1524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72" name="Picture 671" descr="input.png"/>
          <p:cNvPicPr>
            <a:picLocks noChangeAspect="1"/>
          </p:cNvPicPr>
          <p:nvPr/>
        </p:nvPicPr>
        <p:blipFill>
          <a:blip r:embed="rId15"/>
          <a:stretch>
            <a:fillRect/>
          </a:stretch>
        </p:blipFill>
        <p:spPr>
          <a:xfrm>
            <a:off x="3456432" y="1554480"/>
            <a:ext cx="2798064" cy="1700784"/>
          </a:xfrm>
          <a:prstGeom prst="rect">
            <a:avLst/>
          </a:prstGeom>
        </p:spPr>
      </p:pic>
      <p:sp>
        <p:nvSpPr>
          <p:cNvPr id="673" name="Rounded Rectangle 672"/>
          <p:cNvSpPr/>
          <p:nvPr/>
        </p:nvSpPr>
        <p:spPr>
          <a:xfrm>
            <a:off x="3456432" y="1554480"/>
            <a:ext cx="2798064" cy="1700784"/>
          </a:xfrm>
          <a:prstGeom prst="roundRect">
            <a:avLst>
              <a:gd name="adj" fmla="val 3000"/>
            </a:avLst>
          </a:prstGeom>
          <a:noFill/>
          <a:ln w="1524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74" name="Picture 673" descr="reco.png"/>
          <p:cNvPicPr>
            <a:picLocks noChangeAspect="1"/>
          </p:cNvPicPr>
          <p:nvPr/>
        </p:nvPicPr>
        <p:blipFill>
          <a:blip r:embed="rId16"/>
          <a:stretch>
            <a:fillRect/>
          </a:stretch>
        </p:blipFill>
        <p:spPr>
          <a:xfrm>
            <a:off x="457200" y="3639312"/>
            <a:ext cx="2798064" cy="1700784"/>
          </a:xfrm>
          <a:prstGeom prst="rect">
            <a:avLst/>
          </a:prstGeom>
        </p:spPr>
      </p:pic>
      <p:sp>
        <p:nvSpPr>
          <p:cNvPr id="675" name="Rounded Rectangle 674"/>
          <p:cNvSpPr/>
          <p:nvPr/>
        </p:nvSpPr>
        <p:spPr>
          <a:xfrm>
            <a:off x="457200" y="3639312"/>
            <a:ext cx="2798064" cy="1700784"/>
          </a:xfrm>
          <a:prstGeom prst="roundRect">
            <a:avLst>
              <a:gd name="adj" fmla="val 3000"/>
            </a:avLst>
          </a:prstGeom>
          <a:noFill/>
          <a:ln w="1524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76" name="Picture 675" descr="mix2.png"/>
          <p:cNvPicPr>
            <a:picLocks noChangeAspect="1"/>
          </p:cNvPicPr>
          <p:nvPr/>
        </p:nvPicPr>
        <p:blipFill>
          <a:blip r:embed="rId17"/>
          <a:stretch>
            <a:fillRect/>
          </a:stretch>
        </p:blipFill>
        <p:spPr>
          <a:xfrm>
            <a:off x="3456432" y="3639312"/>
            <a:ext cx="2798064" cy="1700784"/>
          </a:xfrm>
          <a:prstGeom prst="rect">
            <a:avLst/>
          </a:prstGeom>
        </p:spPr>
      </p:pic>
      <p:sp>
        <p:nvSpPr>
          <p:cNvPr id="677" name="Rounded Rectangle 676"/>
          <p:cNvSpPr/>
          <p:nvPr/>
        </p:nvSpPr>
        <p:spPr>
          <a:xfrm>
            <a:off x="3456432" y="3639312"/>
            <a:ext cx="2798064" cy="1700784"/>
          </a:xfrm>
          <a:prstGeom prst="roundRect">
            <a:avLst>
              <a:gd name="adj" fmla="val 3000"/>
            </a:avLst>
          </a:prstGeom>
          <a:noFill/>
          <a:ln w="1524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78" name="TextBox 677"/>
          <p:cNvSpPr txBox="1"/>
          <p:nvPr/>
        </p:nvSpPr>
        <p:spPr>
          <a:xfrm>
            <a:off x="457200" y="5742432"/>
            <a:ext cx="5852160" cy="219456"/>
          </a:xfrm>
          <a:prstGeom prst="rect">
            <a:avLst/>
          </a:prstGeom>
          <a:noFill/>
        </p:spPr>
        <p:txBody>
          <a:bodyPr wrap="square" lIns="0" rIns="0" tIns="0" bIns="0">
            <a:spAutoFit/>
          </a:bodyPr>
          <a:lstStyle/>
          <a:p>
            <a:r>
              <a:rPr sz="850" b="0">
                <a:solidFill>
                  <a:srgbClr val="726CB0"/>
                </a:solidFill>
                <a:latin typeface="Pretendard Regular"/>
                <a:ea typeface="Pretendard Regular"/>
                <a:cs typeface="Pretendard Regular"/>
              </a:rPr>
              <a:t>* 화면은 데모 환경 캡처 — 동일 빌드가 운영 서버(QR)에 배포되어 있습니다</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646" name="Shape 0"/>
          <p:cNvSpPr/>
          <p:nvPr/>
        </p:nvSpPr>
        <p:spPr>
          <a:xfrm>
            <a:off x="-2011681" y="-2194563"/>
            <a:ext cx="5486406" cy="5486406"/>
          </a:xfrm>
          <a:prstGeom prst="ellipse">
            <a:avLst/>
          </a:prstGeom>
          <a:solidFill>
            <a:srgbClr val="2DD4BF">
              <a:alpha val="11000"/>
            </a:srgbClr>
          </a:solidFill>
          <a:ln w="12700">
            <a:miter lim="400000"/>
          </a:ln>
        </p:spPr>
        <p:txBody>
          <a:bodyPr lIns="45718" tIns="45718" rIns="45718" bIns="45718"/>
          <a:lstStyle/>
          <a:p>
            <a:pPr/>
          </a:p>
        </p:txBody>
      </p:sp>
      <p:sp>
        <p:nvSpPr>
          <p:cNvPr id="647" name="Shape 1"/>
          <p:cNvSpPr/>
          <p:nvPr/>
        </p:nvSpPr>
        <p:spPr>
          <a:xfrm>
            <a:off x="9692640" y="4389119"/>
            <a:ext cx="5029207" cy="5029206"/>
          </a:xfrm>
          <a:prstGeom prst="ellipse">
            <a:avLst/>
          </a:prstGeom>
          <a:solidFill>
            <a:srgbClr val="A78BFA">
              <a:alpha val="10000"/>
            </a:srgbClr>
          </a:solidFill>
          <a:ln w="12700">
            <a:miter lim="400000"/>
          </a:ln>
        </p:spPr>
        <p:txBody>
          <a:bodyPr lIns="45718" tIns="45718" rIns="45718" bIns="45718"/>
          <a:lstStyle/>
          <a:p>
            <a:pPr/>
          </a:p>
        </p:txBody>
      </p:sp>
      <p:sp>
        <p:nvSpPr>
          <p:cNvPr id="648" name="Shape 2"/>
          <p:cNvSpPr/>
          <p:nvPr/>
        </p:nvSpPr>
        <p:spPr>
          <a:xfrm>
            <a:off x="640080" y="457200"/>
            <a:ext cx="1298448" cy="310896"/>
          </a:xfrm>
          <a:prstGeom prst="roundRect">
            <a:avLst>
              <a:gd name="adj" fmla="val 47059"/>
            </a:avLst>
          </a:prstGeom>
          <a:solidFill>
            <a:srgbClr val="2A2563">
              <a:alpha val="64999"/>
            </a:srgbClr>
          </a:solidFill>
          <a:ln w="12700">
            <a:solidFill>
              <a:srgbClr val="F472B6"/>
            </a:solidFill>
          </a:ln>
        </p:spPr>
        <p:txBody>
          <a:bodyPr lIns="45718" tIns="45718" rIns="45718" bIns="45718"/>
          <a:lstStyle/>
          <a:p>
            <a:pPr/>
          </a:p>
        </p:txBody>
      </p:sp>
      <p:sp>
        <p:nvSpPr>
          <p:cNvPr id="649"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F472B6"/>
                </a:solidFill>
                <a:latin typeface="Pretendard Bold"/>
                <a:ea typeface="Pretendard Bold"/>
                <a:cs typeface="Pretendard Bold"/>
                <a:sym typeface="Pretendard Bold"/>
              </a:defRPr>
            </a:lvl1pPr>
          </a:lstStyle>
          <a:p>
            <a:pPr/>
            <a:r>
              <a:t>CHAPTER 09</a:t>
            </a:r>
          </a:p>
        </p:txBody>
      </p:sp>
      <p:sp>
        <p:nvSpPr>
          <p:cNvPr id="650"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배포 및 검증</a:t>
            </a:r>
          </a:p>
        </p:txBody>
      </p:sp>
      <p:sp>
        <p:nvSpPr>
          <p:cNvPr id="651"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실제 서버에 배포하고, 테스트와 증빙으로 확인했다</a:t>
            </a:r>
          </a:p>
        </p:txBody>
      </p:sp>
      <p:sp>
        <p:nvSpPr>
          <p:cNvPr id="652" name="Shape 6"/>
          <p:cNvSpPr/>
          <p:nvPr/>
        </p:nvSpPr>
        <p:spPr>
          <a:xfrm>
            <a:off x="11267692" y="490155"/>
            <a:ext cx="50296" cy="277944"/>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653" name="Shape 7"/>
          <p:cNvSpPr/>
          <p:nvPr/>
        </p:nvSpPr>
        <p:spPr>
          <a:xfrm>
            <a:off x="11359133" y="642418"/>
            <a:ext cx="50296" cy="125682"/>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654" name="Shape 8"/>
          <p:cNvSpPr/>
          <p:nvPr/>
        </p:nvSpPr>
        <p:spPr>
          <a:xfrm>
            <a:off x="11450573" y="648955"/>
            <a:ext cx="50296" cy="119145"/>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655" name="Shape 9"/>
          <p:cNvSpPr/>
          <p:nvPr/>
        </p:nvSpPr>
        <p:spPr>
          <a:xfrm>
            <a:off x="11542014" y="631450"/>
            <a:ext cx="50296" cy="136650"/>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656" name="Shape 10"/>
          <p:cNvSpPr/>
          <p:nvPr/>
        </p:nvSpPr>
        <p:spPr>
          <a:xfrm>
            <a:off x="11633454" y="497943"/>
            <a:ext cx="50296" cy="270156"/>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657" name="Shape 11"/>
          <p:cNvSpPr/>
          <p:nvPr/>
        </p:nvSpPr>
        <p:spPr>
          <a:xfrm>
            <a:off x="623162" y="1755648"/>
            <a:ext cx="2057402" cy="713236"/>
          </a:xfrm>
          <a:prstGeom prst="roundRect">
            <a:avLst>
              <a:gd name="adj" fmla="val 11538"/>
            </a:avLst>
          </a:prstGeom>
          <a:solidFill>
            <a:srgbClr val="2A2563"/>
          </a:solidFill>
          <a:ln w="15875">
            <a:solidFill>
              <a:srgbClr val="38BDF8"/>
            </a:solidFill>
          </a:ln>
        </p:spPr>
        <p:txBody>
          <a:bodyPr lIns="45718" tIns="45718" rIns="45718" bIns="45718"/>
          <a:lstStyle/>
          <a:p>
            <a:pPr/>
          </a:p>
        </p:txBody>
      </p:sp>
      <p:sp>
        <p:nvSpPr>
          <p:cNvPr id="658" name="Text 12"/>
          <p:cNvSpPr txBox="1"/>
          <p:nvPr/>
        </p:nvSpPr>
        <p:spPr>
          <a:xfrm>
            <a:off x="623162" y="1828800"/>
            <a:ext cx="2057402"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300">
                <a:solidFill>
                  <a:srgbClr val="38BDF8"/>
                </a:solidFill>
                <a:latin typeface="Pretendard Bold"/>
                <a:ea typeface="Pretendard Bold"/>
                <a:cs typeface="Pretendard Bold"/>
                <a:sym typeface="Pretendard Bold"/>
              </a:defRPr>
            </a:lvl1pPr>
          </a:lstStyle>
          <a:p>
            <a:pPr/>
            <a:r>
              <a:t>Build</a:t>
            </a:r>
          </a:p>
        </p:txBody>
      </p:sp>
      <p:sp>
        <p:nvSpPr>
          <p:cNvPr id="659" name="Text 13"/>
          <p:cNvSpPr txBox="1"/>
          <p:nvPr/>
        </p:nvSpPr>
        <p:spPr>
          <a:xfrm>
            <a:off x="623162" y="2121405"/>
            <a:ext cx="205740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C9C6F0"/>
                </a:solidFill>
              </a:defRPr>
            </a:lvl1pPr>
          </a:lstStyle>
          <a:p>
            <a:pPr/>
            <a:r>
              <a:t>Vite + Maven</a:t>
            </a:r>
          </a:p>
        </p:txBody>
      </p:sp>
      <p:pic>
        <p:nvPicPr>
          <p:cNvPr id="660" name="Image 0" descr="Image 0"/>
          <p:cNvPicPr>
            <a:picLocks noChangeAspect="1"/>
          </p:cNvPicPr>
          <p:nvPr/>
        </p:nvPicPr>
        <p:blipFill>
          <a:blip r:embed="rId3">
            <a:extLst/>
          </a:blip>
          <a:stretch>
            <a:fillRect/>
          </a:stretch>
        </p:blipFill>
        <p:spPr>
          <a:xfrm>
            <a:off x="2703422" y="2011677"/>
            <a:ext cx="118874" cy="118876"/>
          </a:xfrm>
          <a:prstGeom prst="rect">
            <a:avLst/>
          </a:prstGeom>
          <a:ln w="12700">
            <a:miter lim="400000"/>
          </a:ln>
        </p:spPr>
      </p:pic>
      <p:sp>
        <p:nvSpPr>
          <p:cNvPr id="661" name="Shape 14"/>
          <p:cNvSpPr/>
          <p:nvPr/>
        </p:nvSpPr>
        <p:spPr>
          <a:xfrm>
            <a:off x="2845155" y="1755648"/>
            <a:ext cx="2057401" cy="713236"/>
          </a:xfrm>
          <a:prstGeom prst="roundRect">
            <a:avLst>
              <a:gd name="adj" fmla="val 11538"/>
            </a:avLst>
          </a:prstGeom>
          <a:solidFill>
            <a:srgbClr val="2A2563"/>
          </a:solidFill>
          <a:ln w="15875">
            <a:solidFill>
              <a:srgbClr val="A78BFA"/>
            </a:solidFill>
          </a:ln>
        </p:spPr>
        <p:txBody>
          <a:bodyPr lIns="45718" tIns="45718" rIns="45718" bIns="45718"/>
          <a:lstStyle/>
          <a:p>
            <a:pPr/>
          </a:p>
        </p:txBody>
      </p:sp>
      <p:sp>
        <p:nvSpPr>
          <p:cNvPr id="662" name="Text 15"/>
          <p:cNvSpPr txBox="1"/>
          <p:nvPr/>
        </p:nvSpPr>
        <p:spPr>
          <a:xfrm>
            <a:off x="2845155" y="1828800"/>
            <a:ext cx="2057402"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300">
                <a:solidFill>
                  <a:srgbClr val="A78BFA"/>
                </a:solidFill>
                <a:latin typeface="Pretendard Bold"/>
                <a:ea typeface="Pretendard Bold"/>
                <a:cs typeface="Pretendard Bold"/>
                <a:sym typeface="Pretendard Bold"/>
              </a:defRPr>
            </a:lvl1pPr>
          </a:lstStyle>
          <a:p>
            <a:pPr/>
            <a:r>
              <a:t>Test</a:t>
            </a:r>
          </a:p>
        </p:txBody>
      </p:sp>
      <p:sp>
        <p:nvSpPr>
          <p:cNvPr id="663" name="Text 16"/>
          <p:cNvSpPr txBox="1"/>
          <p:nvPr/>
        </p:nvSpPr>
        <p:spPr>
          <a:xfrm>
            <a:off x="2845155" y="2121405"/>
            <a:ext cx="205740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C9C6F0"/>
                </a:solidFill>
              </a:defRPr>
            </a:lvl1pPr>
          </a:lstStyle>
          <a:p>
            <a:pPr/>
            <a:r>
              <a:t>mvn test</a:t>
            </a:r>
          </a:p>
        </p:txBody>
      </p:sp>
      <p:pic>
        <p:nvPicPr>
          <p:cNvPr id="664" name="Image 1" descr="Image 1"/>
          <p:cNvPicPr>
            <a:picLocks noChangeAspect="1"/>
          </p:cNvPicPr>
          <p:nvPr/>
        </p:nvPicPr>
        <p:blipFill>
          <a:blip r:embed="rId3">
            <a:extLst/>
          </a:blip>
          <a:stretch>
            <a:fillRect/>
          </a:stretch>
        </p:blipFill>
        <p:spPr>
          <a:xfrm>
            <a:off x="4925416" y="2011677"/>
            <a:ext cx="118876" cy="118876"/>
          </a:xfrm>
          <a:prstGeom prst="rect">
            <a:avLst/>
          </a:prstGeom>
          <a:ln w="12700">
            <a:miter lim="400000"/>
          </a:ln>
        </p:spPr>
      </p:pic>
      <p:sp>
        <p:nvSpPr>
          <p:cNvPr id="665" name="Shape 17"/>
          <p:cNvSpPr/>
          <p:nvPr/>
        </p:nvSpPr>
        <p:spPr>
          <a:xfrm>
            <a:off x="5067148" y="1755648"/>
            <a:ext cx="2057403" cy="713236"/>
          </a:xfrm>
          <a:prstGeom prst="roundRect">
            <a:avLst>
              <a:gd name="adj" fmla="val 11538"/>
            </a:avLst>
          </a:prstGeom>
          <a:solidFill>
            <a:srgbClr val="2A2563"/>
          </a:solidFill>
          <a:ln w="15875">
            <a:solidFill>
              <a:srgbClr val="F472B6"/>
            </a:solidFill>
          </a:ln>
        </p:spPr>
        <p:txBody>
          <a:bodyPr lIns="45718" tIns="45718" rIns="45718" bIns="45718"/>
          <a:lstStyle/>
          <a:p>
            <a:pPr/>
          </a:p>
        </p:txBody>
      </p:sp>
      <p:sp>
        <p:nvSpPr>
          <p:cNvPr id="666" name="Text 18"/>
          <p:cNvSpPr txBox="1"/>
          <p:nvPr/>
        </p:nvSpPr>
        <p:spPr>
          <a:xfrm>
            <a:off x="5067148" y="1828800"/>
            <a:ext cx="2057403"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300">
                <a:solidFill>
                  <a:srgbClr val="F472B6"/>
                </a:solidFill>
                <a:latin typeface="Pretendard Bold"/>
                <a:ea typeface="Pretendard Bold"/>
                <a:cs typeface="Pretendard Bold"/>
                <a:sym typeface="Pretendard Bold"/>
              </a:defRPr>
            </a:lvl1pPr>
          </a:lstStyle>
          <a:p>
            <a:pPr/>
            <a:r>
              <a:t>Package</a:t>
            </a:r>
          </a:p>
        </p:txBody>
      </p:sp>
      <p:sp>
        <p:nvSpPr>
          <p:cNvPr id="667" name="Text 19"/>
          <p:cNvSpPr txBox="1"/>
          <p:nvPr/>
        </p:nvSpPr>
        <p:spPr>
          <a:xfrm>
            <a:off x="5067148" y="2121405"/>
            <a:ext cx="205740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C9C6F0"/>
                </a:solidFill>
              </a:defRPr>
            </a:lvl1pPr>
          </a:lstStyle>
          <a:p>
            <a:pPr/>
            <a:r>
              <a:t>단일 JAR · 31MB</a:t>
            </a:r>
          </a:p>
        </p:txBody>
      </p:sp>
      <p:pic>
        <p:nvPicPr>
          <p:cNvPr id="668" name="Image 2" descr="Image 2"/>
          <p:cNvPicPr>
            <a:picLocks noChangeAspect="1"/>
          </p:cNvPicPr>
          <p:nvPr/>
        </p:nvPicPr>
        <p:blipFill>
          <a:blip r:embed="rId3">
            <a:extLst/>
          </a:blip>
          <a:stretch>
            <a:fillRect/>
          </a:stretch>
        </p:blipFill>
        <p:spPr>
          <a:xfrm>
            <a:off x="7147407" y="2011677"/>
            <a:ext cx="118876" cy="118876"/>
          </a:xfrm>
          <a:prstGeom prst="rect">
            <a:avLst/>
          </a:prstGeom>
          <a:ln w="12700">
            <a:miter lim="400000"/>
          </a:ln>
        </p:spPr>
      </p:pic>
      <p:sp>
        <p:nvSpPr>
          <p:cNvPr id="669" name="Shape 20"/>
          <p:cNvSpPr/>
          <p:nvPr/>
        </p:nvSpPr>
        <p:spPr>
          <a:xfrm>
            <a:off x="7289140" y="1755648"/>
            <a:ext cx="2057404" cy="713236"/>
          </a:xfrm>
          <a:prstGeom prst="roundRect">
            <a:avLst>
              <a:gd name="adj" fmla="val 11538"/>
            </a:avLst>
          </a:prstGeom>
          <a:solidFill>
            <a:srgbClr val="2A2563"/>
          </a:solidFill>
          <a:ln w="15875">
            <a:solidFill>
              <a:srgbClr val="FBBF24"/>
            </a:solidFill>
          </a:ln>
        </p:spPr>
        <p:txBody>
          <a:bodyPr lIns="45718" tIns="45718" rIns="45718" bIns="45718"/>
          <a:lstStyle/>
          <a:p>
            <a:pPr/>
          </a:p>
        </p:txBody>
      </p:sp>
      <p:sp>
        <p:nvSpPr>
          <p:cNvPr id="670" name="Text 21"/>
          <p:cNvSpPr txBox="1"/>
          <p:nvPr/>
        </p:nvSpPr>
        <p:spPr>
          <a:xfrm>
            <a:off x="7289140" y="1828800"/>
            <a:ext cx="2057403"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300">
                <a:solidFill>
                  <a:srgbClr val="FBBF24"/>
                </a:solidFill>
                <a:latin typeface="Pretendard Bold"/>
                <a:ea typeface="Pretendard Bold"/>
                <a:cs typeface="Pretendard Bold"/>
                <a:sym typeface="Pretendard Bold"/>
              </a:defRPr>
            </a:lvl1pPr>
          </a:lstStyle>
          <a:p>
            <a:pPr/>
            <a:r>
              <a:t>Deploy</a:t>
            </a:r>
          </a:p>
        </p:txBody>
      </p:sp>
      <p:sp>
        <p:nvSpPr>
          <p:cNvPr id="671" name="Text 22"/>
          <p:cNvSpPr txBox="1"/>
          <p:nvPr/>
        </p:nvSpPr>
        <p:spPr>
          <a:xfrm>
            <a:off x="7289140" y="2121405"/>
            <a:ext cx="205740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C9C6F0"/>
                </a:solidFill>
              </a:defRPr>
            </a:lvl1pPr>
          </a:lstStyle>
          <a:p>
            <a:pPr/>
            <a:r>
              <a:t>Oracle VM · systemd</a:t>
            </a:r>
          </a:p>
        </p:txBody>
      </p:sp>
      <p:pic>
        <p:nvPicPr>
          <p:cNvPr id="672" name="Image 3" descr="Image 3"/>
          <p:cNvPicPr>
            <a:picLocks noChangeAspect="1"/>
          </p:cNvPicPr>
          <p:nvPr/>
        </p:nvPicPr>
        <p:blipFill>
          <a:blip r:embed="rId3">
            <a:extLst/>
          </a:blip>
          <a:stretch>
            <a:fillRect/>
          </a:stretch>
        </p:blipFill>
        <p:spPr>
          <a:xfrm>
            <a:off x="9369400" y="2011677"/>
            <a:ext cx="118876" cy="118876"/>
          </a:xfrm>
          <a:prstGeom prst="rect">
            <a:avLst/>
          </a:prstGeom>
          <a:ln w="12700">
            <a:miter lim="400000"/>
          </a:ln>
        </p:spPr>
      </p:pic>
      <p:sp>
        <p:nvSpPr>
          <p:cNvPr id="673" name="Shape 23"/>
          <p:cNvSpPr/>
          <p:nvPr/>
        </p:nvSpPr>
        <p:spPr>
          <a:xfrm>
            <a:off x="9511131" y="1755648"/>
            <a:ext cx="2057403" cy="713236"/>
          </a:xfrm>
          <a:prstGeom prst="roundRect">
            <a:avLst>
              <a:gd name="adj" fmla="val 11538"/>
            </a:avLst>
          </a:prstGeom>
          <a:solidFill>
            <a:srgbClr val="2A2563"/>
          </a:solidFill>
          <a:ln w="15875">
            <a:solidFill>
              <a:srgbClr val="34D399"/>
            </a:solidFill>
          </a:ln>
        </p:spPr>
        <p:txBody>
          <a:bodyPr lIns="45718" tIns="45718" rIns="45718" bIns="45718"/>
          <a:lstStyle/>
          <a:p>
            <a:pPr/>
          </a:p>
        </p:txBody>
      </p:sp>
      <p:sp>
        <p:nvSpPr>
          <p:cNvPr id="674" name="Text 24"/>
          <p:cNvSpPr txBox="1"/>
          <p:nvPr/>
        </p:nvSpPr>
        <p:spPr>
          <a:xfrm>
            <a:off x="9511131" y="1828800"/>
            <a:ext cx="2057403"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300">
                <a:solidFill>
                  <a:srgbClr val="34D399"/>
                </a:solidFill>
                <a:latin typeface="Pretendard Bold"/>
                <a:ea typeface="Pretendard Bold"/>
                <a:cs typeface="Pretendard Bold"/>
                <a:sym typeface="Pretendard Bold"/>
              </a:defRPr>
            </a:lvl1pPr>
          </a:lstStyle>
          <a:p>
            <a:pPr/>
            <a:r>
              <a:t>Health</a:t>
            </a:r>
          </a:p>
        </p:txBody>
      </p:sp>
      <p:sp>
        <p:nvSpPr>
          <p:cNvPr id="675" name="Text 25"/>
          <p:cNvSpPr txBox="1"/>
          <p:nvPr/>
        </p:nvSpPr>
        <p:spPr>
          <a:xfrm>
            <a:off x="9511131" y="2121405"/>
            <a:ext cx="205740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C9C6F0"/>
                </a:solidFill>
              </a:defRPr>
            </a:lvl1pPr>
          </a:lstStyle>
          <a:p>
            <a:pPr/>
            <a:r>
              <a:t>status: ok</a:t>
            </a:r>
          </a:p>
        </p:txBody>
      </p:sp>
      <p:sp>
        <p:nvSpPr>
          <p:cNvPr id="676" name="Shape 26"/>
          <p:cNvSpPr/>
          <p:nvPr/>
        </p:nvSpPr>
        <p:spPr>
          <a:xfrm>
            <a:off x="640080" y="2743200"/>
            <a:ext cx="5440680" cy="3017523"/>
          </a:xfrm>
          <a:prstGeom prst="roundRect">
            <a:avLst>
              <a:gd name="adj" fmla="val 2727"/>
            </a:avLst>
          </a:prstGeom>
          <a:solidFill>
            <a:srgbClr val="2A2563"/>
          </a:solidFill>
          <a:ln w="12700">
            <a:solidFill>
              <a:srgbClr val="4A4392"/>
            </a:solidFill>
          </a:ln>
        </p:spPr>
        <p:txBody>
          <a:bodyPr lIns="45718" tIns="45718" rIns="45718" bIns="45718"/>
          <a:lstStyle/>
          <a:p>
            <a:pPr/>
          </a:p>
        </p:txBody>
      </p:sp>
      <p:sp>
        <p:nvSpPr>
          <p:cNvPr id="677" name="Text 27"/>
          <p:cNvSpPr txBox="1"/>
          <p:nvPr/>
        </p:nvSpPr>
        <p:spPr>
          <a:xfrm>
            <a:off x="932687" y="2926077"/>
            <a:ext cx="274320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검증 체크리스트</a:t>
            </a:r>
          </a:p>
        </p:txBody>
      </p:sp>
      <p:sp>
        <p:nvSpPr>
          <p:cNvPr id="678" name="Text 28"/>
          <p:cNvSpPr txBox="1"/>
          <p:nvPr/>
        </p:nvSpPr>
        <p:spPr>
          <a:xfrm>
            <a:off x="4206240" y="2980944"/>
            <a:ext cx="160020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2026-06-03 기준</a:t>
            </a:r>
          </a:p>
        </p:txBody>
      </p:sp>
      <p:pic>
        <p:nvPicPr>
          <p:cNvPr id="679" name="Image 4" descr="Image 4"/>
          <p:cNvPicPr>
            <a:picLocks noChangeAspect="1"/>
          </p:cNvPicPr>
          <p:nvPr/>
        </p:nvPicPr>
        <p:blipFill>
          <a:blip r:embed="rId4">
            <a:extLst/>
          </a:blip>
          <a:stretch>
            <a:fillRect/>
          </a:stretch>
        </p:blipFill>
        <p:spPr>
          <a:xfrm>
            <a:off x="950974" y="3328415"/>
            <a:ext cx="237749" cy="237748"/>
          </a:xfrm>
          <a:prstGeom prst="rect">
            <a:avLst/>
          </a:prstGeom>
          <a:ln w="12700">
            <a:miter lim="400000"/>
          </a:ln>
        </p:spPr>
      </p:pic>
      <p:sp>
        <p:nvSpPr>
          <p:cNvPr id="680" name="Text 29"/>
          <p:cNvSpPr txBox="1"/>
          <p:nvPr/>
        </p:nvSpPr>
        <p:spPr>
          <a:xfrm>
            <a:off x="1316733" y="3392168"/>
            <a:ext cx="457200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100">
                <a:solidFill>
                  <a:srgbClr val="FFFFFF"/>
                </a:solidFill>
                <a:latin typeface="Pretendard Bold"/>
                <a:ea typeface="Pretendard Bold"/>
                <a:cs typeface="Pretendard Bold"/>
                <a:sym typeface="Pretendard Bold"/>
              </a:defRPr>
            </a:pPr>
            <a:r>
              <a:t xml:space="preserve">npm run lint   </a:t>
            </a:r>
            <a:r>
              <a:rPr>
                <a:solidFill>
                  <a:srgbClr val="C9C6F0"/>
                </a:solidFill>
                <a:latin typeface="+mn-lt"/>
                <a:ea typeface="+mn-ea"/>
                <a:cs typeface="+mn-cs"/>
                <a:sym typeface="Pretendard Regular"/>
              </a:rPr>
              <a:t>통과 (경고 0)</a:t>
            </a:r>
          </a:p>
        </p:txBody>
      </p:sp>
      <p:pic>
        <p:nvPicPr>
          <p:cNvPr id="681" name="Image 5" descr="Image 5"/>
          <p:cNvPicPr>
            <a:picLocks noChangeAspect="1"/>
          </p:cNvPicPr>
          <p:nvPr/>
        </p:nvPicPr>
        <p:blipFill>
          <a:blip r:embed="rId4">
            <a:extLst/>
          </a:blip>
          <a:stretch>
            <a:fillRect/>
          </a:stretch>
        </p:blipFill>
        <p:spPr>
          <a:xfrm>
            <a:off x="950974" y="3721608"/>
            <a:ext cx="237749" cy="237748"/>
          </a:xfrm>
          <a:prstGeom prst="rect">
            <a:avLst/>
          </a:prstGeom>
          <a:ln w="12700">
            <a:miter lim="400000"/>
          </a:ln>
        </p:spPr>
      </p:pic>
      <p:sp>
        <p:nvSpPr>
          <p:cNvPr id="682" name="Text 30"/>
          <p:cNvSpPr txBox="1"/>
          <p:nvPr/>
        </p:nvSpPr>
        <p:spPr>
          <a:xfrm>
            <a:off x="1316733" y="3785359"/>
            <a:ext cx="457200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100">
                <a:solidFill>
                  <a:srgbClr val="FFFFFF"/>
                </a:solidFill>
                <a:latin typeface="Pretendard Bold"/>
                <a:ea typeface="Pretendard Bold"/>
                <a:cs typeface="Pretendard Bold"/>
                <a:sym typeface="Pretendard Bold"/>
              </a:defRPr>
            </a:pPr>
            <a:r>
              <a:t xml:space="preserve">npm run build   </a:t>
            </a:r>
            <a:r>
              <a:rPr>
                <a:solidFill>
                  <a:srgbClr val="C9C6F0"/>
                </a:solidFill>
                <a:latin typeface="+mn-lt"/>
                <a:ea typeface="+mn-ea"/>
                <a:cs typeface="+mn-cs"/>
                <a:sym typeface="Pretendard Regular"/>
              </a:rPr>
              <a:t>성공 — Vite 프로덕션 빌드</a:t>
            </a:r>
          </a:p>
        </p:txBody>
      </p:sp>
      <p:pic>
        <p:nvPicPr>
          <p:cNvPr id="683" name="Image 6" descr="Image 6"/>
          <p:cNvPicPr>
            <a:picLocks noChangeAspect="1"/>
          </p:cNvPicPr>
          <p:nvPr/>
        </p:nvPicPr>
        <p:blipFill>
          <a:blip r:embed="rId4">
            <a:extLst/>
          </a:blip>
          <a:stretch>
            <a:fillRect/>
          </a:stretch>
        </p:blipFill>
        <p:spPr>
          <a:xfrm>
            <a:off x="950974" y="4114800"/>
            <a:ext cx="237749" cy="237744"/>
          </a:xfrm>
          <a:prstGeom prst="rect">
            <a:avLst/>
          </a:prstGeom>
          <a:ln w="12700">
            <a:miter lim="400000"/>
          </a:ln>
        </p:spPr>
      </p:pic>
      <p:sp>
        <p:nvSpPr>
          <p:cNvPr id="684" name="Text 31"/>
          <p:cNvSpPr txBox="1"/>
          <p:nvPr/>
        </p:nvSpPr>
        <p:spPr>
          <a:xfrm>
            <a:off x="1316733" y="4178551"/>
            <a:ext cx="457200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100">
                <a:solidFill>
                  <a:srgbClr val="FFFFFF"/>
                </a:solidFill>
                <a:latin typeface="Pretendard Bold"/>
                <a:ea typeface="Pretendard Bold"/>
                <a:cs typeface="Pretendard Bold"/>
                <a:sym typeface="Pretendard Bold"/>
              </a:defRPr>
            </a:pPr>
            <a:r>
              <a:t xml:space="preserve">mvn test   </a:t>
            </a:r>
            <a:r>
              <a:rPr>
                <a:solidFill>
                  <a:srgbClr val="C9C6F0"/>
                </a:solidFill>
                <a:latin typeface="+mn-lt"/>
                <a:ea typeface="+mn-ea"/>
                <a:cs typeface="+mn-cs"/>
                <a:sym typeface="Pretendard Regular"/>
              </a:rPr>
              <a:t>10건 모두 통과 · failures 0 · errors 0</a:t>
            </a:r>
          </a:p>
        </p:txBody>
      </p:sp>
      <p:pic>
        <p:nvPicPr>
          <p:cNvPr id="685" name="Image 7" descr="Image 7"/>
          <p:cNvPicPr>
            <a:picLocks noChangeAspect="1"/>
          </p:cNvPicPr>
          <p:nvPr/>
        </p:nvPicPr>
        <p:blipFill>
          <a:blip r:embed="rId4">
            <a:extLst/>
          </a:blip>
          <a:stretch>
            <a:fillRect/>
          </a:stretch>
        </p:blipFill>
        <p:spPr>
          <a:xfrm>
            <a:off x="950974" y="4507991"/>
            <a:ext cx="237749" cy="237748"/>
          </a:xfrm>
          <a:prstGeom prst="rect">
            <a:avLst/>
          </a:prstGeom>
          <a:ln w="12700">
            <a:miter lim="400000"/>
          </a:ln>
        </p:spPr>
      </p:pic>
      <p:sp>
        <p:nvSpPr>
          <p:cNvPr id="686" name="Text 32"/>
          <p:cNvSpPr txBox="1"/>
          <p:nvPr/>
        </p:nvSpPr>
        <p:spPr>
          <a:xfrm>
            <a:off x="1316733" y="4571742"/>
            <a:ext cx="457200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100">
                <a:solidFill>
                  <a:srgbClr val="FFFFFF"/>
                </a:solidFill>
                <a:latin typeface="Pretendard Bold"/>
                <a:ea typeface="Pretendard Bold"/>
                <a:cs typeface="Pretendard Bold"/>
                <a:sym typeface="Pretendard Bold"/>
              </a:defRPr>
            </a:pPr>
            <a:r>
              <a:t xml:space="preserve">운영 Health   </a:t>
            </a:r>
            <a:r>
              <a:rPr>
                <a:solidFill>
                  <a:srgbClr val="C9C6F0"/>
                </a:solidFill>
                <a:latin typeface="+mn-lt"/>
                <a:ea typeface="+mn-ea"/>
                <a:cs typeface="+mn-cs"/>
                <a:sym typeface="Pretendard Regular"/>
              </a:rPr>
              <a:t>"status": "ok" 응답 확인</a:t>
            </a:r>
          </a:p>
        </p:txBody>
      </p:sp>
      <p:pic>
        <p:nvPicPr>
          <p:cNvPr id="687" name="Image 8" descr="Image 8"/>
          <p:cNvPicPr>
            <a:picLocks noChangeAspect="1"/>
          </p:cNvPicPr>
          <p:nvPr/>
        </p:nvPicPr>
        <p:blipFill>
          <a:blip r:embed="rId4">
            <a:extLst/>
          </a:blip>
          <a:stretch>
            <a:fillRect/>
          </a:stretch>
        </p:blipFill>
        <p:spPr>
          <a:xfrm>
            <a:off x="950974" y="4901184"/>
            <a:ext cx="237749" cy="237748"/>
          </a:xfrm>
          <a:prstGeom prst="rect">
            <a:avLst/>
          </a:prstGeom>
          <a:ln w="12700">
            <a:miter lim="400000"/>
          </a:ln>
        </p:spPr>
      </p:pic>
      <p:sp>
        <p:nvSpPr>
          <p:cNvPr id="688" name="Text 33"/>
          <p:cNvSpPr txBox="1"/>
          <p:nvPr/>
        </p:nvSpPr>
        <p:spPr>
          <a:xfrm>
            <a:off x="1316733" y="4964935"/>
            <a:ext cx="457200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100">
                <a:solidFill>
                  <a:srgbClr val="FFFFFF"/>
                </a:solidFill>
                <a:latin typeface="Pretendard Bold"/>
                <a:ea typeface="Pretendard Bold"/>
                <a:cs typeface="Pretendard Bold"/>
                <a:sym typeface="Pretendard Bold"/>
              </a:defRPr>
            </a:pPr>
            <a:r>
              <a:t xml:space="preserve">GitHub   </a:t>
            </a:r>
            <a:r>
              <a:rPr>
                <a:solidFill>
                  <a:srgbClr val="C9C6F0"/>
                </a:solidFill>
                <a:latin typeface="+mn-lt"/>
                <a:ea typeface="+mn-ea"/>
                <a:cs typeface="+mn-cs"/>
                <a:sym typeface="Pretendard Regular"/>
              </a:rPr>
              <a:t>main 브랜치 최신 작업 푸시 완료</a:t>
            </a:r>
          </a:p>
        </p:txBody>
      </p:sp>
      <p:pic>
        <p:nvPicPr>
          <p:cNvPr id="689" name="Image 9" descr="Image 9"/>
          <p:cNvPicPr>
            <a:picLocks noChangeAspect="1"/>
          </p:cNvPicPr>
          <p:nvPr/>
        </p:nvPicPr>
        <p:blipFill>
          <a:blip r:embed="rId4">
            <a:extLst/>
          </a:blip>
          <a:stretch>
            <a:fillRect/>
          </a:stretch>
        </p:blipFill>
        <p:spPr>
          <a:xfrm>
            <a:off x="950974" y="5294376"/>
            <a:ext cx="237749" cy="237748"/>
          </a:xfrm>
          <a:prstGeom prst="rect">
            <a:avLst/>
          </a:prstGeom>
          <a:ln w="12700">
            <a:miter lim="400000"/>
          </a:ln>
        </p:spPr>
      </p:pic>
      <p:sp>
        <p:nvSpPr>
          <p:cNvPr id="690" name="Text 34"/>
          <p:cNvSpPr txBox="1"/>
          <p:nvPr/>
        </p:nvSpPr>
        <p:spPr>
          <a:xfrm>
            <a:off x="1316733" y="5358129"/>
            <a:ext cx="457200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100">
                <a:solidFill>
                  <a:srgbClr val="FFFFFF"/>
                </a:solidFill>
                <a:latin typeface="Pretendard Bold"/>
                <a:ea typeface="Pretendard Bold"/>
                <a:cs typeface="Pretendard Bold"/>
                <a:sym typeface="Pretendard Bold"/>
              </a:defRPr>
            </a:pPr>
            <a:r>
              <a:t xml:space="preserve">문서화   </a:t>
            </a:r>
            <a:r>
              <a:rPr>
                <a:solidFill>
                  <a:srgbClr val="C9C6F0"/>
                </a:solidFill>
                <a:latin typeface="+mn-lt"/>
                <a:ea typeface="+mn-ea"/>
                <a:cs typeface="+mn-cs"/>
                <a:sym typeface="Pretendard Regular"/>
              </a:rPr>
              <a:t>Notion 포트폴리오 · 증빙 스크린샷 정리</a:t>
            </a:r>
          </a:p>
        </p:txBody>
      </p:sp>
      <p:sp>
        <p:nvSpPr>
          <p:cNvPr id="691" name="Text 35"/>
          <p:cNvSpPr txBox="1"/>
          <p:nvPr/>
        </p:nvSpPr>
        <p:spPr>
          <a:xfrm>
            <a:off x="6355079" y="2761488"/>
            <a:ext cx="411480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34D399"/>
                </a:solidFill>
                <a:latin typeface="Pretendard Bold"/>
                <a:ea typeface="Pretendard Bold"/>
                <a:cs typeface="Pretendard Bold"/>
                <a:sym typeface="Pretendard Bold"/>
              </a:defRPr>
            </a:lvl1pPr>
          </a:lstStyle>
          <a:p>
            <a:pPr/>
            <a:r>
              <a:t>운영 Health 응답 — /api/health</a:t>
            </a:r>
          </a:p>
        </p:txBody>
      </p:sp>
      <p:sp>
        <p:nvSpPr>
          <p:cNvPr id="692" name="Shape 36"/>
          <p:cNvSpPr/>
          <p:nvPr/>
        </p:nvSpPr>
        <p:spPr>
          <a:xfrm>
            <a:off x="6355079" y="3017520"/>
            <a:ext cx="5193794" cy="466348"/>
          </a:xfrm>
          <a:prstGeom prst="rect">
            <a:avLst/>
          </a:prstGeom>
          <a:solidFill>
            <a:srgbClr val="FFFFFF"/>
          </a:solidFill>
          <a:ln w="12700">
            <a:solidFill>
              <a:srgbClr val="34D399"/>
            </a:solidFill>
          </a:ln>
        </p:spPr>
        <p:txBody>
          <a:bodyPr lIns="45718" tIns="45718" rIns="45718" bIns="45718"/>
          <a:lstStyle/>
          <a:p>
            <a:pPr/>
          </a:p>
        </p:txBody>
      </p:sp>
      <p:pic>
        <p:nvPicPr>
          <p:cNvPr id="693" name="Image 10" descr="Image 10"/>
          <p:cNvPicPr>
            <a:picLocks noChangeAspect="1"/>
          </p:cNvPicPr>
          <p:nvPr/>
        </p:nvPicPr>
        <p:blipFill>
          <a:blip r:embed="rId5">
            <a:extLst/>
          </a:blip>
          <a:stretch>
            <a:fillRect/>
          </a:stretch>
        </p:blipFill>
        <p:spPr>
          <a:xfrm>
            <a:off x="6391654" y="3049522"/>
            <a:ext cx="5120643" cy="409653"/>
          </a:xfrm>
          <a:prstGeom prst="rect">
            <a:avLst/>
          </a:prstGeom>
          <a:ln w="12700">
            <a:miter lim="400000"/>
          </a:ln>
        </p:spPr>
      </p:pic>
      <p:sp>
        <p:nvSpPr>
          <p:cNvPr id="694" name="Text 37"/>
          <p:cNvSpPr txBox="1"/>
          <p:nvPr/>
        </p:nvSpPr>
        <p:spPr>
          <a:xfrm>
            <a:off x="6355079" y="3657600"/>
            <a:ext cx="4389123" cy="152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38BDF8"/>
                </a:solidFill>
                <a:latin typeface="Pretendard Bold"/>
                <a:ea typeface="Pretendard Bold"/>
                <a:cs typeface="Pretendard Bold"/>
                <a:sym typeface="Pretendard Bold"/>
              </a:defRPr>
            </a:lvl1pPr>
          </a:lstStyle>
          <a:p>
            <a:pPr/>
            <a:r>
              <a:t>GitHub — FutureAria/Capstone_Project · jin 작업 → main 병합 완료</a:t>
            </a:r>
          </a:p>
        </p:txBody>
      </p:sp>
      <p:sp>
        <p:nvSpPr>
          <p:cNvPr id="695" name="Shape 38"/>
          <p:cNvSpPr/>
          <p:nvPr/>
        </p:nvSpPr>
        <p:spPr>
          <a:xfrm>
            <a:off x="6355079" y="3913632"/>
            <a:ext cx="3246124" cy="1933957"/>
          </a:xfrm>
          <a:prstGeom prst="rect">
            <a:avLst/>
          </a:prstGeom>
          <a:solidFill>
            <a:srgbClr val="FFFFFF"/>
          </a:solidFill>
          <a:ln w="12700">
            <a:solidFill>
              <a:srgbClr val="38BDF8"/>
            </a:solidFill>
          </a:ln>
        </p:spPr>
        <p:txBody>
          <a:bodyPr lIns="45718" tIns="45718" rIns="45718" bIns="45718"/>
          <a:lstStyle/>
          <a:p>
            <a:pPr/>
          </a:p>
        </p:txBody>
      </p:sp>
      <p:pic>
        <p:nvPicPr>
          <p:cNvPr id="696" name="Image 11" descr="Image 11"/>
          <p:cNvPicPr>
            <a:picLocks noChangeAspect="1"/>
          </p:cNvPicPr>
          <p:nvPr/>
        </p:nvPicPr>
        <p:blipFill>
          <a:blip r:embed="rId6">
            <a:extLst/>
          </a:blip>
          <a:stretch>
            <a:fillRect/>
          </a:stretch>
        </p:blipFill>
        <p:spPr>
          <a:xfrm>
            <a:off x="6391654" y="3945635"/>
            <a:ext cx="3172972" cy="1850750"/>
          </a:xfrm>
          <a:prstGeom prst="rect">
            <a:avLst/>
          </a:prstGeom>
          <a:ln w="12700">
            <a:miter lim="400000"/>
          </a:ln>
        </p:spPr>
      </p:pic>
      <p:sp>
        <p:nvSpPr>
          <p:cNvPr id="697" name="Shape 39"/>
          <p:cNvSpPr/>
          <p:nvPr/>
        </p:nvSpPr>
        <p:spPr>
          <a:xfrm>
            <a:off x="9765792" y="3950208"/>
            <a:ext cx="1801372" cy="420628"/>
          </a:xfrm>
          <a:prstGeom prst="roundRect">
            <a:avLst>
              <a:gd name="adj" fmla="val 15217"/>
            </a:avLst>
          </a:prstGeom>
          <a:solidFill>
            <a:srgbClr val="332D74"/>
          </a:solidFill>
          <a:ln w="12700">
            <a:solidFill>
              <a:srgbClr val="5B53A8"/>
            </a:solidFill>
          </a:ln>
        </p:spPr>
        <p:txBody>
          <a:bodyPr lIns="45718" tIns="45718" rIns="45718" bIns="45718"/>
          <a:lstStyle/>
          <a:p>
            <a:pPr/>
          </a:p>
        </p:txBody>
      </p:sp>
      <p:sp>
        <p:nvSpPr>
          <p:cNvPr id="698" name="Text 40"/>
          <p:cNvSpPr txBox="1"/>
          <p:nvPr/>
        </p:nvSpPr>
        <p:spPr>
          <a:xfrm>
            <a:off x="9857230" y="4097018"/>
            <a:ext cx="164592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solidFill>
                  <a:srgbClr val="C9C6F0"/>
                </a:solidFill>
              </a:defRPr>
            </a:lvl1pPr>
          </a:lstStyle>
          <a:p>
            <a:pPr/>
            <a:r>
              <a:t>Docker 미사용 — 단일 JAR 배포</a:t>
            </a:r>
          </a:p>
        </p:txBody>
      </p:sp>
      <p:sp>
        <p:nvSpPr>
          <p:cNvPr id="699" name="Shape 41"/>
          <p:cNvSpPr/>
          <p:nvPr/>
        </p:nvSpPr>
        <p:spPr>
          <a:xfrm>
            <a:off x="9765792" y="4453128"/>
            <a:ext cx="1801372" cy="420628"/>
          </a:xfrm>
          <a:prstGeom prst="roundRect">
            <a:avLst>
              <a:gd name="adj" fmla="val 15217"/>
            </a:avLst>
          </a:prstGeom>
          <a:solidFill>
            <a:srgbClr val="332D74"/>
          </a:solidFill>
          <a:ln w="12700">
            <a:solidFill>
              <a:srgbClr val="5B53A8"/>
            </a:solidFill>
          </a:ln>
        </p:spPr>
        <p:txBody>
          <a:bodyPr lIns="45718" tIns="45718" rIns="45718" bIns="45718"/>
          <a:lstStyle/>
          <a:p>
            <a:pPr/>
          </a:p>
        </p:txBody>
      </p:sp>
      <p:sp>
        <p:nvSpPr>
          <p:cNvPr id="700" name="Text 42"/>
          <p:cNvSpPr txBox="1"/>
          <p:nvPr/>
        </p:nvSpPr>
        <p:spPr>
          <a:xfrm>
            <a:off x="9857230" y="4599940"/>
            <a:ext cx="164592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solidFill>
                  <a:srgbClr val="C9C6F0"/>
                </a:solidFill>
              </a:defRPr>
            </a:lvl1pPr>
          </a:lstStyle>
          <a:p>
            <a:pPr/>
            <a:r>
              <a:t>node_modules 서버 미업로드</a:t>
            </a:r>
          </a:p>
        </p:txBody>
      </p:sp>
      <p:sp>
        <p:nvSpPr>
          <p:cNvPr id="701" name="Shape 43"/>
          <p:cNvSpPr/>
          <p:nvPr/>
        </p:nvSpPr>
        <p:spPr>
          <a:xfrm>
            <a:off x="9765792" y="4956047"/>
            <a:ext cx="1801372" cy="420628"/>
          </a:xfrm>
          <a:prstGeom prst="roundRect">
            <a:avLst>
              <a:gd name="adj" fmla="val 15217"/>
            </a:avLst>
          </a:prstGeom>
          <a:solidFill>
            <a:srgbClr val="332D74"/>
          </a:solidFill>
          <a:ln w="12700">
            <a:solidFill>
              <a:srgbClr val="5B53A8"/>
            </a:solidFill>
          </a:ln>
        </p:spPr>
        <p:txBody>
          <a:bodyPr lIns="45718" tIns="45718" rIns="45718" bIns="45718"/>
          <a:lstStyle/>
          <a:p>
            <a:pPr/>
          </a:p>
        </p:txBody>
      </p:sp>
      <p:sp>
        <p:nvSpPr>
          <p:cNvPr id="702" name="Text 44"/>
          <p:cNvSpPr txBox="1"/>
          <p:nvPr/>
        </p:nvSpPr>
        <p:spPr>
          <a:xfrm>
            <a:off x="9857230" y="5102857"/>
            <a:ext cx="164592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solidFill>
                  <a:srgbClr val="C9C6F0"/>
                </a:solidFill>
              </a:defRPr>
            </a:lvl1pPr>
          </a:lstStyle>
          <a:p>
            <a:pPr/>
            <a:r>
              <a:t>프론트 빌드를 JAR에 내장</a:t>
            </a:r>
          </a:p>
        </p:txBody>
      </p:sp>
      <p:sp>
        <p:nvSpPr>
          <p:cNvPr id="703" name="Shape 45"/>
          <p:cNvSpPr/>
          <p:nvPr/>
        </p:nvSpPr>
        <p:spPr>
          <a:xfrm>
            <a:off x="9765792" y="5458967"/>
            <a:ext cx="1801372" cy="420628"/>
          </a:xfrm>
          <a:prstGeom prst="roundRect">
            <a:avLst>
              <a:gd name="adj" fmla="val 15217"/>
            </a:avLst>
          </a:prstGeom>
          <a:solidFill>
            <a:srgbClr val="332D74"/>
          </a:solidFill>
          <a:ln w="12700">
            <a:solidFill>
              <a:srgbClr val="5B53A8"/>
            </a:solidFill>
          </a:ln>
        </p:spPr>
        <p:txBody>
          <a:bodyPr lIns="45718" tIns="45718" rIns="45718" bIns="45718"/>
          <a:lstStyle/>
          <a:p>
            <a:pPr/>
          </a:p>
        </p:txBody>
      </p:sp>
      <p:sp>
        <p:nvSpPr>
          <p:cNvPr id="704" name="Text 46"/>
          <p:cNvSpPr txBox="1"/>
          <p:nvPr/>
        </p:nvSpPr>
        <p:spPr>
          <a:xfrm>
            <a:off x="9857230" y="5605779"/>
            <a:ext cx="164592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solidFill>
                  <a:srgbClr val="C9C6F0"/>
                </a:solidFill>
              </a:defRPr>
            </a:lvl1pPr>
          </a:lstStyle>
          <a:p>
            <a:pPr/>
            <a:r>
              <a:t>Caddy 리버스 프록시 + HTTPS</a:t>
            </a:r>
          </a:p>
        </p:txBody>
      </p:sp>
      <p:sp>
        <p:nvSpPr>
          <p:cNvPr id="705" name="Text 47"/>
          <p:cNvSpPr txBox="1"/>
          <p:nvPr/>
        </p:nvSpPr>
        <p:spPr>
          <a:xfrm>
            <a:off x="640079" y="5989320"/>
            <a:ext cx="1092708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solidFill>
                  <a:srgbClr val="9A95CF"/>
                </a:solidFill>
              </a:defRPr>
            </a:lvl1pPr>
          </a:lstStyle>
          <a:p>
            <a:pPr/>
            <a:r>
              <a:t>https://juyoung-basechain.duckdns.org/music-curation/</a:t>
            </a:r>
          </a:p>
        </p:txBody>
      </p:sp>
      <p:sp>
        <p:nvSpPr>
          <p:cNvPr id="706" name="Text 48"/>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707" name="Text 49"/>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12 / 15</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646" name="Shape 0"/>
          <p:cNvSpPr/>
          <p:nvPr/>
        </p:nvSpPr>
        <p:spPr>
          <a:xfrm>
            <a:off x="-2011681" y="-2194563"/>
            <a:ext cx="5486406" cy="5486406"/>
          </a:xfrm>
          <a:prstGeom prst="ellipse">
            <a:avLst/>
          </a:prstGeom>
          <a:solidFill>
            <a:srgbClr val="2DD4BF">
              <a:alpha val="11000"/>
            </a:srgbClr>
          </a:solidFill>
          <a:ln w="12700">
            <a:miter lim="400000"/>
          </a:ln>
        </p:spPr>
        <p:txBody>
          <a:bodyPr lIns="45718" tIns="45718" rIns="45718" bIns="45718"/>
          <a:lstStyle/>
          <a:p>
            <a:pPr/>
          </a:p>
        </p:txBody>
      </p:sp>
      <p:sp>
        <p:nvSpPr>
          <p:cNvPr id="648" name="Shape 2"/>
          <p:cNvSpPr/>
          <p:nvPr/>
        </p:nvSpPr>
        <p:spPr>
          <a:xfrm>
            <a:off x="640080" y="457200"/>
            <a:ext cx="1298448" cy="310896"/>
          </a:xfrm>
          <a:prstGeom prst="roundRect">
            <a:avLst>
              <a:gd name="adj" fmla="val 47059"/>
            </a:avLst>
          </a:prstGeom>
          <a:solidFill>
            <a:srgbClr val="2A2563">
              <a:alpha val="64999"/>
            </a:srgbClr>
          </a:solidFill>
          <a:ln w="12700">
            <a:solidFill>
              <a:srgbClr val="F472B6"/>
            </a:solidFill>
          </a:ln>
        </p:spPr>
        <p:txBody>
          <a:bodyPr lIns="45718" tIns="45718" rIns="45718" bIns="45718"/>
          <a:lstStyle/>
          <a:p>
            <a:pPr/>
          </a:p>
        </p:txBody>
      </p:sp>
      <p:sp>
        <p:nvSpPr>
          <p:cNvPr id="649"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F472B6"/>
                </a:solidFill>
                <a:latin typeface="Pretendard Bold"/>
                <a:ea typeface="Pretendard Bold"/>
                <a:cs typeface="Pretendard Bold"/>
                <a:sym typeface="Pretendard Bold"/>
              </a:defRPr>
            </a:lvl1pPr>
          </a:lstStyle>
          <a:p>
            <a:pPr/>
            <a:r>
              <a:t>CHAPTER 09</a:t>
            </a:r>
          </a:p>
        </p:txBody>
      </p:sp>
      <p:sp>
        <p:nvSpPr>
          <p:cNvPr id="650"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검증 데이터</a:t>
            </a:r>
          </a:p>
        </p:txBody>
      </p:sp>
      <p:sp>
        <p:nvSpPr>
          <p:cNvPr id="651"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주장이 아닌 수치 — 테스트 · 캐시 설계 · 호출 보호를 측정값으로 제시한다</a:t>
            </a:r>
          </a:p>
        </p:txBody>
      </p:sp>
      <p:sp>
        <p:nvSpPr>
          <p:cNvPr id="652" name="Shape 6"/>
          <p:cNvSpPr/>
          <p:nvPr/>
        </p:nvSpPr>
        <p:spPr>
          <a:xfrm>
            <a:off x="11267692" y="490155"/>
            <a:ext cx="50296" cy="277944"/>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653" name="Shape 7"/>
          <p:cNvSpPr/>
          <p:nvPr/>
        </p:nvSpPr>
        <p:spPr>
          <a:xfrm>
            <a:off x="11359133" y="642418"/>
            <a:ext cx="50296" cy="125682"/>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654" name="Shape 8"/>
          <p:cNvSpPr/>
          <p:nvPr/>
        </p:nvSpPr>
        <p:spPr>
          <a:xfrm>
            <a:off x="11450573" y="648955"/>
            <a:ext cx="50296" cy="119145"/>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655" name="Shape 9"/>
          <p:cNvSpPr/>
          <p:nvPr/>
        </p:nvSpPr>
        <p:spPr>
          <a:xfrm>
            <a:off x="11542014" y="631450"/>
            <a:ext cx="50296" cy="136650"/>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656" name="Shape 10"/>
          <p:cNvSpPr/>
          <p:nvPr/>
        </p:nvSpPr>
        <p:spPr>
          <a:xfrm>
            <a:off x="11633454" y="497943"/>
            <a:ext cx="50296" cy="270156"/>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706" name="Text 48"/>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707" name="Text 49"/>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13 / 15</a:t>
            </a:r>
          </a:p>
        </p:txBody>
      </p:sp>
      <p:sp>
        <p:nvSpPr>
          <p:cNvPr id="708" name="Rounded Rectangle 707"/>
          <p:cNvSpPr/>
          <p:nvPr/>
        </p:nvSpPr>
        <p:spPr>
          <a:xfrm>
            <a:off x="457200" y="1591056"/>
            <a:ext cx="3401568" cy="4041648"/>
          </a:xfrm>
          <a:prstGeom prst="roundRect">
            <a:avLst>
              <a:gd name="adj" fmla="val 5500"/>
            </a:avLst>
          </a:prstGeom>
          <a:solidFill>
            <a:srgbClr val="2A2563"/>
          </a:solidFill>
          <a:ln w="1270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09" name="TextBox 708"/>
          <p:cNvSpPr txBox="1"/>
          <p:nvPr/>
        </p:nvSpPr>
        <p:spPr>
          <a:xfrm>
            <a:off x="685800" y="1773936"/>
            <a:ext cx="2944368" cy="566928"/>
          </a:xfrm>
          <a:prstGeom prst="rect">
            <a:avLst/>
          </a:prstGeom>
          <a:noFill/>
        </p:spPr>
        <p:txBody>
          <a:bodyPr wrap="square" anchor="t" lIns="0" rIns="0" tIns="0" bIns="0">
            <a:spAutoFit/>
          </a:bodyPr>
          <a:lstStyle/>
          <a:p>
            <a:pPr algn="l"/>
            <a:r>
              <a:rPr sz="1300" b="1">
                <a:solidFill>
                  <a:srgbClr val="FFFFFF"/>
                </a:solidFill>
                <a:latin typeface="Pretendard Bold"/>
                <a:ea typeface="Pretendard Bold"/>
                <a:cs typeface="Pretendard Bold"/>
                <a:sym typeface="Pretendard Bold"/>
              </a:rPr>
              <a:t>백엔드 테스트</a:t>
            </a:r>
          </a:p>
          <a:p>
            <a:pPr algn="l"/>
            <a:r>
              <a:rPr sz="950" b="1">
                <a:solidFill>
                  <a:srgbClr val="34D399"/>
                </a:solidFill>
                <a:latin typeface="Pretendard SemiBold"/>
                <a:ea typeface="Pretendard SemiBold"/>
                <a:cs typeface="Pretendard SemiBold"/>
                <a:sym typeface="Pretendard SemiBold"/>
              </a:rPr>
              <a:t>10건 전부 통과</a:t>
            </a:r>
          </a:p>
        </p:txBody>
      </p:sp>
      <p:sp>
        <p:nvSpPr>
          <p:cNvPr id="710" name="Rounded Rectangle 709"/>
          <p:cNvSpPr/>
          <p:nvPr/>
        </p:nvSpPr>
        <p:spPr>
          <a:xfrm>
            <a:off x="3986784" y="1591056"/>
            <a:ext cx="3401568" cy="4041648"/>
          </a:xfrm>
          <a:prstGeom prst="roundRect">
            <a:avLst>
              <a:gd name="adj" fmla="val 5500"/>
            </a:avLst>
          </a:prstGeom>
          <a:solidFill>
            <a:srgbClr val="2A2563"/>
          </a:solidFill>
          <a:ln w="1270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11" name="TextBox 710"/>
          <p:cNvSpPr txBox="1"/>
          <p:nvPr/>
        </p:nvSpPr>
        <p:spPr>
          <a:xfrm>
            <a:off x="4215384" y="1773936"/>
            <a:ext cx="2944368" cy="566928"/>
          </a:xfrm>
          <a:prstGeom prst="rect">
            <a:avLst/>
          </a:prstGeom>
          <a:noFill/>
        </p:spPr>
        <p:txBody>
          <a:bodyPr wrap="square" anchor="t" lIns="0" rIns="0" tIns="0" bIns="0">
            <a:spAutoFit/>
          </a:bodyPr>
          <a:lstStyle/>
          <a:p>
            <a:pPr algn="l"/>
            <a:r>
              <a:rPr sz="1300" b="1">
                <a:solidFill>
                  <a:srgbClr val="FFFFFF"/>
                </a:solidFill>
                <a:latin typeface="Pretendard Bold"/>
                <a:ea typeface="Pretendard Bold"/>
                <a:cs typeface="Pretendard Bold"/>
                <a:sym typeface="Pretendard Bold"/>
              </a:rPr>
              <a:t>캐시 설계</a:t>
            </a:r>
          </a:p>
          <a:p>
            <a:pPr algn="l"/>
            <a:r>
              <a:rPr sz="950" b="1">
                <a:solidFill>
                  <a:srgbClr val="60A5FA"/>
                </a:solidFill>
                <a:latin typeface="Pretendard SemiBold"/>
                <a:ea typeface="Pretendard SemiBold"/>
                <a:cs typeface="Pretendard SemiBold"/>
                <a:sym typeface="Pretendard SemiBold"/>
              </a:rPr>
              <a:t>외부 호출 최소화</a:t>
            </a:r>
          </a:p>
        </p:txBody>
      </p:sp>
      <p:sp>
        <p:nvSpPr>
          <p:cNvPr id="712" name="Rounded Rectangle 711"/>
          <p:cNvSpPr/>
          <p:nvPr/>
        </p:nvSpPr>
        <p:spPr>
          <a:xfrm>
            <a:off x="7516368" y="1591056"/>
            <a:ext cx="3401568" cy="4041648"/>
          </a:xfrm>
          <a:prstGeom prst="roundRect">
            <a:avLst>
              <a:gd name="adj" fmla="val 5500"/>
            </a:avLst>
          </a:prstGeom>
          <a:solidFill>
            <a:srgbClr val="2A2563"/>
          </a:solidFill>
          <a:ln w="12700">
            <a:solidFill>
              <a:srgbClr val="4C46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13" name="TextBox 712"/>
          <p:cNvSpPr txBox="1"/>
          <p:nvPr/>
        </p:nvSpPr>
        <p:spPr>
          <a:xfrm>
            <a:off x="7744968" y="1773936"/>
            <a:ext cx="2944368" cy="566928"/>
          </a:xfrm>
          <a:prstGeom prst="rect">
            <a:avLst/>
          </a:prstGeom>
          <a:noFill/>
        </p:spPr>
        <p:txBody>
          <a:bodyPr wrap="square" anchor="t" lIns="0" rIns="0" tIns="0" bIns="0">
            <a:spAutoFit/>
          </a:bodyPr>
          <a:lstStyle/>
          <a:p>
            <a:pPr algn="l"/>
            <a:r>
              <a:rPr sz="1300" b="1">
                <a:solidFill>
                  <a:srgbClr val="FFFFFF"/>
                </a:solidFill>
                <a:latin typeface="Pretendard Bold"/>
                <a:ea typeface="Pretendard Bold"/>
                <a:cs typeface="Pretendard Bold"/>
                <a:sym typeface="Pretendard Bold"/>
              </a:rPr>
              <a:t>운영 보호</a:t>
            </a:r>
          </a:p>
          <a:p>
            <a:pPr algn="l"/>
            <a:r>
              <a:rPr sz="950" b="1">
                <a:solidFill>
                  <a:srgbClr val="FBBF24"/>
                </a:solidFill>
                <a:latin typeface="Pretendard SemiBold"/>
                <a:ea typeface="Pretendard SemiBold"/>
                <a:cs typeface="Pretendard SemiBold"/>
                <a:sym typeface="Pretendard SemiBold"/>
              </a:rPr>
              <a:t>호출량 · 민감정보</a:t>
            </a:r>
          </a:p>
        </p:txBody>
      </p:sp>
      <p:sp>
        <p:nvSpPr>
          <p:cNvPr id="714" name="TextBox 713"/>
          <p:cNvSpPr txBox="1"/>
          <p:nvPr/>
        </p:nvSpPr>
        <p:spPr>
          <a:xfrm>
            <a:off x="685800" y="2551176"/>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감정 분류 · 추천 로직</a:t>
            </a:r>
          </a:p>
          <a:p>
            <a:pPr algn="l"/>
            <a:r>
              <a:rPr sz="850" b="0">
                <a:solidFill>
                  <a:srgbClr val="9A95CF"/>
                </a:solidFill>
                <a:latin typeface="Pretendard Regular"/>
                <a:ea typeface="Pretendard Regular"/>
                <a:cs typeface="Pretendard Regular"/>
                <a:sym typeface="Pretendard Regular"/>
              </a:rPr>
              <a:t>    EmotionType · Recommendation</a:t>
            </a:r>
          </a:p>
        </p:txBody>
      </p:sp>
      <p:sp>
        <p:nvSpPr>
          <p:cNvPr id="715" name="TextBox 714"/>
          <p:cNvSpPr txBox="1"/>
          <p:nvPr/>
        </p:nvSpPr>
        <p:spPr>
          <a:xfrm>
            <a:off x="685800" y="3017520"/>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캐시 TTL · 재사용 동작</a:t>
            </a:r>
          </a:p>
          <a:p>
            <a:pPr algn="l"/>
            <a:r>
              <a:rPr sz="850" b="0">
                <a:solidFill>
                  <a:srgbClr val="9A95CF"/>
                </a:solidFill>
                <a:latin typeface="Pretendard Regular"/>
                <a:ea typeface="Pretendard Regular"/>
                <a:cs typeface="Pretendard Regular"/>
                <a:sym typeface="Pretendard Regular"/>
              </a:rPr>
              <a:t>    CacheService</a:t>
            </a:r>
          </a:p>
        </p:txBody>
      </p:sp>
      <p:sp>
        <p:nvSpPr>
          <p:cNvPr id="716" name="TextBox 715"/>
          <p:cNvSpPr txBox="1"/>
          <p:nvPr/>
        </p:nvSpPr>
        <p:spPr>
          <a:xfrm>
            <a:off x="685800" y="3483863"/>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검색 · YouTube 응답 매핑</a:t>
            </a:r>
          </a:p>
          <a:p>
            <a:pPr algn="l"/>
            <a:r>
              <a:rPr sz="850" b="0">
                <a:solidFill>
                  <a:srgbClr val="9A95CF"/>
                </a:solidFill>
                <a:latin typeface="Pretendard Regular"/>
                <a:ea typeface="Pretendard Regular"/>
                <a:cs typeface="Pretendard Regular"/>
                <a:sym typeface="Pretendard Regular"/>
              </a:rPr>
              <a:t>    Search · YouTubeMapper</a:t>
            </a:r>
          </a:p>
        </p:txBody>
      </p:sp>
      <p:sp>
        <p:nvSpPr>
          <p:cNvPr id="717" name="TextBox 716"/>
          <p:cNvSpPr txBox="1"/>
          <p:nvPr/>
        </p:nvSpPr>
        <p:spPr>
          <a:xfrm>
            <a:off x="685800" y="3950207"/>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Firebase 인증 인터셉터</a:t>
            </a:r>
          </a:p>
          <a:p>
            <a:pPr algn="l"/>
            <a:r>
              <a:rPr sz="850" b="0">
                <a:solidFill>
                  <a:srgbClr val="9A95CF"/>
                </a:solidFill>
                <a:latin typeface="Pretendard Regular"/>
                <a:ea typeface="Pretendard Regular"/>
                <a:cs typeface="Pretendard Regular"/>
                <a:sym typeface="Pretendard Regular"/>
              </a:rPr>
              <a:t>    토큰 검증 ON/OFF 분기</a:t>
            </a:r>
          </a:p>
        </p:txBody>
      </p:sp>
      <p:sp>
        <p:nvSpPr>
          <p:cNvPr id="718" name="TextBox 717"/>
          <p:cNvSpPr txBox="1"/>
          <p:nvPr/>
        </p:nvSpPr>
        <p:spPr>
          <a:xfrm>
            <a:off x="685800" y="4416551"/>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Health · 컨텍스트 로드</a:t>
            </a:r>
          </a:p>
          <a:p>
            <a:pPr algn="l"/>
            <a:r>
              <a:rPr sz="850" b="0">
                <a:solidFill>
                  <a:srgbClr val="9A95CF"/>
                </a:solidFill>
                <a:latin typeface="Pretendard Regular"/>
                <a:ea typeface="Pretendard Regular"/>
                <a:cs typeface="Pretendard Regular"/>
                <a:sym typeface="Pretendard Regular"/>
              </a:rPr>
              <a:t>    운영 상태 점검</a:t>
            </a:r>
          </a:p>
        </p:txBody>
      </p:sp>
      <p:sp>
        <p:nvSpPr>
          <p:cNvPr id="719" name="TextBox 718"/>
          <p:cNvSpPr txBox="1"/>
          <p:nvPr/>
        </p:nvSpPr>
        <p:spPr>
          <a:xfrm>
            <a:off x="685800" y="4992624"/>
            <a:ext cx="2944368" cy="457200"/>
          </a:xfrm>
          <a:prstGeom prst="rect">
            <a:avLst/>
          </a:prstGeom>
          <a:noFill/>
        </p:spPr>
        <p:txBody>
          <a:bodyPr wrap="square" anchor="t" lIns="0" rIns="0" tIns="0" bIns="0">
            <a:spAutoFit/>
          </a:bodyPr>
          <a:lstStyle/>
          <a:p>
            <a:pPr algn="l"/>
            <a:r>
              <a:rPr sz="900" b="1">
                <a:solidFill>
                  <a:srgbClr val="34D399"/>
                </a:solidFill>
                <a:latin typeface="Pretendard SemiBold"/>
                <a:ea typeface="Pretendard SemiBold"/>
                <a:cs typeface="Pretendard SemiBold"/>
                <a:sym typeface="Pretendard SemiBold"/>
              </a:rPr>
              <a:t>mvn test — Tests 10 · Failures 0 · Errors 0</a:t>
            </a:r>
          </a:p>
          <a:p>
            <a:pPr algn="l"/>
            <a:r>
              <a:rPr sz="800" b="0">
                <a:solidFill>
                  <a:srgbClr val="726CB0"/>
                </a:solidFill>
                <a:latin typeface="Pretendard Regular"/>
                <a:ea typeface="Pretendard Regular"/>
                <a:cs typeface="Pretendard Regular"/>
                <a:sym typeface="Pretendard Regular"/>
              </a:rPr>
              <a:t>2026-06-03 배포 파이프라인 로그 기준</a:t>
            </a:r>
          </a:p>
        </p:txBody>
      </p:sp>
      <p:sp>
        <p:nvSpPr>
          <p:cNvPr id="720" name="TextBox 719"/>
          <p:cNvSpPr txBox="1"/>
          <p:nvPr/>
        </p:nvSpPr>
        <p:spPr>
          <a:xfrm>
            <a:off x="4215384" y="2551176"/>
            <a:ext cx="2944368" cy="566928"/>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인기 차트 — TTL 30분</a:t>
            </a:r>
          </a:p>
          <a:p>
            <a:pPr algn="l"/>
            <a:r>
              <a:rPr sz="850" b="0">
                <a:solidFill>
                  <a:srgbClr val="9A95CF"/>
                </a:solidFill>
                <a:latin typeface="Pretendard Regular"/>
                <a:ea typeface="Pretendard Regular"/>
                <a:cs typeface="Pretendard Regular"/>
                <a:sym typeface="Pretendard Regular"/>
              </a:rPr>
              <a:t>    최대 50건 캐싱</a:t>
            </a:r>
          </a:p>
        </p:txBody>
      </p:sp>
      <p:sp>
        <p:nvSpPr>
          <p:cNvPr id="721" name="TextBox 720"/>
          <p:cNvSpPr txBox="1"/>
          <p:nvPr/>
        </p:nvSpPr>
        <p:spPr>
          <a:xfrm>
            <a:off x="4215384" y="3118104"/>
            <a:ext cx="2944368" cy="566928"/>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검색 결과 — TTL 6시간</a:t>
            </a:r>
          </a:p>
          <a:p>
            <a:pPr algn="l"/>
            <a:r>
              <a:rPr sz="850" b="0">
                <a:solidFill>
                  <a:srgbClr val="9A95CF"/>
                </a:solidFill>
                <a:latin typeface="Pretendard Regular"/>
                <a:ea typeface="Pretendard Regular"/>
                <a:cs typeface="Pretendard Regular"/>
                <a:sym typeface="Pretendard Regular"/>
              </a:rPr>
              <a:t>    최대 1,000건 캐싱</a:t>
            </a:r>
          </a:p>
        </p:txBody>
      </p:sp>
      <p:sp>
        <p:nvSpPr>
          <p:cNvPr id="722" name="TextBox 721"/>
          <p:cNvSpPr txBox="1"/>
          <p:nvPr/>
        </p:nvSpPr>
        <p:spPr>
          <a:xfrm>
            <a:off x="4215384" y="3685032"/>
            <a:ext cx="2944368" cy="566928"/>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재생 videoId — TTL 24시간</a:t>
            </a:r>
          </a:p>
          <a:p>
            <a:pPr algn="l"/>
            <a:r>
              <a:rPr sz="850" b="0">
                <a:solidFill>
                  <a:srgbClr val="9A95CF"/>
                </a:solidFill>
                <a:latin typeface="Pretendard Regular"/>
                <a:ea typeface="Pretendard Regular"/>
                <a:cs typeface="Pretendard Regular"/>
                <a:sym typeface="Pretendard Regular"/>
              </a:rPr>
              <a:t>    최대 5,000건 캐싱</a:t>
            </a:r>
          </a:p>
        </p:txBody>
      </p:sp>
      <p:sp>
        <p:nvSpPr>
          <p:cNvPr id="723" name="TextBox 722"/>
          <p:cNvSpPr txBox="1"/>
          <p:nvPr/>
        </p:nvSpPr>
        <p:spPr>
          <a:xfrm>
            <a:off x="4215384" y="4425696"/>
            <a:ext cx="2944368" cy="1005840"/>
          </a:xfrm>
          <a:prstGeom prst="rect">
            <a:avLst/>
          </a:prstGeom>
          <a:noFill/>
        </p:spPr>
        <p:txBody>
          <a:bodyPr wrap="square" anchor="t" lIns="0" rIns="0" tIns="0" bIns="0">
            <a:spAutoFit/>
          </a:bodyPr>
          <a:lstStyle/>
          <a:p>
            <a:pPr algn="l"/>
            <a:r>
              <a:rPr sz="1000" b="1">
                <a:solidFill>
                  <a:srgbClr val="60A5FA"/>
                </a:solidFill>
                <a:latin typeface="Pretendard SemiBold"/>
                <a:ea typeface="Pretendard SemiBold"/>
                <a:cs typeface="Pretendard SemiBold"/>
                <a:sym typeface="Pretendard SemiBold"/>
              </a:rPr>
              <a:t>TTL 내 동일 요청 → 외부 호출 0회</a:t>
            </a:r>
          </a:p>
          <a:p>
            <a:pPr algn="l">
              <a:spcBef>
                <a:spcPts val="400"/>
              </a:spcBef>
            </a:pPr>
            <a:r>
              <a:rPr sz="850" b="0">
                <a:solidFill>
                  <a:srgbClr val="9A95CF"/>
                </a:solidFill>
                <a:latin typeface="Pretendard Regular"/>
                <a:ea typeface="Pretendard Regular"/>
                <a:cs typeface="Pretendard Regular"/>
                <a:sym typeface="Pretendard Regular"/>
              </a:rPr>
              <a:t>동일 검색어 10회 반복 시 실제 호출 1회</a:t>
            </a:r>
          </a:p>
          <a:p>
            <a:pPr algn="l"/>
            <a:r>
              <a:rPr sz="850" b="0">
                <a:solidFill>
                  <a:srgbClr val="9A95CF"/>
                </a:solidFill>
                <a:latin typeface="Pretendard Regular"/>
                <a:ea typeface="Pretendard Regular"/>
                <a:cs typeface="Pretendard Regular"/>
                <a:sym typeface="Pretendard Regular"/>
              </a:rPr>
              <a:t>→ YouTube 쿼터 90% 절감 (설계 계산)</a:t>
            </a:r>
          </a:p>
        </p:txBody>
      </p:sp>
      <p:sp>
        <p:nvSpPr>
          <p:cNvPr id="724" name="TextBox 723"/>
          <p:cNvSpPr txBox="1"/>
          <p:nvPr/>
        </p:nvSpPr>
        <p:spPr>
          <a:xfrm>
            <a:off x="7744968" y="2551176"/>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Rate Limit — IP당 60회 / 60초</a:t>
            </a:r>
          </a:p>
          <a:p>
            <a:pPr algn="l"/>
            <a:r>
              <a:rPr sz="850" b="0">
                <a:solidFill>
                  <a:srgbClr val="9A95CF"/>
                </a:solidFill>
                <a:latin typeface="Pretendard Regular"/>
                <a:ea typeface="Pretendard Regular"/>
                <a:cs typeface="Pretendard Regular"/>
                <a:sym typeface="Pretendard Regular"/>
              </a:rPr>
              <a:t>    초과 시 429 응답</a:t>
            </a:r>
          </a:p>
        </p:txBody>
      </p:sp>
      <p:sp>
        <p:nvSpPr>
          <p:cNvPr id="725" name="TextBox 724"/>
          <p:cNvSpPr txBox="1"/>
          <p:nvPr/>
        </p:nvSpPr>
        <p:spPr>
          <a:xfrm>
            <a:off x="7744968" y="3017520"/>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YouTube search 100 units/회</a:t>
            </a:r>
          </a:p>
          <a:p>
            <a:pPr algn="l"/>
            <a:r>
              <a:rPr sz="850" b="0">
                <a:solidFill>
                  <a:srgbClr val="9A95CF"/>
                </a:solidFill>
                <a:latin typeface="Pretendard Regular"/>
                <a:ea typeface="Pretendard Regular"/>
                <a:cs typeface="Pretendard Regular"/>
                <a:sym typeface="Pretendard Regular"/>
              </a:rPr>
              <a:t>    일 무료 쿼터 10,000 — API 문서 기준</a:t>
            </a:r>
          </a:p>
        </p:txBody>
      </p:sp>
      <p:sp>
        <p:nvSpPr>
          <p:cNvPr id="726" name="TextBox 725"/>
          <p:cNvSpPr txBox="1"/>
          <p:nvPr/>
        </p:nvSpPr>
        <p:spPr>
          <a:xfrm>
            <a:off x="7744968" y="3483863"/>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단일 JAR 31MB · systemd</a:t>
            </a:r>
          </a:p>
          <a:p>
            <a:pPr algn="l"/>
            <a:r>
              <a:rPr sz="850" b="0">
                <a:solidFill>
                  <a:srgbClr val="9A95CF"/>
                </a:solidFill>
                <a:latin typeface="Pretendard Regular"/>
                <a:ea typeface="Pretendard Regular"/>
                <a:cs typeface="Pretendard Regular"/>
                <a:sym typeface="Pretendard Regular"/>
              </a:rPr>
              <a:t>    장애 시 자동 재시작</a:t>
            </a:r>
          </a:p>
        </p:txBody>
      </p:sp>
      <p:sp>
        <p:nvSpPr>
          <p:cNvPr id="727" name="TextBox 726"/>
          <p:cNvSpPr txBox="1"/>
          <p:nvPr/>
        </p:nvSpPr>
        <p:spPr>
          <a:xfrm>
            <a:off x="7744968" y="3950207"/>
            <a:ext cx="2944368" cy="466344"/>
          </a:xfrm>
          <a:prstGeom prst="rect">
            <a:avLst/>
          </a:prstGeom>
          <a:noFill/>
        </p:spPr>
        <p:txBody>
          <a:bodyPr wrap="square" anchor="t" lIns="0" rIns="0" tIns="0" bIns="0">
            <a:spAutoFit/>
          </a:bodyPr>
          <a:lstStyle/>
          <a:p>
            <a:pPr algn="l"/>
            <a:r>
              <a:rPr sz="1050" b="0">
                <a:solidFill>
                  <a:srgbClr val="9A95CF"/>
                </a:solidFill>
                <a:latin typeface="Pretendard Regular"/>
                <a:ea typeface="Pretendard Regular"/>
                <a:cs typeface="Pretendard Regular"/>
                <a:sym typeface="Pretendard Regular"/>
              </a:rPr>
              <a:t>·  </a:t>
            </a:r>
            <a:r>
              <a:rPr sz="1050" b="0">
                <a:solidFill>
                  <a:srgbClr val="FFFFFF"/>
                </a:solidFill>
                <a:latin typeface="Pretendard SemiBold"/>
                <a:ea typeface="Pretendard SemiBold"/>
                <a:cs typeface="Pretendard SemiBold"/>
                <a:sym typeface="Pretendard SemiBold"/>
              </a:rPr>
              <a:t>로그 — hashed IP만 저장</a:t>
            </a:r>
          </a:p>
          <a:p>
            <a:pPr algn="l"/>
            <a:r>
              <a:rPr sz="850" b="0">
                <a:solidFill>
                  <a:srgbClr val="9A95CF"/>
                </a:solidFill>
                <a:latin typeface="Pretendard Regular"/>
                <a:ea typeface="Pretendard Regular"/>
                <a:cs typeface="Pretendard Regular"/>
                <a:sym typeface="Pretendard Regular"/>
              </a:rPr>
              <a:t>    원문 prompt · token · key 미저장</a:t>
            </a:r>
          </a:p>
        </p:txBody>
      </p:sp>
      <p:sp>
        <p:nvSpPr>
          <p:cNvPr id="728" name="TextBox 727"/>
          <p:cNvSpPr txBox="1"/>
          <p:nvPr/>
        </p:nvSpPr>
        <p:spPr>
          <a:xfrm>
            <a:off x="7744968" y="4992624"/>
            <a:ext cx="2944368" cy="457200"/>
          </a:xfrm>
          <a:prstGeom prst="rect">
            <a:avLst/>
          </a:prstGeom>
          <a:noFill/>
        </p:spPr>
        <p:txBody>
          <a:bodyPr wrap="square" anchor="t" lIns="0" rIns="0" tIns="0" bIns="0">
            <a:spAutoFit/>
          </a:bodyPr>
          <a:lstStyle/>
          <a:p>
            <a:pPr algn="l"/>
            <a:r>
              <a:rPr sz="900" b="1">
                <a:solidFill>
                  <a:srgbClr val="FBBF24"/>
                </a:solidFill>
                <a:latin typeface="Pretendard SemiBold"/>
                <a:ea typeface="Pretendard SemiBold"/>
                <a:cs typeface="Pretendard SemiBold"/>
                <a:sym typeface="Pretendard SemiBold"/>
              </a:rPr>
              <a:t>Swagger /api/health · /api/ops/summary</a:t>
            </a:r>
          </a:p>
          <a:p>
            <a:pPr algn="l"/>
            <a:r>
              <a:rPr sz="800" b="0">
                <a:solidFill>
                  <a:srgbClr val="726CB0"/>
                </a:solidFill>
                <a:latin typeface="Pretendard Regular"/>
                <a:ea typeface="Pretendard Regular"/>
                <a:cs typeface="Pretendard Regular"/>
                <a:sym typeface="Pretendard Regular"/>
              </a:rPr>
              <a:t>운영 상태를 항상 확인 가능</a:t>
            </a:r>
          </a:p>
        </p:txBody>
      </p:sp>
      <p:sp>
        <p:nvSpPr>
          <p:cNvPr id="729" name="TextBox 728"/>
          <p:cNvSpPr txBox="1"/>
          <p:nvPr/>
        </p:nvSpPr>
        <p:spPr>
          <a:xfrm>
            <a:off x="457200" y="5870448"/>
            <a:ext cx="10424160" cy="274320"/>
          </a:xfrm>
          <a:prstGeom prst="rect">
            <a:avLst/>
          </a:prstGeom>
          <a:noFill/>
        </p:spPr>
        <p:txBody>
          <a:bodyPr wrap="square" anchor="t" lIns="0" rIns="0" tIns="0" bIns="0">
            <a:spAutoFit/>
          </a:bodyPr>
          <a:lstStyle/>
          <a:p>
            <a:pPr algn="ctr"/>
            <a:r>
              <a:rPr sz="1100" b="0">
                <a:solidFill>
                  <a:srgbClr val="9A95CF"/>
                </a:solidFill>
                <a:latin typeface="Pretendard Regular"/>
                <a:ea typeface="Pretendard Regular"/>
                <a:cs typeface="Pretendard Regular"/>
                <a:sym typeface="Pretendard Regular"/>
              </a:rPr>
              <a:t>화면으로 끝나지 않고, 테스트 결과와 설정값으로 구현을 증명한다</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711" name="Shape 0"/>
          <p:cNvSpPr/>
          <p:nvPr/>
        </p:nvSpPr>
        <p:spPr>
          <a:xfrm>
            <a:off x="9509758" y="-2011681"/>
            <a:ext cx="5486406" cy="5486406"/>
          </a:xfrm>
          <a:prstGeom prst="ellipse">
            <a:avLst/>
          </a:prstGeom>
          <a:solidFill>
            <a:srgbClr val="34D399">
              <a:alpha val="10000"/>
            </a:srgbClr>
          </a:solidFill>
          <a:ln w="12700">
            <a:miter lim="400000"/>
          </a:ln>
        </p:spPr>
        <p:txBody>
          <a:bodyPr lIns="45718" tIns="45718" rIns="45718" bIns="45718"/>
          <a:lstStyle/>
          <a:p>
            <a:pPr/>
          </a:p>
        </p:txBody>
      </p:sp>
      <p:sp>
        <p:nvSpPr>
          <p:cNvPr id="712" name="Shape 1"/>
          <p:cNvSpPr/>
          <p:nvPr/>
        </p:nvSpPr>
        <p:spPr>
          <a:xfrm>
            <a:off x="-2208278" y="4405553"/>
            <a:ext cx="5486406" cy="5486407"/>
          </a:xfrm>
          <a:prstGeom prst="ellipse">
            <a:avLst/>
          </a:prstGeom>
          <a:solidFill>
            <a:srgbClr val="A78BFA">
              <a:alpha val="11000"/>
            </a:srgbClr>
          </a:solidFill>
          <a:ln w="12700">
            <a:miter lim="400000"/>
          </a:ln>
        </p:spPr>
        <p:txBody>
          <a:bodyPr lIns="45718" tIns="45718" rIns="45718" bIns="45718"/>
          <a:lstStyle/>
          <a:p>
            <a:pPr/>
          </a:p>
        </p:txBody>
      </p:sp>
      <p:sp>
        <p:nvSpPr>
          <p:cNvPr id="713" name="Shape 2"/>
          <p:cNvSpPr/>
          <p:nvPr/>
        </p:nvSpPr>
        <p:spPr>
          <a:xfrm>
            <a:off x="640080" y="457200"/>
            <a:ext cx="1298448" cy="310896"/>
          </a:xfrm>
          <a:prstGeom prst="roundRect">
            <a:avLst>
              <a:gd name="adj" fmla="val 47059"/>
            </a:avLst>
          </a:prstGeom>
          <a:solidFill>
            <a:srgbClr val="2A2563">
              <a:alpha val="64999"/>
            </a:srgbClr>
          </a:solidFill>
          <a:ln w="12700">
            <a:solidFill>
              <a:srgbClr val="2DD4BF"/>
            </a:solidFill>
          </a:ln>
        </p:spPr>
        <p:txBody>
          <a:bodyPr lIns="45718" tIns="45718" rIns="45718" bIns="45718"/>
          <a:lstStyle/>
          <a:p>
            <a:pPr/>
          </a:p>
        </p:txBody>
      </p:sp>
      <p:sp>
        <p:nvSpPr>
          <p:cNvPr id="714"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2DD4BF"/>
                </a:solidFill>
                <a:latin typeface="Pretendard Bold"/>
                <a:ea typeface="Pretendard Bold"/>
                <a:cs typeface="Pretendard Bold"/>
                <a:sym typeface="Pretendard Bold"/>
              </a:defRPr>
            </a:lvl1pPr>
          </a:lstStyle>
          <a:p>
            <a:pPr/>
            <a:r>
              <a:t>CHAPTER 10</a:t>
            </a:r>
          </a:p>
        </p:txBody>
      </p:sp>
      <p:sp>
        <p:nvSpPr>
          <p:cNvPr id="715"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기대효과 · 고도화 계획</a:t>
            </a:r>
          </a:p>
        </p:txBody>
      </p:sp>
      <p:sp>
        <p:nvSpPr>
          <p:cNvPr id="716"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현재의 성과와 남은 검증을 정직하게 구분한다</a:t>
            </a:r>
          </a:p>
        </p:txBody>
      </p:sp>
      <p:sp>
        <p:nvSpPr>
          <p:cNvPr id="717" name="Shape 6"/>
          <p:cNvSpPr/>
          <p:nvPr/>
        </p:nvSpPr>
        <p:spPr>
          <a:xfrm>
            <a:off x="11267692" y="610669"/>
            <a:ext cx="50296" cy="157431"/>
          </a:xfrm>
          <a:prstGeom prst="roundRect">
            <a:avLst>
              <a:gd name="adj" fmla="val 49975"/>
            </a:avLst>
          </a:prstGeom>
          <a:solidFill>
            <a:srgbClr val="2DD4BF">
              <a:alpha val="64999"/>
            </a:srgbClr>
          </a:solidFill>
          <a:ln w="12700">
            <a:miter lim="400000"/>
          </a:ln>
        </p:spPr>
        <p:txBody>
          <a:bodyPr lIns="45718" tIns="45718" rIns="45718" bIns="45718"/>
          <a:lstStyle/>
          <a:p>
            <a:pPr/>
          </a:p>
        </p:txBody>
      </p:sp>
      <p:sp>
        <p:nvSpPr>
          <p:cNvPr id="718" name="Shape 7"/>
          <p:cNvSpPr/>
          <p:nvPr/>
        </p:nvSpPr>
        <p:spPr>
          <a:xfrm>
            <a:off x="11359133" y="681422"/>
            <a:ext cx="50296" cy="86678"/>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719" name="Shape 8"/>
          <p:cNvSpPr/>
          <p:nvPr/>
        </p:nvSpPr>
        <p:spPr>
          <a:xfrm>
            <a:off x="11450573" y="561608"/>
            <a:ext cx="50296" cy="206492"/>
          </a:xfrm>
          <a:prstGeom prst="roundRect">
            <a:avLst>
              <a:gd name="adj" fmla="val 49975"/>
            </a:avLst>
          </a:prstGeom>
          <a:solidFill>
            <a:srgbClr val="2DD4BF">
              <a:alpha val="64999"/>
            </a:srgbClr>
          </a:solidFill>
          <a:ln w="12700">
            <a:miter lim="400000"/>
          </a:ln>
        </p:spPr>
        <p:txBody>
          <a:bodyPr lIns="45718" tIns="45718" rIns="45718" bIns="45718"/>
          <a:lstStyle/>
          <a:p>
            <a:pPr/>
          </a:p>
        </p:txBody>
      </p:sp>
      <p:sp>
        <p:nvSpPr>
          <p:cNvPr id="720" name="Shape 9"/>
          <p:cNvSpPr/>
          <p:nvPr/>
        </p:nvSpPr>
        <p:spPr>
          <a:xfrm>
            <a:off x="11542014" y="564596"/>
            <a:ext cx="50296" cy="203502"/>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721" name="Shape 10"/>
          <p:cNvSpPr/>
          <p:nvPr/>
        </p:nvSpPr>
        <p:spPr>
          <a:xfrm>
            <a:off x="11633454" y="458129"/>
            <a:ext cx="50296" cy="309970"/>
          </a:xfrm>
          <a:prstGeom prst="roundRect">
            <a:avLst>
              <a:gd name="adj" fmla="val 49975"/>
            </a:avLst>
          </a:prstGeom>
          <a:solidFill>
            <a:srgbClr val="2DD4BF">
              <a:alpha val="64999"/>
            </a:srgbClr>
          </a:solidFill>
          <a:ln w="12700">
            <a:miter lim="400000"/>
          </a:ln>
        </p:spPr>
        <p:txBody>
          <a:bodyPr lIns="45718" tIns="45718" rIns="45718" bIns="45718"/>
          <a:lstStyle/>
          <a:p>
            <a:pPr/>
          </a:p>
        </p:txBody>
      </p:sp>
      <p:sp>
        <p:nvSpPr>
          <p:cNvPr id="722" name="Shape 11"/>
          <p:cNvSpPr/>
          <p:nvPr/>
        </p:nvSpPr>
        <p:spPr>
          <a:xfrm>
            <a:off x="640080" y="1783077"/>
            <a:ext cx="5349241" cy="4114806"/>
          </a:xfrm>
          <a:prstGeom prst="roundRect">
            <a:avLst>
              <a:gd name="adj" fmla="val 2000"/>
            </a:avLst>
          </a:prstGeom>
          <a:solidFill>
            <a:srgbClr val="2A2563"/>
          </a:solidFill>
          <a:ln w="15875">
            <a:solidFill>
              <a:srgbClr val="34D399"/>
            </a:solidFill>
          </a:ln>
        </p:spPr>
        <p:txBody>
          <a:bodyPr lIns="45718" tIns="45718" rIns="45718" bIns="45718"/>
          <a:lstStyle/>
          <a:p>
            <a:pPr/>
          </a:p>
        </p:txBody>
      </p:sp>
      <p:pic>
        <p:nvPicPr>
          <p:cNvPr id="723" name="Image 0" descr="Image 0"/>
          <p:cNvPicPr>
            <a:picLocks noChangeAspect="1"/>
          </p:cNvPicPr>
          <p:nvPr/>
        </p:nvPicPr>
        <p:blipFill>
          <a:blip r:embed="rId3">
            <a:extLst/>
          </a:blip>
          <a:stretch>
            <a:fillRect/>
          </a:stretch>
        </p:blipFill>
        <p:spPr>
          <a:xfrm>
            <a:off x="932688" y="1993392"/>
            <a:ext cx="274324" cy="274324"/>
          </a:xfrm>
          <a:prstGeom prst="rect">
            <a:avLst/>
          </a:prstGeom>
          <a:ln w="12700">
            <a:miter lim="400000"/>
          </a:ln>
        </p:spPr>
      </p:pic>
      <p:sp>
        <p:nvSpPr>
          <p:cNvPr id="724" name="Text 12"/>
          <p:cNvSpPr txBox="1"/>
          <p:nvPr/>
        </p:nvSpPr>
        <p:spPr>
          <a:xfrm>
            <a:off x="1325879" y="1975104"/>
            <a:ext cx="2743204"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solidFill>
                  <a:srgbClr val="34D399"/>
                </a:solidFill>
                <a:latin typeface="Pretendard Bold"/>
                <a:ea typeface="Pretendard Bold"/>
                <a:cs typeface="Pretendard Bold"/>
                <a:sym typeface="Pretendard Bold"/>
              </a:defRPr>
            </a:lvl1pPr>
          </a:lstStyle>
          <a:p>
            <a:pPr/>
            <a:r>
              <a:t>기대효과</a:t>
            </a:r>
          </a:p>
        </p:txBody>
      </p:sp>
      <p:sp>
        <p:nvSpPr>
          <p:cNvPr id="725" name="Shape 13"/>
          <p:cNvSpPr/>
          <p:nvPr/>
        </p:nvSpPr>
        <p:spPr>
          <a:xfrm>
            <a:off x="969263" y="2542032"/>
            <a:ext cx="118879" cy="118879"/>
          </a:xfrm>
          <a:prstGeom prst="ellipse">
            <a:avLst/>
          </a:prstGeom>
          <a:solidFill>
            <a:srgbClr val="34D399"/>
          </a:solidFill>
          <a:ln w="12700">
            <a:miter lim="400000"/>
          </a:ln>
        </p:spPr>
        <p:txBody>
          <a:bodyPr lIns="45718" tIns="45718" rIns="45718" bIns="45718"/>
          <a:lstStyle/>
          <a:p>
            <a:pPr/>
          </a:p>
        </p:txBody>
      </p:sp>
      <p:sp>
        <p:nvSpPr>
          <p:cNvPr id="726" name="Text 14"/>
          <p:cNvSpPr txBox="1"/>
          <p:nvPr/>
        </p:nvSpPr>
        <p:spPr>
          <a:xfrm>
            <a:off x="1261872" y="2487166"/>
            <a:ext cx="4526280"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감정 중심의 음악 탐색 경험</a:t>
            </a:r>
          </a:p>
        </p:txBody>
      </p:sp>
      <p:sp>
        <p:nvSpPr>
          <p:cNvPr id="727" name="Text 15"/>
          <p:cNvSpPr txBox="1"/>
          <p:nvPr/>
        </p:nvSpPr>
        <p:spPr>
          <a:xfrm>
            <a:off x="1261872" y="2788920"/>
            <a:ext cx="452628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검색어가 아니라 ‘지금 기분’에서 출발하는 큐레이션</a:t>
            </a:r>
          </a:p>
        </p:txBody>
      </p:sp>
      <p:sp>
        <p:nvSpPr>
          <p:cNvPr id="728" name="Shape 16"/>
          <p:cNvSpPr/>
          <p:nvPr/>
        </p:nvSpPr>
        <p:spPr>
          <a:xfrm>
            <a:off x="969263" y="3383279"/>
            <a:ext cx="118879" cy="118879"/>
          </a:xfrm>
          <a:prstGeom prst="ellipse">
            <a:avLst/>
          </a:prstGeom>
          <a:solidFill>
            <a:srgbClr val="34D399"/>
          </a:solidFill>
          <a:ln w="12700">
            <a:miter lim="400000"/>
          </a:ln>
        </p:spPr>
        <p:txBody>
          <a:bodyPr lIns="45718" tIns="45718" rIns="45718" bIns="45718"/>
          <a:lstStyle/>
          <a:p>
            <a:pPr/>
          </a:p>
        </p:txBody>
      </p:sp>
      <p:sp>
        <p:nvSpPr>
          <p:cNvPr id="729" name="Text 17"/>
          <p:cNvSpPr txBox="1"/>
          <p:nvPr/>
        </p:nvSpPr>
        <p:spPr>
          <a:xfrm>
            <a:off x="1261872" y="3328415"/>
            <a:ext cx="4526280"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API 키 보호와 운영 안정성</a:t>
            </a:r>
          </a:p>
        </p:txBody>
      </p:sp>
      <p:sp>
        <p:nvSpPr>
          <p:cNvPr id="730" name="Text 18"/>
          <p:cNvSpPr txBox="1"/>
          <p:nvPr/>
        </p:nvSpPr>
        <p:spPr>
          <a:xfrm>
            <a:off x="1261872" y="3630167"/>
            <a:ext cx="452628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프록시 · 캐시 · rate limit · 에러 처리로 실서비스 구조 확보</a:t>
            </a:r>
          </a:p>
        </p:txBody>
      </p:sp>
      <p:sp>
        <p:nvSpPr>
          <p:cNvPr id="731" name="Shape 19"/>
          <p:cNvSpPr/>
          <p:nvPr/>
        </p:nvSpPr>
        <p:spPr>
          <a:xfrm>
            <a:off x="969263" y="4224528"/>
            <a:ext cx="118879" cy="118879"/>
          </a:xfrm>
          <a:prstGeom prst="ellipse">
            <a:avLst/>
          </a:prstGeom>
          <a:solidFill>
            <a:srgbClr val="34D399"/>
          </a:solidFill>
          <a:ln w="12700">
            <a:miter lim="400000"/>
          </a:ln>
        </p:spPr>
        <p:txBody>
          <a:bodyPr lIns="45718" tIns="45718" rIns="45718" bIns="45718"/>
          <a:lstStyle/>
          <a:p>
            <a:pPr/>
          </a:p>
        </p:txBody>
      </p:sp>
      <p:sp>
        <p:nvSpPr>
          <p:cNvPr id="732" name="Text 20"/>
          <p:cNvSpPr txBox="1"/>
          <p:nvPr/>
        </p:nvSpPr>
        <p:spPr>
          <a:xfrm>
            <a:off x="1261872" y="4169664"/>
            <a:ext cx="4526280"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완결형 포트폴리오 프로젝트</a:t>
            </a:r>
          </a:p>
        </p:txBody>
      </p:sp>
      <p:sp>
        <p:nvSpPr>
          <p:cNvPr id="733" name="Text 21"/>
          <p:cNvSpPr txBox="1"/>
          <p:nvPr/>
        </p:nvSpPr>
        <p:spPr>
          <a:xfrm>
            <a:off x="1261872" y="4471415"/>
            <a:ext cx="452628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프론트 · 백엔드 · 배포 · 테스트 · 문서를 모두 갖춤</a:t>
            </a:r>
          </a:p>
        </p:txBody>
      </p:sp>
      <p:sp>
        <p:nvSpPr>
          <p:cNvPr id="734" name="Shape 22"/>
          <p:cNvSpPr/>
          <p:nvPr/>
        </p:nvSpPr>
        <p:spPr>
          <a:xfrm>
            <a:off x="969263" y="5065776"/>
            <a:ext cx="118879" cy="118879"/>
          </a:xfrm>
          <a:prstGeom prst="ellipse">
            <a:avLst/>
          </a:prstGeom>
          <a:solidFill>
            <a:srgbClr val="34D399"/>
          </a:solidFill>
          <a:ln w="12700">
            <a:miter lim="400000"/>
          </a:ln>
        </p:spPr>
        <p:txBody>
          <a:bodyPr lIns="45718" tIns="45718" rIns="45718" bIns="45718"/>
          <a:lstStyle/>
          <a:p>
            <a:pPr/>
          </a:p>
        </p:txBody>
      </p:sp>
      <p:sp>
        <p:nvSpPr>
          <p:cNvPr id="735" name="Text 23"/>
          <p:cNvSpPr txBox="1"/>
          <p:nvPr/>
        </p:nvSpPr>
        <p:spPr>
          <a:xfrm>
            <a:off x="1261872" y="5010910"/>
            <a:ext cx="4526280"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추천 품질의 성장 여지</a:t>
            </a:r>
          </a:p>
        </p:txBody>
      </p:sp>
      <p:sp>
        <p:nvSpPr>
          <p:cNvPr id="736" name="Text 24"/>
          <p:cNvSpPr txBox="1"/>
          <p:nvPr/>
        </p:nvSpPr>
        <p:spPr>
          <a:xfrm>
            <a:off x="1261872" y="5312664"/>
            <a:ext cx="452628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9A95CF"/>
                </a:solidFill>
              </a:defRPr>
            </a:lvl1pPr>
          </a:lstStyle>
          <a:p>
            <a:pPr/>
            <a:r>
              <a:t>좋아요 · 히스토리 데이터가 쌓일수록 개인화 고도화 가능</a:t>
            </a:r>
          </a:p>
        </p:txBody>
      </p:sp>
      <p:sp>
        <p:nvSpPr>
          <p:cNvPr id="737" name="Shape 25"/>
          <p:cNvSpPr/>
          <p:nvPr/>
        </p:nvSpPr>
        <p:spPr>
          <a:xfrm>
            <a:off x="6263640" y="1783077"/>
            <a:ext cx="5303524" cy="2121412"/>
          </a:xfrm>
          <a:prstGeom prst="roundRect">
            <a:avLst>
              <a:gd name="adj" fmla="val 3879"/>
            </a:avLst>
          </a:prstGeom>
          <a:solidFill>
            <a:srgbClr val="2A2563"/>
          </a:solidFill>
          <a:ln w="15875">
            <a:solidFill>
              <a:srgbClr val="FBBF24"/>
            </a:solidFill>
          </a:ln>
        </p:spPr>
        <p:txBody>
          <a:bodyPr lIns="45718" tIns="45718" rIns="45718" bIns="45718"/>
          <a:lstStyle/>
          <a:p>
            <a:pPr/>
          </a:p>
        </p:txBody>
      </p:sp>
      <p:pic>
        <p:nvPicPr>
          <p:cNvPr id="738" name="Image 1" descr="Image 1"/>
          <p:cNvPicPr>
            <a:picLocks noChangeAspect="1"/>
          </p:cNvPicPr>
          <p:nvPr/>
        </p:nvPicPr>
        <p:blipFill>
          <a:blip r:embed="rId4">
            <a:extLst/>
          </a:blip>
          <a:stretch>
            <a:fillRect/>
          </a:stretch>
        </p:blipFill>
        <p:spPr>
          <a:xfrm>
            <a:off x="6556247" y="1975104"/>
            <a:ext cx="274324" cy="274324"/>
          </a:xfrm>
          <a:prstGeom prst="rect">
            <a:avLst/>
          </a:prstGeom>
          <a:ln w="12700">
            <a:miter lim="400000"/>
          </a:ln>
        </p:spPr>
      </p:pic>
      <p:sp>
        <p:nvSpPr>
          <p:cNvPr id="739" name="Text 26"/>
          <p:cNvSpPr txBox="1"/>
          <p:nvPr/>
        </p:nvSpPr>
        <p:spPr>
          <a:xfrm>
            <a:off x="6949440" y="1956816"/>
            <a:ext cx="2743203"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BBF24"/>
                </a:solidFill>
                <a:latin typeface="Pretendard Bold"/>
                <a:ea typeface="Pretendard Bold"/>
                <a:cs typeface="Pretendard Bold"/>
                <a:sym typeface="Pretendard Bold"/>
              </a:defRPr>
            </a:lvl1pPr>
          </a:lstStyle>
          <a:p>
            <a:pPr/>
            <a:r>
              <a:t>남은 운영 검증</a:t>
            </a:r>
          </a:p>
        </p:txBody>
      </p:sp>
      <p:sp>
        <p:nvSpPr>
          <p:cNvPr id="740" name="Shape 27"/>
          <p:cNvSpPr/>
          <p:nvPr/>
        </p:nvSpPr>
        <p:spPr>
          <a:xfrm>
            <a:off x="10241280" y="1993392"/>
            <a:ext cx="1078996" cy="274324"/>
          </a:xfrm>
          <a:prstGeom prst="roundRect">
            <a:avLst>
              <a:gd name="adj" fmla="val 50000"/>
            </a:avLst>
          </a:prstGeom>
          <a:solidFill>
            <a:srgbClr val="2A2563">
              <a:alpha val="75000"/>
            </a:srgbClr>
          </a:solidFill>
          <a:ln w="12700">
            <a:solidFill>
              <a:srgbClr val="FBBF24"/>
            </a:solidFill>
          </a:ln>
        </p:spPr>
        <p:txBody>
          <a:bodyPr lIns="45718" tIns="45718" rIns="45718" bIns="45718"/>
          <a:lstStyle/>
          <a:p>
            <a:pPr/>
          </a:p>
        </p:txBody>
      </p:sp>
      <p:sp>
        <p:nvSpPr>
          <p:cNvPr id="741" name="Text 28"/>
          <p:cNvSpPr txBox="1"/>
          <p:nvPr/>
        </p:nvSpPr>
        <p:spPr>
          <a:xfrm>
            <a:off x="10241280" y="2053334"/>
            <a:ext cx="1078996"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FBBF24"/>
                </a:solidFill>
                <a:latin typeface="Pretendard Bold"/>
                <a:ea typeface="Pretendard Bold"/>
                <a:cs typeface="Pretendard Bold"/>
                <a:sym typeface="Pretendard Bold"/>
              </a:defRPr>
            </a:lvl1pPr>
          </a:lstStyle>
          <a:p>
            <a:pPr/>
            <a:r>
              <a:t>정직 공개</a:t>
            </a:r>
          </a:p>
        </p:txBody>
      </p:sp>
      <p:sp>
        <p:nvSpPr>
          <p:cNvPr id="742" name="Text 29"/>
          <p:cNvSpPr txBox="1"/>
          <p:nvPr/>
        </p:nvSpPr>
        <p:spPr>
          <a:xfrm>
            <a:off x="6589565" y="2409950"/>
            <a:ext cx="27432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BBF24"/>
                </a:solidFill>
                <a:latin typeface="Pretendard Bold"/>
                <a:ea typeface="Pretendard Bold"/>
                <a:cs typeface="Pretendard Bold"/>
                <a:sym typeface="Pretendard Bold"/>
              </a:defRPr>
            </a:lvl1pPr>
          </a:lstStyle>
          <a:p>
            <a:pPr/>
            <a:r>
              <a:t>1</a:t>
            </a:r>
          </a:p>
        </p:txBody>
      </p:sp>
      <p:sp>
        <p:nvSpPr>
          <p:cNvPr id="743" name="Text 30"/>
          <p:cNvSpPr txBox="1"/>
          <p:nvPr/>
        </p:nvSpPr>
        <p:spPr>
          <a:xfrm>
            <a:off x="6787132" y="2414016"/>
            <a:ext cx="448056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C9C6F0"/>
                </a:solidFill>
              </a:defRPr>
            </a:lvl1pPr>
          </a:lstStyle>
          <a:p>
            <a:pPr/>
            <a:r>
              <a:t>실제 YouTube · Claude API 키 입력 후 추천 · 검색 통합 테스트</a:t>
            </a:r>
          </a:p>
        </p:txBody>
      </p:sp>
      <p:sp>
        <p:nvSpPr>
          <p:cNvPr id="744" name="Text 31"/>
          <p:cNvSpPr txBox="1"/>
          <p:nvPr/>
        </p:nvSpPr>
        <p:spPr>
          <a:xfrm>
            <a:off x="6589565" y="2885439"/>
            <a:ext cx="27432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BBF24"/>
                </a:solidFill>
                <a:latin typeface="Pretendard Bold"/>
                <a:ea typeface="Pretendard Bold"/>
                <a:cs typeface="Pretendard Bold"/>
                <a:sym typeface="Pretendard Bold"/>
              </a:defRPr>
            </a:lvl1pPr>
          </a:lstStyle>
          <a:p>
            <a:pPr/>
            <a:r>
              <a:t>2</a:t>
            </a:r>
          </a:p>
        </p:txBody>
      </p:sp>
      <p:sp>
        <p:nvSpPr>
          <p:cNvPr id="745" name="Text 32"/>
          <p:cNvSpPr txBox="1"/>
          <p:nvPr/>
        </p:nvSpPr>
        <p:spPr>
          <a:xfrm>
            <a:off x="6784847" y="2895538"/>
            <a:ext cx="448056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C9C6F0"/>
                </a:solidFill>
              </a:defRPr>
            </a:lvl1pPr>
          </a:lstStyle>
          <a:p>
            <a:pPr/>
            <a:r>
              <a:t>Firebase authorized domain · Google provider 설정 확인</a:t>
            </a:r>
          </a:p>
        </p:txBody>
      </p:sp>
      <p:sp>
        <p:nvSpPr>
          <p:cNvPr id="746" name="Text 33"/>
          <p:cNvSpPr txBox="1"/>
          <p:nvPr/>
        </p:nvSpPr>
        <p:spPr>
          <a:xfrm>
            <a:off x="6589565" y="3360928"/>
            <a:ext cx="27432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BBF24"/>
                </a:solidFill>
                <a:latin typeface="Pretendard Bold"/>
                <a:ea typeface="Pretendard Bold"/>
                <a:cs typeface="Pretendard Bold"/>
                <a:sym typeface="Pretendard Bold"/>
              </a:defRPr>
            </a:lvl1pPr>
          </a:lstStyle>
          <a:p>
            <a:pPr/>
            <a:r>
              <a:t>3</a:t>
            </a:r>
          </a:p>
        </p:txBody>
      </p:sp>
      <p:sp>
        <p:nvSpPr>
          <p:cNvPr id="747" name="Text 34"/>
          <p:cNvSpPr txBox="1"/>
          <p:nvPr/>
        </p:nvSpPr>
        <p:spPr>
          <a:xfrm>
            <a:off x="6784847" y="3370979"/>
            <a:ext cx="448056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C9C6F0"/>
                </a:solidFill>
              </a:defRPr>
            </a:lvl1pPr>
          </a:lstStyle>
          <a:p>
            <a:pPr/>
            <a:r>
              <a:t>로그인 성공 후 전체 사용자 플로우 클릭 검증</a:t>
            </a:r>
          </a:p>
        </p:txBody>
      </p:sp>
      <p:sp>
        <p:nvSpPr>
          <p:cNvPr id="748" name="Shape 35"/>
          <p:cNvSpPr/>
          <p:nvPr/>
        </p:nvSpPr>
        <p:spPr>
          <a:xfrm>
            <a:off x="6263640" y="4114800"/>
            <a:ext cx="5303524" cy="1783080"/>
          </a:xfrm>
          <a:prstGeom prst="roundRect">
            <a:avLst>
              <a:gd name="adj" fmla="val 4615"/>
            </a:avLst>
          </a:prstGeom>
          <a:solidFill>
            <a:srgbClr val="2A2563"/>
          </a:solidFill>
          <a:ln w="15875">
            <a:solidFill>
              <a:srgbClr val="A78BFA"/>
            </a:solidFill>
          </a:ln>
        </p:spPr>
        <p:txBody>
          <a:bodyPr lIns="45718" tIns="45718" rIns="45718" bIns="45718"/>
          <a:lstStyle/>
          <a:p>
            <a:pPr/>
          </a:p>
        </p:txBody>
      </p:sp>
      <p:pic>
        <p:nvPicPr>
          <p:cNvPr id="749" name="Image 2" descr="Image 2"/>
          <p:cNvPicPr>
            <a:picLocks noChangeAspect="1"/>
          </p:cNvPicPr>
          <p:nvPr/>
        </p:nvPicPr>
        <p:blipFill>
          <a:blip r:embed="rId5">
            <a:extLst/>
          </a:blip>
          <a:stretch>
            <a:fillRect/>
          </a:stretch>
        </p:blipFill>
        <p:spPr>
          <a:xfrm>
            <a:off x="6556247" y="4297679"/>
            <a:ext cx="274324" cy="274324"/>
          </a:xfrm>
          <a:prstGeom prst="rect">
            <a:avLst/>
          </a:prstGeom>
          <a:ln w="12700">
            <a:miter lim="400000"/>
          </a:ln>
        </p:spPr>
      </p:pic>
      <p:sp>
        <p:nvSpPr>
          <p:cNvPr id="750" name="Text 36"/>
          <p:cNvSpPr txBox="1"/>
          <p:nvPr/>
        </p:nvSpPr>
        <p:spPr>
          <a:xfrm>
            <a:off x="6949440" y="4279391"/>
            <a:ext cx="2743203"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A78BFA"/>
                </a:solidFill>
                <a:latin typeface="Pretendard Bold"/>
                <a:ea typeface="Pretendard Bold"/>
                <a:cs typeface="Pretendard Bold"/>
                <a:sym typeface="Pretendard Bold"/>
              </a:defRPr>
            </a:lvl1pPr>
          </a:lstStyle>
          <a:p>
            <a:pPr/>
            <a:r>
              <a:t>고도화 로드맵</a:t>
            </a:r>
          </a:p>
        </p:txBody>
      </p:sp>
      <p:sp>
        <p:nvSpPr>
          <p:cNvPr id="751" name="Shape 37"/>
          <p:cNvSpPr/>
          <p:nvPr/>
        </p:nvSpPr>
        <p:spPr>
          <a:xfrm>
            <a:off x="6583680" y="4773167"/>
            <a:ext cx="91447" cy="91447"/>
          </a:xfrm>
          <a:prstGeom prst="ellipse">
            <a:avLst/>
          </a:prstGeom>
          <a:solidFill>
            <a:srgbClr val="A78BFA"/>
          </a:solidFill>
          <a:ln w="12700">
            <a:miter lim="400000"/>
          </a:ln>
        </p:spPr>
        <p:txBody>
          <a:bodyPr lIns="45718" tIns="45718" rIns="45718" bIns="45718"/>
          <a:lstStyle/>
          <a:p>
            <a:pPr/>
          </a:p>
        </p:txBody>
      </p:sp>
      <p:sp>
        <p:nvSpPr>
          <p:cNvPr id="752" name="Text 38"/>
          <p:cNvSpPr txBox="1"/>
          <p:nvPr/>
        </p:nvSpPr>
        <p:spPr>
          <a:xfrm>
            <a:off x="6784847" y="4740057"/>
            <a:ext cx="23317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Redis 캐시 확장</a:t>
            </a:r>
          </a:p>
        </p:txBody>
      </p:sp>
      <p:sp>
        <p:nvSpPr>
          <p:cNvPr id="753" name="Shape 39"/>
          <p:cNvSpPr/>
          <p:nvPr/>
        </p:nvSpPr>
        <p:spPr>
          <a:xfrm>
            <a:off x="9125711" y="4773167"/>
            <a:ext cx="91447" cy="91447"/>
          </a:xfrm>
          <a:prstGeom prst="ellipse">
            <a:avLst/>
          </a:prstGeom>
          <a:solidFill>
            <a:srgbClr val="A78BFA"/>
          </a:solidFill>
          <a:ln w="12700">
            <a:miter lim="400000"/>
          </a:ln>
        </p:spPr>
        <p:txBody>
          <a:bodyPr lIns="45718" tIns="45718" rIns="45718" bIns="45718"/>
          <a:lstStyle/>
          <a:p>
            <a:pPr/>
          </a:p>
        </p:txBody>
      </p:sp>
      <p:sp>
        <p:nvSpPr>
          <p:cNvPr id="754" name="Text 40"/>
          <p:cNvSpPr txBox="1"/>
          <p:nvPr/>
        </p:nvSpPr>
        <p:spPr>
          <a:xfrm>
            <a:off x="9326880" y="4740057"/>
            <a:ext cx="23317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GitHub Actions 자동 배포</a:t>
            </a:r>
          </a:p>
        </p:txBody>
      </p:sp>
      <p:sp>
        <p:nvSpPr>
          <p:cNvPr id="755" name="Shape 41"/>
          <p:cNvSpPr/>
          <p:nvPr/>
        </p:nvSpPr>
        <p:spPr>
          <a:xfrm>
            <a:off x="6583680" y="5157215"/>
            <a:ext cx="91447" cy="91447"/>
          </a:xfrm>
          <a:prstGeom prst="ellipse">
            <a:avLst/>
          </a:prstGeom>
          <a:solidFill>
            <a:srgbClr val="A78BFA"/>
          </a:solidFill>
          <a:ln w="12700">
            <a:miter lim="400000"/>
          </a:ln>
        </p:spPr>
        <p:txBody>
          <a:bodyPr lIns="45718" tIns="45718" rIns="45718" bIns="45718"/>
          <a:lstStyle/>
          <a:p>
            <a:pPr/>
          </a:p>
        </p:txBody>
      </p:sp>
      <p:sp>
        <p:nvSpPr>
          <p:cNvPr id="756" name="Text 42"/>
          <p:cNvSpPr txBox="1"/>
          <p:nvPr/>
        </p:nvSpPr>
        <p:spPr>
          <a:xfrm>
            <a:off x="6784847" y="5124105"/>
            <a:ext cx="23317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추천 기록 기반 개인화</a:t>
            </a:r>
          </a:p>
        </p:txBody>
      </p:sp>
      <p:sp>
        <p:nvSpPr>
          <p:cNvPr id="757" name="Shape 43"/>
          <p:cNvSpPr/>
          <p:nvPr/>
        </p:nvSpPr>
        <p:spPr>
          <a:xfrm>
            <a:off x="9125711" y="5157215"/>
            <a:ext cx="91447" cy="91447"/>
          </a:xfrm>
          <a:prstGeom prst="ellipse">
            <a:avLst/>
          </a:prstGeom>
          <a:solidFill>
            <a:srgbClr val="A78BFA"/>
          </a:solidFill>
          <a:ln w="12700">
            <a:miter lim="400000"/>
          </a:ln>
        </p:spPr>
        <p:txBody>
          <a:bodyPr lIns="45718" tIns="45718" rIns="45718" bIns="45718"/>
          <a:lstStyle/>
          <a:p>
            <a:pPr/>
          </a:p>
        </p:txBody>
      </p:sp>
      <p:sp>
        <p:nvSpPr>
          <p:cNvPr id="758" name="Text 44"/>
          <p:cNvSpPr txBox="1"/>
          <p:nvPr/>
        </p:nvSpPr>
        <p:spPr>
          <a:xfrm>
            <a:off x="9326880" y="5124105"/>
            <a:ext cx="23317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감정 변화 시각화</a:t>
            </a:r>
          </a:p>
        </p:txBody>
      </p:sp>
      <p:sp>
        <p:nvSpPr>
          <p:cNvPr id="759" name="Shape 45"/>
          <p:cNvSpPr/>
          <p:nvPr/>
        </p:nvSpPr>
        <p:spPr>
          <a:xfrm>
            <a:off x="6583680" y="5541264"/>
            <a:ext cx="91447" cy="91447"/>
          </a:xfrm>
          <a:prstGeom prst="ellipse">
            <a:avLst/>
          </a:prstGeom>
          <a:solidFill>
            <a:srgbClr val="A78BFA"/>
          </a:solidFill>
          <a:ln w="12700">
            <a:miter lim="400000"/>
          </a:ln>
        </p:spPr>
        <p:txBody>
          <a:bodyPr lIns="45718" tIns="45718" rIns="45718" bIns="45718"/>
          <a:lstStyle/>
          <a:p>
            <a:pPr/>
          </a:p>
        </p:txBody>
      </p:sp>
      <p:sp>
        <p:nvSpPr>
          <p:cNvPr id="760" name="Text 46"/>
          <p:cNvSpPr txBox="1"/>
          <p:nvPr/>
        </p:nvSpPr>
        <p:spPr>
          <a:xfrm>
            <a:off x="6784847" y="5508152"/>
            <a:ext cx="23317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모바일 UI 개선</a:t>
            </a:r>
          </a:p>
        </p:txBody>
      </p:sp>
      <p:sp>
        <p:nvSpPr>
          <p:cNvPr id="761" name="Shape 47"/>
          <p:cNvSpPr/>
          <p:nvPr/>
        </p:nvSpPr>
        <p:spPr>
          <a:xfrm>
            <a:off x="9125711" y="5541264"/>
            <a:ext cx="91447" cy="91447"/>
          </a:xfrm>
          <a:prstGeom prst="ellipse">
            <a:avLst/>
          </a:prstGeom>
          <a:solidFill>
            <a:srgbClr val="A78BFA"/>
          </a:solidFill>
          <a:ln w="12700">
            <a:miter lim="400000"/>
          </a:ln>
        </p:spPr>
        <p:txBody>
          <a:bodyPr lIns="45718" tIns="45718" rIns="45718" bIns="45718"/>
          <a:lstStyle/>
          <a:p>
            <a:pPr/>
          </a:p>
        </p:txBody>
      </p:sp>
      <p:sp>
        <p:nvSpPr>
          <p:cNvPr id="762" name="Text 48"/>
          <p:cNvSpPr txBox="1"/>
          <p:nvPr/>
        </p:nvSpPr>
        <p:spPr>
          <a:xfrm>
            <a:off x="9326880" y="5508152"/>
            <a:ext cx="23317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추천 응답 속도 최적화</a:t>
            </a:r>
          </a:p>
        </p:txBody>
      </p:sp>
      <p:sp>
        <p:nvSpPr>
          <p:cNvPr id="763" name="Text 49"/>
          <p:cNvSpPr txBox="1"/>
          <p:nvPr/>
        </p:nvSpPr>
        <p:spPr>
          <a:xfrm>
            <a:off x="640079" y="6108191"/>
            <a:ext cx="1092708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100">
                <a:solidFill>
                  <a:srgbClr val="C9C6F0"/>
                </a:solidFill>
              </a:defRPr>
            </a:lvl1pPr>
          </a:lstStyle>
          <a:p>
            <a:pPr/>
            <a:r>
              <a:t>완료한 것과 남은 것을 구분하는 것까지가 이 프로젝트의 완성도라고 생각한다</a:t>
            </a:r>
          </a:p>
        </p:txBody>
      </p:sp>
      <p:sp>
        <p:nvSpPr>
          <p:cNvPr id="764" name="Text 50"/>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765" name="Text 51"/>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14 / 15</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B1846"/>
        </a:solidFill>
      </p:bgPr>
    </p:bg>
    <p:spTree>
      <p:nvGrpSpPr>
        <p:cNvPr id="1" name=""/>
        <p:cNvGrpSpPr/>
        <p:nvPr/>
      </p:nvGrpSpPr>
      <p:grpSpPr>
        <a:xfrm>
          <a:off x="0" y="0"/>
          <a:ext cx="0" cy="0"/>
          <a:chOff x="0" y="0"/>
          <a:chExt cx="0" cy="0"/>
        </a:xfrm>
      </p:grpSpPr>
      <p:sp>
        <p:nvSpPr>
          <p:cNvPr id="769" name="Shape 0"/>
          <p:cNvSpPr/>
          <p:nvPr/>
        </p:nvSpPr>
        <p:spPr>
          <a:xfrm>
            <a:off x="-2194564" y="-2194564"/>
            <a:ext cx="6400808" cy="6400808"/>
          </a:xfrm>
          <a:prstGeom prst="ellipse">
            <a:avLst/>
          </a:prstGeom>
          <a:solidFill>
            <a:srgbClr val="A78BFA">
              <a:alpha val="13000"/>
            </a:srgbClr>
          </a:solidFill>
          <a:ln w="12700">
            <a:miter lim="400000"/>
          </a:ln>
        </p:spPr>
        <p:txBody>
          <a:bodyPr lIns="45718" tIns="45718" rIns="45718" bIns="45718"/>
          <a:lstStyle/>
          <a:p>
            <a:pPr/>
          </a:p>
        </p:txBody>
      </p:sp>
      <p:sp>
        <p:nvSpPr>
          <p:cNvPr id="770" name="Shape 1"/>
          <p:cNvSpPr/>
          <p:nvPr/>
        </p:nvSpPr>
        <p:spPr>
          <a:xfrm>
            <a:off x="8961118" y="-1828801"/>
            <a:ext cx="5943607" cy="5943602"/>
          </a:xfrm>
          <a:prstGeom prst="ellipse">
            <a:avLst/>
          </a:prstGeom>
          <a:solidFill>
            <a:srgbClr val="EC4899">
              <a:alpha val="13000"/>
            </a:srgbClr>
          </a:solidFill>
          <a:ln w="12700">
            <a:miter lim="400000"/>
          </a:ln>
        </p:spPr>
        <p:txBody>
          <a:bodyPr lIns="45718" tIns="45718" rIns="45718" bIns="45718"/>
          <a:lstStyle/>
          <a:p>
            <a:pPr/>
          </a:p>
        </p:txBody>
      </p:sp>
      <p:sp>
        <p:nvSpPr>
          <p:cNvPr id="771" name="Shape 2"/>
          <p:cNvSpPr/>
          <p:nvPr/>
        </p:nvSpPr>
        <p:spPr>
          <a:xfrm>
            <a:off x="3474720" y="4389119"/>
            <a:ext cx="6858004" cy="5029206"/>
          </a:xfrm>
          <a:prstGeom prst="ellipse">
            <a:avLst/>
          </a:prstGeom>
          <a:solidFill>
            <a:srgbClr val="60A5FA">
              <a:alpha val="11000"/>
            </a:srgbClr>
          </a:solidFill>
          <a:ln w="12700">
            <a:miter lim="400000"/>
          </a:ln>
        </p:spPr>
        <p:txBody>
          <a:bodyPr lIns="45718" tIns="45718" rIns="45718" bIns="45718"/>
          <a:lstStyle/>
          <a:p>
            <a:pPr/>
          </a:p>
        </p:txBody>
      </p:sp>
      <p:sp>
        <p:nvSpPr>
          <p:cNvPr id="772" name="Text 3"/>
          <p:cNvSpPr txBox="1"/>
          <p:nvPr/>
        </p:nvSpPr>
        <p:spPr>
          <a:xfrm>
            <a:off x="640080" y="777240"/>
            <a:ext cx="109728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pc="400" sz="1200">
                <a:solidFill>
                  <a:srgbClr val="F472B6"/>
                </a:solidFill>
                <a:latin typeface="Pretendard Bold"/>
                <a:ea typeface="Pretendard Bold"/>
                <a:cs typeface="Pretendard Bold"/>
                <a:sym typeface="Pretendard Bold"/>
              </a:defRPr>
            </a:lvl1pPr>
          </a:lstStyle>
          <a:p>
            <a:pPr/>
            <a:r>
              <a:t>CONCLUSION</a:t>
            </a:r>
          </a:p>
        </p:txBody>
      </p:sp>
      <p:sp>
        <p:nvSpPr>
          <p:cNvPr id="773" name="Text 4"/>
          <p:cNvSpPr txBox="1"/>
          <p:nvPr/>
        </p:nvSpPr>
        <p:spPr>
          <a:xfrm>
            <a:off x="640079" y="1325880"/>
            <a:ext cx="10927082" cy="317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100">
                <a:solidFill>
                  <a:srgbClr val="C9C6F0"/>
                </a:solidFill>
              </a:defRPr>
            </a:lvl1pPr>
          </a:lstStyle>
          <a:p>
            <a:pPr/>
            <a:r>
              <a:t>감정 기반 음악 추천이라는 경험 아이디어를</a:t>
            </a:r>
          </a:p>
        </p:txBody>
      </p:sp>
      <p:sp>
        <p:nvSpPr>
          <p:cNvPr id="774" name="Text 5"/>
          <p:cNvSpPr txBox="1"/>
          <p:nvPr/>
        </p:nvSpPr>
        <p:spPr>
          <a:xfrm>
            <a:off x="640079" y="1828800"/>
            <a:ext cx="10927082" cy="393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600">
                <a:solidFill>
                  <a:srgbClr val="FFFFFF"/>
                </a:solidFill>
                <a:latin typeface="Pretendard Bold"/>
                <a:ea typeface="Pretendard Bold"/>
                <a:cs typeface="Pretendard Bold"/>
                <a:sym typeface="Pretendard Bold"/>
              </a:defRPr>
            </a:lvl1pPr>
          </a:lstStyle>
          <a:p>
            <a:pPr/>
            <a:r>
              <a:t>실제 배포 가능한 백엔드 구조로 확장했다</a:t>
            </a:r>
          </a:p>
        </p:txBody>
      </p:sp>
      <p:sp>
        <p:nvSpPr>
          <p:cNvPr id="775" name="Shape 6"/>
          <p:cNvSpPr/>
          <p:nvPr/>
        </p:nvSpPr>
        <p:spPr>
          <a:xfrm>
            <a:off x="636880" y="2743200"/>
            <a:ext cx="1682496" cy="420624"/>
          </a:xfrm>
          <a:prstGeom prst="roundRect">
            <a:avLst>
              <a:gd name="adj" fmla="val 34783"/>
            </a:avLst>
          </a:prstGeom>
          <a:solidFill>
            <a:srgbClr val="2A2563">
              <a:alpha val="75000"/>
            </a:srgbClr>
          </a:solidFill>
          <a:ln w="12700">
            <a:solidFill>
              <a:srgbClr val="A78BFA"/>
            </a:solidFill>
          </a:ln>
        </p:spPr>
        <p:txBody>
          <a:bodyPr lIns="45718" tIns="45718" rIns="45718" bIns="45718"/>
          <a:lstStyle/>
          <a:p>
            <a:pPr/>
          </a:p>
        </p:txBody>
      </p:sp>
      <p:sp>
        <p:nvSpPr>
          <p:cNvPr id="776" name="Text 7"/>
          <p:cNvSpPr txBox="1"/>
          <p:nvPr/>
        </p:nvSpPr>
        <p:spPr>
          <a:xfrm>
            <a:off x="636880" y="2857244"/>
            <a:ext cx="168249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A78BFA"/>
                </a:solidFill>
                <a:latin typeface="Pretendard Bold"/>
                <a:ea typeface="Pretendard Bold"/>
                <a:cs typeface="Pretendard Bold"/>
                <a:sym typeface="Pretendard Bold"/>
              </a:defRPr>
            </a:lvl1pPr>
          </a:lstStyle>
          <a:p>
            <a:pPr/>
            <a:r>
              <a:t>AI 감정 분석</a:t>
            </a:r>
          </a:p>
        </p:txBody>
      </p:sp>
      <p:sp>
        <p:nvSpPr>
          <p:cNvPr id="777" name="Shape 8"/>
          <p:cNvSpPr/>
          <p:nvPr/>
        </p:nvSpPr>
        <p:spPr>
          <a:xfrm>
            <a:off x="2483966" y="2743200"/>
            <a:ext cx="1682500" cy="420624"/>
          </a:xfrm>
          <a:prstGeom prst="roundRect">
            <a:avLst>
              <a:gd name="adj" fmla="val 34783"/>
            </a:avLst>
          </a:prstGeom>
          <a:solidFill>
            <a:srgbClr val="2A2563">
              <a:alpha val="75000"/>
            </a:srgbClr>
          </a:solidFill>
          <a:ln w="12700">
            <a:solidFill>
              <a:srgbClr val="F472B6"/>
            </a:solidFill>
          </a:ln>
        </p:spPr>
        <p:txBody>
          <a:bodyPr lIns="45718" tIns="45718" rIns="45718" bIns="45718"/>
          <a:lstStyle/>
          <a:p>
            <a:pPr/>
          </a:p>
        </p:txBody>
      </p:sp>
      <p:sp>
        <p:nvSpPr>
          <p:cNvPr id="778" name="Text 9"/>
          <p:cNvSpPr txBox="1"/>
          <p:nvPr/>
        </p:nvSpPr>
        <p:spPr>
          <a:xfrm>
            <a:off x="2483966" y="2857244"/>
            <a:ext cx="1682496"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F472B6"/>
                </a:solidFill>
                <a:latin typeface="Pretendard Bold"/>
                <a:ea typeface="Pretendard Bold"/>
                <a:cs typeface="Pretendard Bold"/>
                <a:sym typeface="Pretendard Bold"/>
              </a:defRPr>
            </a:lvl1pPr>
          </a:lstStyle>
          <a:p>
            <a:pPr/>
            <a:r>
              <a:t>감정 기반 추천</a:t>
            </a:r>
          </a:p>
        </p:txBody>
      </p:sp>
      <p:sp>
        <p:nvSpPr>
          <p:cNvPr id="779" name="Shape 10"/>
          <p:cNvSpPr/>
          <p:nvPr/>
        </p:nvSpPr>
        <p:spPr>
          <a:xfrm>
            <a:off x="4331056" y="2743200"/>
            <a:ext cx="1682500" cy="420624"/>
          </a:xfrm>
          <a:prstGeom prst="roundRect">
            <a:avLst>
              <a:gd name="adj" fmla="val 34783"/>
            </a:avLst>
          </a:prstGeom>
          <a:solidFill>
            <a:srgbClr val="2A2563">
              <a:alpha val="75000"/>
            </a:srgbClr>
          </a:solidFill>
          <a:ln w="12700">
            <a:solidFill>
              <a:srgbClr val="60A5FA"/>
            </a:solidFill>
          </a:ln>
        </p:spPr>
        <p:txBody>
          <a:bodyPr lIns="45718" tIns="45718" rIns="45718" bIns="45718"/>
          <a:lstStyle/>
          <a:p>
            <a:pPr/>
          </a:p>
        </p:txBody>
      </p:sp>
      <p:sp>
        <p:nvSpPr>
          <p:cNvPr id="780" name="Text 11"/>
          <p:cNvSpPr txBox="1"/>
          <p:nvPr/>
        </p:nvSpPr>
        <p:spPr>
          <a:xfrm>
            <a:off x="4331056" y="2857244"/>
            <a:ext cx="168249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60A5FA"/>
                </a:solidFill>
                <a:latin typeface="Pretendard Bold"/>
                <a:ea typeface="Pretendard Bold"/>
                <a:cs typeface="Pretendard Bold"/>
                <a:sym typeface="Pretendard Bold"/>
              </a:defRPr>
            </a:lvl1pPr>
          </a:lstStyle>
          <a:p>
            <a:pPr/>
            <a:r>
              <a:t>백엔드 프록시</a:t>
            </a:r>
          </a:p>
        </p:txBody>
      </p:sp>
      <p:sp>
        <p:nvSpPr>
          <p:cNvPr id="781" name="Shape 12"/>
          <p:cNvSpPr/>
          <p:nvPr/>
        </p:nvSpPr>
        <p:spPr>
          <a:xfrm>
            <a:off x="6178143" y="2743200"/>
            <a:ext cx="1682497" cy="420624"/>
          </a:xfrm>
          <a:prstGeom prst="roundRect">
            <a:avLst>
              <a:gd name="adj" fmla="val 34783"/>
            </a:avLst>
          </a:prstGeom>
          <a:solidFill>
            <a:srgbClr val="2A2563">
              <a:alpha val="75000"/>
            </a:srgbClr>
          </a:solidFill>
          <a:ln w="12700">
            <a:solidFill>
              <a:srgbClr val="38BDF8"/>
            </a:solidFill>
          </a:ln>
        </p:spPr>
        <p:txBody>
          <a:bodyPr lIns="45718" tIns="45718" rIns="45718" bIns="45718"/>
          <a:lstStyle/>
          <a:p>
            <a:pPr/>
          </a:p>
        </p:txBody>
      </p:sp>
      <p:sp>
        <p:nvSpPr>
          <p:cNvPr id="782" name="Text 13"/>
          <p:cNvSpPr txBox="1"/>
          <p:nvPr/>
        </p:nvSpPr>
        <p:spPr>
          <a:xfrm>
            <a:off x="6178143" y="2857244"/>
            <a:ext cx="1682496"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38BDF8"/>
                </a:solidFill>
                <a:latin typeface="Pretendard Bold"/>
                <a:ea typeface="Pretendard Bold"/>
                <a:cs typeface="Pretendard Bold"/>
                <a:sym typeface="Pretendard Bold"/>
              </a:defRPr>
            </a:lvl1pPr>
          </a:lstStyle>
          <a:p>
            <a:pPr/>
            <a:r>
              <a:t>보안 개선</a:t>
            </a:r>
          </a:p>
        </p:txBody>
      </p:sp>
      <p:sp>
        <p:nvSpPr>
          <p:cNvPr id="783" name="Shape 14"/>
          <p:cNvSpPr/>
          <p:nvPr/>
        </p:nvSpPr>
        <p:spPr>
          <a:xfrm>
            <a:off x="8025231" y="2743200"/>
            <a:ext cx="1682497" cy="420624"/>
          </a:xfrm>
          <a:prstGeom prst="roundRect">
            <a:avLst>
              <a:gd name="adj" fmla="val 34783"/>
            </a:avLst>
          </a:prstGeom>
          <a:solidFill>
            <a:srgbClr val="2A2563">
              <a:alpha val="75000"/>
            </a:srgbClr>
          </a:solidFill>
          <a:ln w="12700">
            <a:solidFill>
              <a:srgbClr val="FBBF24"/>
            </a:solidFill>
          </a:ln>
        </p:spPr>
        <p:txBody>
          <a:bodyPr lIns="45718" tIns="45718" rIns="45718" bIns="45718"/>
          <a:lstStyle/>
          <a:p>
            <a:pPr/>
          </a:p>
        </p:txBody>
      </p:sp>
      <p:sp>
        <p:nvSpPr>
          <p:cNvPr id="784" name="Text 15"/>
          <p:cNvSpPr txBox="1"/>
          <p:nvPr/>
        </p:nvSpPr>
        <p:spPr>
          <a:xfrm>
            <a:off x="8025231" y="2857244"/>
            <a:ext cx="168249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FBBF24"/>
                </a:solidFill>
                <a:latin typeface="Pretendard Bold"/>
                <a:ea typeface="Pretendard Bold"/>
                <a:cs typeface="Pretendard Bold"/>
                <a:sym typeface="Pretendard Bold"/>
              </a:defRPr>
            </a:lvl1pPr>
          </a:lstStyle>
          <a:p>
            <a:pPr/>
            <a:r>
              <a:t>Oracle 배포</a:t>
            </a:r>
          </a:p>
        </p:txBody>
      </p:sp>
      <p:sp>
        <p:nvSpPr>
          <p:cNvPr id="785" name="Shape 16"/>
          <p:cNvSpPr/>
          <p:nvPr/>
        </p:nvSpPr>
        <p:spPr>
          <a:xfrm>
            <a:off x="9872319" y="2743200"/>
            <a:ext cx="1682500" cy="420624"/>
          </a:xfrm>
          <a:prstGeom prst="roundRect">
            <a:avLst>
              <a:gd name="adj" fmla="val 34783"/>
            </a:avLst>
          </a:prstGeom>
          <a:solidFill>
            <a:srgbClr val="2A2563">
              <a:alpha val="75000"/>
            </a:srgbClr>
          </a:solidFill>
          <a:ln w="12700">
            <a:solidFill>
              <a:srgbClr val="34D399"/>
            </a:solidFill>
          </a:ln>
        </p:spPr>
        <p:txBody>
          <a:bodyPr lIns="45718" tIns="45718" rIns="45718" bIns="45718"/>
          <a:lstStyle/>
          <a:p>
            <a:pPr/>
          </a:p>
        </p:txBody>
      </p:sp>
      <p:sp>
        <p:nvSpPr>
          <p:cNvPr id="786" name="Text 17"/>
          <p:cNvSpPr txBox="1"/>
          <p:nvPr/>
        </p:nvSpPr>
        <p:spPr>
          <a:xfrm>
            <a:off x="9872319" y="2857244"/>
            <a:ext cx="168249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34D399"/>
                </a:solidFill>
                <a:latin typeface="Pretendard Bold"/>
                <a:ea typeface="Pretendard Bold"/>
                <a:cs typeface="Pretendard Bold"/>
                <a:sym typeface="Pretendard Bold"/>
              </a:defRPr>
            </a:lvl1pPr>
          </a:lstStyle>
          <a:p>
            <a:pPr/>
            <a:r>
              <a:t>테스트 · 문서화</a:t>
            </a:r>
          </a:p>
        </p:txBody>
      </p:sp>
      <p:sp>
        <p:nvSpPr>
          <p:cNvPr id="787" name="Text 18"/>
          <p:cNvSpPr txBox="1"/>
          <p:nvPr/>
        </p:nvSpPr>
        <p:spPr>
          <a:xfrm>
            <a:off x="640079" y="3611879"/>
            <a:ext cx="10927082"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FFFFFF"/>
                </a:solidFill>
                <a:latin typeface="Pretendard Bold"/>
                <a:ea typeface="Pretendard Bold"/>
                <a:cs typeface="Pretendard Bold"/>
                <a:sym typeface="Pretendard Bold"/>
              </a:defRPr>
            </a:lvl1pPr>
          </a:lstStyle>
          <a:p>
            <a:pPr/>
            <a:r>
              <a:t>감사합니다</a:t>
            </a:r>
          </a:p>
        </p:txBody>
      </p:sp>
      <p:sp>
        <p:nvSpPr>
          <p:cNvPr id="788" name="Shape 19"/>
          <p:cNvSpPr/>
          <p:nvPr/>
        </p:nvSpPr>
        <p:spPr>
          <a:xfrm>
            <a:off x="3057754" y="4756744"/>
            <a:ext cx="109732" cy="683939"/>
          </a:xfrm>
          <a:prstGeom prst="roundRect">
            <a:avLst>
              <a:gd name="adj" fmla="val 49975"/>
            </a:avLst>
          </a:prstGeom>
          <a:solidFill>
            <a:srgbClr val="F472B6">
              <a:alpha val="60000"/>
            </a:srgbClr>
          </a:solidFill>
          <a:ln w="12700">
            <a:miter lim="400000"/>
          </a:ln>
        </p:spPr>
        <p:txBody>
          <a:bodyPr lIns="45718" tIns="45718" rIns="45718" bIns="45718"/>
          <a:lstStyle/>
          <a:p>
            <a:pPr/>
          </a:p>
        </p:txBody>
      </p:sp>
      <p:sp>
        <p:nvSpPr>
          <p:cNvPr id="789" name="Shape 20"/>
          <p:cNvSpPr/>
          <p:nvPr/>
        </p:nvSpPr>
        <p:spPr>
          <a:xfrm>
            <a:off x="3263493" y="5137472"/>
            <a:ext cx="109732" cy="303211"/>
          </a:xfrm>
          <a:prstGeom prst="roundRect">
            <a:avLst>
              <a:gd name="adj" fmla="val 49975"/>
            </a:avLst>
          </a:prstGeom>
          <a:solidFill>
            <a:srgbClr val="A78BFA">
              <a:alpha val="60000"/>
            </a:srgbClr>
          </a:solidFill>
          <a:ln w="12700">
            <a:miter lim="400000"/>
          </a:ln>
        </p:spPr>
        <p:txBody>
          <a:bodyPr lIns="45718" tIns="45718" rIns="45718" bIns="45718"/>
          <a:lstStyle/>
          <a:p>
            <a:pPr/>
          </a:p>
        </p:txBody>
      </p:sp>
      <p:sp>
        <p:nvSpPr>
          <p:cNvPr id="790" name="Shape 21"/>
          <p:cNvSpPr/>
          <p:nvPr/>
        </p:nvSpPr>
        <p:spPr>
          <a:xfrm>
            <a:off x="3469232" y="5096483"/>
            <a:ext cx="109732" cy="344200"/>
          </a:xfrm>
          <a:prstGeom prst="roundRect">
            <a:avLst>
              <a:gd name="adj" fmla="val 49975"/>
            </a:avLst>
          </a:prstGeom>
          <a:solidFill>
            <a:srgbClr val="60A5FA">
              <a:alpha val="60000"/>
            </a:srgbClr>
          </a:solidFill>
          <a:ln w="12700">
            <a:miter lim="400000"/>
          </a:ln>
        </p:spPr>
        <p:txBody>
          <a:bodyPr lIns="45718" tIns="45718" rIns="45718" bIns="45718"/>
          <a:lstStyle/>
          <a:p>
            <a:pPr/>
          </a:p>
        </p:txBody>
      </p:sp>
      <p:sp>
        <p:nvSpPr>
          <p:cNvPr id="791" name="Shape 22"/>
          <p:cNvSpPr/>
          <p:nvPr/>
        </p:nvSpPr>
        <p:spPr>
          <a:xfrm>
            <a:off x="3674974" y="5153392"/>
            <a:ext cx="109732" cy="287292"/>
          </a:xfrm>
          <a:prstGeom prst="roundRect">
            <a:avLst>
              <a:gd name="adj" fmla="val 49975"/>
            </a:avLst>
          </a:prstGeom>
          <a:solidFill>
            <a:srgbClr val="38BDF8">
              <a:alpha val="60000"/>
            </a:srgbClr>
          </a:solidFill>
          <a:ln w="12700">
            <a:miter lim="400000"/>
          </a:ln>
        </p:spPr>
        <p:txBody>
          <a:bodyPr lIns="45718" tIns="45718" rIns="45718" bIns="45718"/>
          <a:lstStyle/>
          <a:p>
            <a:pPr/>
          </a:p>
        </p:txBody>
      </p:sp>
      <p:sp>
        <p:nvSpPr>
          <p:cNvPr id="792" name="Shape 23"/>
          <p:cNvSpPr/>
          <p:nvPr/>
        </p:nvSpPr>
        <p:spPr>
          <a:xfrm>
            <a:off x="3880713" y="4892442"/>
            <a:ext cx="109732" cy="548242"/>
          </a:xfrm>
          <a:prstGeom prst="roundRect">
            <a:avLst>
              <a:gd name="adj" fmla="val 49975"/>
            </a:avLst>
          </a:prstGeom>
          <a:solidFill>
            <a:srgbClr val="2DD4BF">
              <a:alpha val="60000"/>
            </a:srgbClr>
          </a:solidFill>
          <a:ln w="12700">
            <a:miter lim="400000"/>
          </a:ln>
        </p:spPr>
        <p:txBody>
          <a:bodyPr lIns="45718" tIns="45718" rIns="45718" bIns="45718"/>
          <a:lstStyle/>
          <a:p>
            <a:pPr/>
          </a:p>
        </p:txBody>
      </p:sp>
      <p:sp>
        <p:nvSpPr>
          <p:cNvPr id="793" name="Shape 24"/>
          <p:cNvSpPr/>
          <p:nvPr/>
        </p:nvSpPr>
        <p:spPr>
          <a:xfrm>
            <a:off x="4086454" y="4770435"/>
            <a:ext cx="109732" cy="670248"/>
          </a:xfrm>
          <a:prstGeom prst="roundRect">
            <a:avLst>
              <a:gd name="adj" fmla="val 49975"/>
            </a:avLst>
          </a:prstGeom>
          <a:solidFill>
            <a:srgbClr val="34D399">
              <a:alpha val="60000"/>
            </a:srgbClr>
          </a:solidFill>
          <a:ln w="12700">
            <a:miter lim="400000"/>
          </a:ln>
        </p:spPr>
        <p:txBody>
          <a:bodyPr lIns="45718" tIns="45718" rIns="45718" bIns="45718"/>
          <a:lstStyle/>
          <a:p>
            <a:pPr/>
          </a:p>
        </p:txBody>
      </p:sp>
      <p:sp>
        <p:nvSpPr>
          <p:cNvPr id="794" name="Shape 25"/>
          <p:cNvSpPr/>
          <p:nvPr/>
        </p:nvSpPr>
        <p:spPr>
          <a:xfrm>
            <a:off x="4292193" y="4963293"/>
            <a:ext cx="109732" cy="477391"/>
          </a:xfrm>
          <a:prstGeom prst="roundRect">
            <a:avLst>
              <a:gd name="adj" fmla="val 49975"/>
            </a:avLst>
          </a:prstGeom>
          <a:solidFill>
            <a:srgbClr val="F472B6">
              <a:alpha val="60000"/>
            </a:srgbClr>
          </a:solidFill>
          <a:ln w="12700">
            <a:miter lim="400000"/>
          </a:ln>
        </p:spPr>
        <p:txBody>
          <a:bodyPr lIns="45718" tIns="45718" rIns="45718" bIns="45718"/>
          <a:lstStyle/>
          <a:p>
            <a:pPr/>
          </a:p>
        </p:txBody>
      </p:sp>
      <p:sp>
        <p:nvSpPr>
          <p:cNvPr id="795" name="Shape 26"/>
          <p:cNvSpPr/>
          <p:nvPr/>
        </p:nvSpPr>
        <p:spPr>
          <a:xfrm>
            <a:off x="4497932" y="4929394"/>
            <a:ext cx="109732" cy="511290"/>
          </a:xfrm>
          <a:prstGeom prst="roundRect">
            <a:avLst>
              <a:gd name="adj" fmla="val 49975"/>
            </a:avLst>
          </a:prstGeom>
          <a:solidFill>
            <a:srgbClr val="A78BFA">
              <a:alpha val="60000"/>
            </a:srgbClr>
          </a:solidFill>
          <a:ln w="12700">
            <a:miter lim="400000"/>
          </a:ln>
        </p:spPr>
        <p:txBody>
          <a:bodyPr lIns="45718" tIns="45718" rIns="45718" bIns="45718"/>
          <a:lstStyle/>
          <a:p>
            <a:pPr/>
          </a:p>
        </p:txBody>
      </p:sp>
      <p:sp>
        <p:nvSpPr>
          <p:cNvPr id="796" name="Shape 27"/>
          <p:cNvSpPr/>
          <p:nvPr/>
        </p:nvSpPr>
        <p:spPr>
          <a:xfrm>
            <a:off x="4703674" y="5367528"/>
            <a:ext cx="109732" cy="73156"/>
          </a:xfrm>
          <a:prstGeom prst="roundRect">
            <a:avLst>
              <a:gd name="adj" fmla="val 50000"/>
            </a:avLst>
          </a:prstGeom>
          <a:solidFill>
            <a:srgbClr val="60A5FA">
              <a:alpha val="60000"/>
            </a:srgbClr>
          </a:solidFill>
          <a:ln w="12700">
            <a:miter lim="400000"/>
          </a:ln>
        </p:spPr>
        <p:txBody>
          <a:bodyPr lIns="45718" tIns="45718" rIns="45718" bIns="45718"/>
          <a:lstStyle/>
          <a:p>
            <a:pPr/>
          </a:p>
        </p:txBody>
      </p:sp>
      <p:sp>
        <p:nvSpPr>
          <p:cNvPr id="797" name="Shape 28"/>
          <p:cNvSpPr/>
          <p:nvPr/>
        </p:nvSpPr>
        <p:spPr>
          <a:xfrm>
            <a:off x="4909413" y="4979661"/>
            <a:ext cx="109732" cy="461022"/>
          </a:xfrm>
          <a:prstGeom prst="roundRect">
            <a:avLst>
              <a:gd name="adj" fmla="val 49975"/>
            </a:avLst>
          </a:prstGeom>
          <a:solidFill>
            <a:srgbClr val="38BDF8">
              <a:alpha val="60000"/>
            </a:srgbClr>
          </a:solidFill>
          <a:ln w="12700">
            <a:miter lim="400000"/>
          </a:ln>
        </p:spPr>
        <p:txBody>
          <a:bodyPr lIns="45718" tIns="45718" rIns="45718" bIns="45718"/>
          <a:lstStyle/>
          <a:p>
            <a:pPr/>
          </a:p>
        </p:txBody>
      </p:sp>
      <p:sp>
        <p:nvSpPr>
          <p:cNvPr id="798" name="Shape 29"/>
          <p:cNvSpPr/>
          <p:nvPr/>
        </p:nvSpPr>
        <p:spPr>
          <a:xfrm>
            <a:off x="5115154" y="4867018"/>
            <a:ext cx="109732" cy="573664"/>
          </a:xfrm>
          <a:prstGeom prst="roundRect">
            <a:avLst>
              <a:gd name="adj" fmla="val 49975"/>
            </a:avLst>
          </a:prstGeom>
          <a:solidFill>
            <a:srgbClr val="2DD4BF">
              <a:alpha val="60000"/>
            </a:srgbClr>
          </a:solidFill>
          <a:ln w="12700">
            <a:miter lim="400000"/>
          </a:ln>
        </p:spPr>
        <p:txBody>
          <a:bodyPr lIns="45718" tIns="45718" rIns="45718" bIns="45718"/>
          <a:lstStyle/>
          <a:p>
            <a:pPr/>
          </a:p>
        </p:txBody>
      </p:sp>
      <p:sp>
        <p:nvSpPr>
          <p:cNvPr id="799" name="Shape 30"/>
          <p:cNvSpPr/>
          <p:nvPr/>
        </p:nvSpPr>
        <p:spPr>
          <a:xfrm>
            <a:off x="5320893" y="4855062"/>
            <a:ext cx="109732" cy="585621"/>
          </a:xfrm>
          <a:prstGeom prst="roundRect">
            <a:avLst>
              <a:gd name="adj" fmla="val 49975"/>
            </a:avLst>
          </a:prstGeom>
          <a:solidFill>
            <a:srgbClr val="34D399">
              <a:alpha val="60000"/>
            </a:srgbClr>
          </a:solidFill>
          <a:ln w="12700">
            <a:miter lim="400000"/>
          </a:ln>
        </p:spPr>
        <p:txBody>
          <a:bodyPr lIns="45718" tIns="45718" rIns="45718" bIns="45718"/>
          <a:lstStyle/>
          <a:p>
            <a:pPr/>
          </a:p>
        </p:txBody>
      </p:sp>
      <p:sp>
        <p:nvSpPr>
          <p:cNvPr id="800" name="Shape 31"/>
          <p:cNvSpPr/>
          <p:nvPr/>
        </p:nvSpPr>
        <p:spPr>
          <a:xfrm>
            <a:off x="5526632" y="4817871"/>
            <a:ext cx="109732" cy="622813"/>
          </a:xfrm>
          <a:prstGeom prst="roundRect">
            <a:avLst>
              <a:gd name="adj" fmla="val 49975"/>
            </a:avLst>
          </a:prstGeom>
          <a:solidFill>
            <a:srgbClr val="F472B6">
              <a:alpha val="60000"/>
            </a:srgbClr>
          </a:solidFill>
          <a:ln w="12700">
            <a:miter lim="400000"/>
          </a:ln>
        </p:spPr>
        <p:txBody>
          <a:bodyPr lIns="45718" tIns="45718" rIns="45718" bIns="45718"/>
          <a:lstStyle/>
          <a:p>
            <a:pPr/>
          </a:p>
        </p:txBody>
      </p:sp>
      <p:sp>
        <p:nvSpPr>
          <p:cNvPr id="801" name="Shape 32"/>
          <p:cNvSpPr/>
          <p:nvPr/>
        </p:nvSpPr>
        <p:spPr>
          <a:xfrm>
            <a:off x="5732374" y="5251305"/>
            <a:ext cx="109732" cy="189378"/>
          </a:xfrm>
          <a:prstGeom prst="roundRect">
            <a:avLst>
              <a:gd name="adj" fmla="val 49975"/>
            </a:avLst>
          </a:prstGeom>
          <a:solidFill>
            <a:srgbClr val="A78BFA">
              <a:alpha val="60000"/>
            </a:srgbClr>
          </a:solidFill>
          <a:ln w="12700">
            <a:miter lim="400000"/>
          </a:ln>
        </p:spPr>
        <p:txBody>
          <a:bodyPr lIns="45718" tIns="45718" rIns="45718" bIns="45718"/>
          <a:lstStyle/>
          <a:p>
            <a:pPr/>
          </a:p>
        </p:txBody>
      </p:sp>
      <p:sp>
        <p:nvSpPr>
          <p:cNvPr id="802" name="Shape 33"/>
          <p:cNvSpPr/>
          <p:nvPr/>
        </p:nvSpPr>
        <p:spPr>
          <a:xfrm>
            <a:off x="5938113" y="5117384"/>
            <a:ext cx="109732" cy="323300"/>
          </a:xfrm>
          <a:prstGeom prst="roundRect">
            <a:avLst>
              <a:gd name="adj" fmla="val 49975"/>
            </a:avLst>
          </a:prstGeom>
          <a:solidFill>
            <a:srgbClr val="60A5FA">
              <a:alpha val="60000"/>
            </a:srgbClr>
          </a:solidFill>
          <a:ln w="12700">
            <a:miter lim="400000"/>
          </a:ln>
        </p:spPr>
        <p:txBody>
          <a:bodyPr lIns="45718" tIns="45718" rIns="45718" bIns="45718"/>
          <a:lstStyle/>
          <a:p>
            <a:pPr/>
          </a:p>
        </p:txBody>
      </p:sp>
      <p:sp>
        <p:nvSpPr>
          <p:cNvPr id="803" name="Shape 34"/>
          <p:cNvSpPr/>
          <p:nvPr/>
        </p:nvSpPr>
        <p:spPr>
          <a:xfrm>
            <a:off x="6143854" y="5035565"/>
            <a:ext cx="109732" cy="405118"/>
          </a:xfrm>
          <a:prstGeom prst="roundRect">
            <a:avLst>
              <a:gd name="adj" fmla="val 49975"/>
            </a:avLst>
          </a:prstGeom>
          <a:solidFill>
            <a:srgbClr val="38BDF8">
              <a:alpha val="60000"/>
            </a:srgbClr>
          </a:solidFill>
          <a:ln w="12700">
            <a:miter lim="400000"/>
          </a:ln>
        </p:spPr>
        <p:txBody>
          <a:bodyPr lIns="45718" tIns="45718" rIns="45718" bIns="45718"/>
          <a:lstStyle/>
          <a:p>
            <a:pPr/>
          </a:p>
        </p:txBody>
      </p:sp>
      <p:sp>
        <p:nvSpPr>
          <p:cNvPr id="804" name="Shape 35"/>
          <p:cNvSpPr/>
          <p:nvPr/>
        </p:nvSpPr>
        <p:spPr>
          <a:xfrm>
            <a:off x="6349593" y="4823876"/>
            <a:ext cx="109732" cy="616808"/>
          </a:xfrm>
          <a:prstGeom prst="roundRect">
            <a:avLst>
              <a:gd name="adj" fmla="val 49975"/>
            </a:avLst>
          </a:prstGeom>
          <a:solidFill>
            <a:srgbClr val="2DD4BF">
              <a:alpha val="60000"/>
            </a:srgbClr>
          </a:solidFill>
          <a:ln w="12700">
            <a:miter lim="400000"/>
          </a:ln>
        </p:spPr>
        <p:txBody>
          <a:bodyPr lIns="45718" tIns="45718" rIns="45718" bIns="45718"/>
          <a:lstStyle/>
          <a:p>
            <a:pPr/>
          </a:p>
        </p:txBody>
      </p:sp>
      <p:sp>
        <p:nvSpPr>
          <p:cNvPr id="805" name="Shape 36"/>
          <p:cNvSpPr/>
          <p:nvPr/>
        </p:nvSpPr>
        <p:spPr>
          <a:xfrm>
            <a:off x="6555333" y="4779759"/>
            <a:ext cx="109732" cy="660925"/>
          </a:xfrm>
          <a:prstGeom prst="roundRect">
            <a:avLst>
              <a:gd name="adj" fmla="val 49975"/>
            </a:avLst>
          </a:prstGeom>
          <a:solidFill>
            <a:srgbClr val="34D399">
              <a:alpha val="60000"/>
            </a:srgbClr>
          </a:solidFill>
          <a:ln w="12700">
            <a:miter lim="400000"/>
          </a:ln>
        </p:spPr>
        <p:txBody>
          <a:bodyPr lIns="45718" tIns="45718" rIns="45718" bIns="45718"/>
          <a:lstStyle/>
          <a:p>
            <a:pPr/>
          </a:p>
        </p:txBody>
      </p:sp>
      <p:sp>
        <p:nvSpPr>
          <p:cNvPr id="806" name="Shape 37"/>
          <p:cNvSpPr/>
          <p:nvPr/>
        </p:nvSpPr>
        <p:spPr>
          <a:xfrm>
            <a:off x="6761074" y="5039459"/>
            <a:ext cx="109732" cy="401225"/>
          </a:xfrm>
          <a:prstGeom prst="roundRect">
            <a:avLst>
              <a:gd name="adj" fmla="val 49975"/>
            </a:avLst>
          </a:prstGeom>
          <a:solidFill>
            <a:srgbClr val="F472B6">
              <a:alpha val="60000"/>
            </a:srgbClr>
          </a:solidFill>
          <a:ln w="12700">
            <a:miter lim="400000"/>
          </a:ln>
        </p:spPr>
        <p:txBody>
          <a:bodyPr lIns="45718" tIns="45718" rIns="45718" bIns="45718"/>
          <a:lstStyle/>
          <a:p>
            <a:pPr/>
          </a:p>
        </p:txBody>
      </p:sp>
      <p:sp>
        <p:nvSpPr>
          <p:cNvPr id="807" name="Shape 38"/>
          <p:cNvSpPr/>
          <p:nvPr/>
        </p:nvSpPr>
        <p:spPr>
          <a:xfrm>
            <a:off x="6966814" y="5057113"/>
            <a:ext cx="109732" cy="383571"/>
          </a:xfrm>
          <a:prstGeom prst="roundRect">
            <a:avLst>
              <a:gd name="adj" fmla="val 49975"/>
            </a:avLst>
          </a:prstGeom>
          <a:solidFill>
            <a:srgbClr val="A78BFA">
              <a:alpha val="60000"/>
            </a:srgbClr>
          </a:solidFill>
          <a:ln w="12700">
            <a:miter lim="400000"/>
          </a:ln>
        </p:spPr>
        <p:txBody>
          <a:bodyPr lIns="45718" tIns="45718" rIns="45718" bIns="45718"/>
          <a:lstStyle/>
          <a:p>
            <a:pPr/>
          </a:p>
        </p:txBody>
      </p:sp>
      <p:sp>
        <p:nvSpPr>
          <p:cNvPr id="808" name="Shape 39"/>
          <p:cNvSpPr/>
          <p:nvPr/>
        </p:nvSpPr>
        <p:spPr>
          <a:xfrm>
            <a:off x="7172552" y="5255300"/>
            <a:ext cx="109732" cy="185384"/>
          </a:xfrm>
          <a:prstGeom prst="roundRect">
            <a:avLst>
              <a:gd name="adj" fmla="val 49975"/>
            </a:avLst>
          </a:prstGeom>
          <a:solidFill>
            <a:srgbClr val="60A5FA">
              <a:alpha val="60000"/>
            </a:srgbClr>
          </a:solidFill>
          <a:ln w="12700">
            <a:miter lim="400000"/>
          </a:ln>
        </p:spPr>
        <p:txBody>
          <a:bodyPr lIns="45718" tIns="45718" rIns="45718" bIns="45718"/>
          <a:lstStyle/>
          <a:p>
            <a:pPr/>
          </a:p>
        </p:txBody>
      </p:sp>
      <p:sp>
        <p:nvSpPr>
          <p:cNvPr id="809" name="Shape 40"/>
          <p:cNvSpPr/>
          <p:nvPr/>
        </p:nvSpPr>
        <p:spPr>
          <a:xfrm>
            <a:off x="7378293" y="4869986"/>
            <a:ext cx="109732" cy="570698"/>
          </a:xfrm>
          <a:prstGeom prst="roundRect">
            <a:avLst>
              <a:gd name="adj" fmla="val 49975"/>
            </a:avLst>
          </a:prstGeom>
          <a:solidFill>
            <a:srgbClr val="38BDF8">
              <a:alpha val="60000"/>
            </a:srgbClr>
          </a:solidFill>
          <a:ln w="12700">
            <a:miter lim="400000"/>
          </a:ln>
        </p:spPr>
        <p:txBody>
          <a:bodyPr lIns="45718" tIns="45718" rIns="45718" bIns="45718"/>
          <a:lstStyle/>
          <a:p>
            <a:pPr/>
          </a:p>
        </p:txBody>
      </p:sp>
      <p:sp>
        <p:nvSpPr>
          <p:cNvPr id="810" name="Shape 41"/>
          <p:cNvSpPr/>
          <p:nvPr/>
        </p:nvSpPr>
        <p:spPr>
          <a:xfrm>
            <a:off x="7584033" y="4823269"/>
            <a:ext cx="109732" cy="617415"/>
          </a:xfrm>
          <a:prstGeom prst="roundRect">
            <a:avLst>
              <a:gd name="adj" fmla="val 49975"/>
            </a:avLst>
          </a:prstGeom>
          <a:solidFill>
            <a:srgbClr val="2DD4BF">
              <a:alpha val="60000"/>
            </a:srgbClr>
          </a:solidFill>
          <a:ln w="12700">
            <a:miter lim="400000"/>
          </a:ln>
        </p:spPr>
        <p:txBody>
          <a:bodyPr lIns="45718" tIns="45718" rIns="45718" bIns="45718"/>
          <a:lstStyle/>
          <a:p>
            <a:pPr/>
          </a:p>
        </p:txBody>
      </p:sp>
      <p:sp>
        <p:nvSpPr>
          <p:cNvPr id="811" name="Shape 42"/>
          <p:cNvSpPr/>
          <p:nvPr/>
        </p:nvSpPr>
        <p:spPr>
          <a:xfrm>
            <a:off x="7789774" y="4881779"/>
            <a:ext cx="109732" cy="558905"/>
          </a:xfrm>
          <a:prstGeom prst="roundRect">
            <a:avLst>
              <a:gd name="adj" fmla="val 49975"/>
            </a:avLst>
          </a:prstGeom>
          <a:solidFill>
            <a:srgbClr val="34D399">
              <a:alpha val="60000"/>
            </a:srgbClr>
          </a:solidFill>
          <a:ln w="12700">
            <a:miter lim="400000"/>
          </a:ln>
        </p:spPr>
        <p:txBody>
          <a:bodyPr lIns="45718" tIns="45718" rIns="45718" bIns="45718"/>
          <a:lstStyle/>
          <a:p>
            <a:pPr/>
          </a:p>
        </p:txBody>
      </p:sp>
      <p:sp>
        <p:nvSpPr>
          <p:cNvPr id="812" name="Shape 43"/>
          <p:cNvSpPr/>
          <p:nvPr/>
        </p:nvSpPr>
        <p:spPr>
          <a:xfrm>
            <a:off x="7995514" y="4915251"/>
            <a:ext cx="109732" cy="525433"/>
          </a:xfrm>
          <a:prstGeom prst="roundRect">
            <a:avLst>
              <a:gd name="adj" fmla="val 49975"/>
            </a:avLst>
          </a:prstGeom>
          <a:solidFill>
            <a:srgbClr val="F472B6">
              <a:alpha val="60000"/>
            </a:srgbClr>
          </a:solidFill>
          <a:ln w="12700">
            <a:miter lim="400000"/>
          </a:ln>
        </p:spPr>
        <p:txBody>
          <a:bodyPr lIns="45718" tIns="45718" rIns="45718" bIns="45718"/>
          <a:lstStyle/>
          <a:p>
            <a:pPr/>
          </a:p>
        </p:txBody>
      </p:sp>
      <p:sp>
        <p:nvSpPr>
          <p:cNvPr id="813" name="Shape 44"/>
          <p:cNvSpPr/>
          <p:nvPr/>
        </p:nvSpPr>
        <p:spPr>
          <a:xfrm>
            <a:off x="8201252" y="5367528"/>
            <a:ext cx="109732" cy="73156"/>
          </a:xfrm>
          <a:prstGeom prst="roundRect">
            <a:avLst>
              <a:gd name="adj" fmla="val 50000"/>
            </a:avLst>
          </a:prstGeom>
          <a:solidFill>
            <a:srgbClr val="A78BFA">
              <a:alpha val="60000"/>
            </a:srgbClr>
          </a:solidFill>
          <a:ln w="12700">
            <a:miter lim="400000"/>
          </a:ln>
        </p:spPr>
        <p:txBody>
          <a:bodyPr lIns="45718" tIns="45718" rIns="45718" bIns="45718"/>
          <a:lstStyle/>
          <a:p>
            <a:pPr/>
          </a:p>
        </p:txBody>
      </p:sp>
      <p:sp>
        <p:nvSpPr>
          <p:cNvPr id="814" name="Shape 45"/>
          <p:cNvSpPr/>
          <p:nvPr/>
        </p:nvSpPr>
        <p:spPr>
          <a:xfrm>
            <a:off x="8406993" y="4983081"/>
            <a:ext cx="109732" cy="457603"/>
          </a:xfrm>
          <a:prstGeom prst="roundRect">
            <a:avLst>
              <a:gd name="adj" fmla="val 49975"/>
            </a:avLst>
          </a:prstGeom>
          <a:solidFill>
            <a:srgbClr val="60A5FA">
              <a:alpha val="60000"/>
            </a:srgbClr>
          </a:solidFill>
          <a:ln w="12700">
            <a:miter lim="400000"/>
          </a:ln>
        </p:spPr>
        <p:txBody>
          <a:bodyPr lIns="45718" tIns="45718" rIns="45718" bIns="45718"/>
          <a:lstStyle/>
          <a:p>
            <a:pPr/>
          </a:p>
        </p:txBody>
      </p:sp>
      <p:sp>
        <p:nvSpPr>
          <p:cNvPr id="815" name="Shape 46"/>
          <p:cNvSpPr/>
          <p:nvPr/>
        </p:nvSpPr>
        <p:spPr>
          <a:xfrm>
            <a:off x="8612733" y="4945557"/>
            <a:ext cx="109732" cy="495127"/>
          </a:xfrm>
          <a:prstGeom prst="roundRect">
            <a:avLst>
              <a:gd name="adj" fmla="val 49975"/>
            </a:avLst>
          </a:prstGeom>
          <a:solidFill>
            <a:srgbClr val="38BDF8">
              <a:alpha val="60000"/>
            </a:srgbClr>
          </a:solidFill>
          <a:ln w="12700">
            <a:miter lim="400000"/>
          </a:ln>
        </p:spPr>
        <p:txBody>
          <a:bodyPr lIns="45718" tIns="45718" rIns="45718" bIns="45718"/>
          <a:lstStyle/>
          <a:p>
            <a:pPr/>
          </a:p>
        </p:txBody>
      </p:sp>
      <p:sp>
        <p:nvSpPr>
          <p:cNvPr id="816" name="Shape 47"/>
          <p:cNvSpPr/>
          <p:nvPr/>
        </p:nvSpPr>
        <p:spPr>
          <a:xfrm>
            <a:off x="8818474" y="4796875"/>
            <a:ext cx="109732" cy="643808"/>
          </a:xfrm>
          <a:prstGeom prst="roundRect">
            <a:avLst>
              <a:gd name="adj" fmla="val 49975"/>
            </a:avLst>
          </a:prstGeom>
          <a:solidFill>
            <a:srgbClr val="2DD4BF">
              <a:alpha val="60000"/>
            </a:srgbClr>
          </a:solidFill>
          <a:ln w="12700">
            <a:miter lim="400000"/>
          </a:ln>
        </p:spPr>
        <p:txBody>
          <a:bodyPr lIns="45718" tIns="45718" rIns="45718" bIns="45718"/>
          <a:lstStyle/>
          <a:p>
            <a:pPr/>
          </a:p>
        </p:txBody>
      </p:sp>
      <p:sp>
        <p:nvSpPr>
          <p:cNvPr id="817" name="Shape 48"/>
          <p:cNvSpPr/>
          <p:nvPr/>
        </p:nvSpPr>
        <p:spPr>
          <a:xfrm>
            <a:off x="9024214" y="4832136"/>
            <a:ext cx="109732" cy="608547"/>
          </a:xfrm>
          <a:prstGeom prst="roundRect">
            <a:avLst>
              <a:gd name="adj" fmla="val 49975"/>
            </a:avLst>
          </a:prstGeom>
          <a:solidFill>
            <a:srgbClr val="34D399">
              <a:alpha val="60000"/>
            </a:srgbClr>
          </a:solidFill>
          <a:ln w="12700">
            <a:miter lim="400000"/>
          </a:ln>
        </p:spPr>
        <p:txBody>
          <a:bodyPr lIns="45718" tIns="45718" rIns="45718" bIns="45718"/>
          <a:lstStyle/>
          <a:p>
            <a:pPr/>
          </a:p>
        </p:txBody>
      </p:sp>
      <p:sp>
        <p:nvSpPr>
          <p:cNvPr id="818" name="Text 49"/>
          <p:cNvSpPr txBox="1"/>
          <p:nvPr/>
        </p:nvSpPr>
        <p:spPr>
          <a:xfrm>
            <a:off x="640079" y="5806440"/>
            <a:ext cx="1092708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solidFill>
                  <a:srgbClr val="9A95CF"/>
                </a:solidFill>
              </a:defRPr>
            </a:lvl1pPr>
          </a:lstStyle>
          <a:p>
            <a:pPr/>
            <a:r>
              <a:t>GitHub  github.com/FutureAria/Capstone_Project (main)        Demo  https://juyoung-basechain.duckdns.org/music-curation/</a:t>
            </a:r>
          </a:p>
        </p:txBody>
      </p:sp>
      <p:sp>
        <p:nvSpPr>
          <p:cNvPr id="819" name="Text 50"/>
          <p:cNvSpPr txBox="1"/>
          <p:nvPr/>
        </p:nvSpPr>
        <p:spPr>
          <a:xfrm>
            <a:off x="640079" y="6144767"/>
            <a:ext cx="1092708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solidFill>
                  <a:srgbClr val="726CB0"/>
                </a:solidFill>
              </a:defRPr>
            </a:lvl1pPr>
          </a:lstStyle>
          <a:p>
            <a:pPr/>
            <a:r>
              <a:t>백석대학교 캡스톤 디자인 경진대회  ·  [큐레이터]  ·  [박주영,추연우,정진명]  ·  [컴퓨터공학부]  ·  지도교수 [한군희]</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83" name="Shape 0"/>
          <p:cNvSpPr/>
          <p:nvPr/>
        </p:nvSpPr>
        <p:spPr>
          <a:xfrm>
            <a:off x="9326880" y="-1828801"/>
            <a:ext cx="5486407" cy="5486402"/>
          </a:xfrm>
          <a:prstGeom prst="ellipse">
            <a:avLst/>
          </a:prstGeom>
          <a:solidFill>
            <a:srgbClr val="A78BFA">
              <a:alpha val="11000"/>
            </a:srgbClr>
          </a:solidFill>
          <a:ln w="12700">
            <a:miter lim="400000"/>
          </a:ln>
        </p:spPr>
        <p:txBody>
          <a:bodyPr lIns="45718" tIns="45718" rIns="45718" bIns="45718"/>
          <a:lstStyle/>
          <a:p>
            <a:pPr/>
          </a:p>
        </p:txBody>
      </p:sp>
      <p:sp>
        <p:nvSpPr>
          <p:cNvPr id="84" name="Shape 1"/>
          <p:cNvSpPr/>
          <p:nvPr/>
        </p:nvSpPr>
        <p:spPr>
          <a:xfrm>
            <a:off x="-1829848" y="4403088"/>
            <a:ext cx="5486403" cy="5486406"/>
          </a:xfrm>
          <a:prstGeom prst="ellipse">
            <a:avLst/>
          </a:prstGeom>
          <a:solidFill>
            <a:srgbClr val="EC4899">
              <a:alpha val="10000"/>
            </a:srgbClr>
          </a:solidFill>
          <a:ln w="12700">
            <a:miter lim="400000"/>
          </a:ln>
        </p:spPr>
        <p:txBody>
          <a:bodyPr lIns="45718" tIns="45718" rIns="45718" bIns="45718"/>
          <a:lstStyle/>
          <a:p>
            <a:pPr/>
          </a:p>
        </p:txBody>
      </p:sp>
      <p:sp>
        <p:nvSpPr>
          <p:cNvPr id="85" name="Text 2"/>
          <p:cNvSpPr txBox="1"/>
          <p:nvPr/>
        </p:nvSpPr>
        <p:spPr>
          <a:xfrm>
            <a:off x="640077" y="566927"/>
            <a:ext cx="4572007"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400" sz="1300">
                <a:solidFill>
                  <a:srgbClr val="F472B6"/>
                </a:solidFill>
                <a:latin typeface="Pretendard Bold"/>
                <a:ea typeface="Pretendard Bold"/>
                <a:cs typeface="Pretendard Bold"/>
                <a:sym typeface="Pretendard Bold"/>
              </a:defRPr>
            </a:lvl1pPr>
          </a:lstStyle>
          <a:p>
            <a:pPr/>
            <a:r>
              <a:t>CONTENTS</a:t>
            </a:r>
          </a:p>
        </p:txBody>
      </p:sp>
      <p:sp>
        <p:nvSpPr>
          <p:cNvPr id="86" name="Text 3"/>
          <p:cNvSpPr txBox="1"/>
          <p:nvPr/>
        </p:nvSpPr>
        <p:spPr>
          <a:xfrm>
            <a:off x="640077" y="914400"/>
            <a:ext cx="5486407" cy="457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000">
                <a:solidFill>
                  <a:srgbClr val="FFFFFF"/>
                </a:solidFill>
                <a:latin typeface="Pretendard Bold"/>
                <a:ea typeface="Pretendard Bold"/>
                <a:cs typeface="Pretendard Bold"/>
                <a:sym typeface="Pretendard Bold"/>
              </a:defRPr>
            </a:lvl1pPr>
          </a:lstStyle>
          <a:p>
            <a:pPr/>
            <a:r>
              <a:t>목차</a:t>
            </a:r>
          </a:p>
        </p:txBody>
      </p:sp>
      <p:sp>
        <p:nvSpPr>
          <p:cNvPr id="87" name="Text 4"/>
          <p:cNvSpPr txBox="1"/>
          <p:nvPr/>
        </p:nvSpPr>
        <p:spPr>
          <a:xfrm>
            <a:off x="640080" y="1517902"/>
            <a:ext cx="73152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9A95CF"/>
                </a:solidFill>
              </a:defRPr>
            </a:lvl1pPr>
          </a:lstStyle>
          <a:p>
            <a:pPr/>
            <a:r>
              <a:t>문제 정의에서 검증까지, 하나의 흐름으로 구성했습니다</a:t>
            </a:r>
          </a:p>
        </p:txBody>
      </p:sp>
      <p:sp>
        <p:nvSpPr>
          <p:cNvPr id="88" name="Shape 5"/>
          <p:cNvSpPr/>
          <p:nvPr/>
        </p:nvSpPr>
        <p:spPr>
          <a:xfrm>
            <a:off x="346425" y="2076194"/>
            <a:ext cx="3611883" cy="3977644"/>
          </a:xfrm>
          <a:prstGeom prst="roundRect">
            <a:avLst>
              <a:gd name="adj" fmla="val 2278"/>
            </a:avLst>
          </a:prstGeom>
          <a:solidFill>
            <a:srgbClr val="2A2563"/>
          </a:solidFill>
          <a:ln w="12700">
            <a:solidFill>
              <a:srgbClr val="4A4392"/>
            </a:solidFill>
          </a:ln>
        </p:spPr>
        <p:txBody>
          <a:bodyPr lIns="45718" tIns="45718" rIns="45718" bIns="45718"/>
          <a:lstStyle/>
          <a:p>
            <a:pPr/>
          </a:p>
        </p:txBody>
      </p:sp>
      <p:sp>
        <p:nvSpPr>
          <p:cNvPr id="89" name="Shape 6"/>
          <p:cNvSpPr/>
          <p:nvPr/>
        </p:nvSpPr>
        <p:spPr>
          <a:xfrm>
            <a:off x="639034" y="2377944"/>
            <a:ext cx="128023" cy="128023"/>
          </a:xfrm>
          <a:prstGeom prst="ellipse">
            <a:avLst/>
          </a:prstGeom>
          <a:solidFill>
            <a:srgbClr val="F472B6"/>
          </a:solidFill>
          <a:ln w="12700">
            <a:miter lim="400000"/>
          </a:ln>
        </p:spPr>
        <p:txBody>
          <a:bodyPr lIns="45718" tIns="45718" rIns="45718" bIns="45718"/>
          <a:lstStyle/>
          <a:p>
            <a:pPr/>
          </a:p>
        </p:txBody>
      </p:sp>
      <p:sp>
        <p:nvSpPr>
          <p:cNvPr id="90" name="Text 7"/>
          <p:cNvSpPr txBox="1"/>
          <p:nvPr/>
        </p:nvSpPr>
        <p:spPr>
          <a:xfrm>
            <a:off x="876778" y="2313938"/>
            <a:ext cx="2880365"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100">
                <a:solidFill>
                  <a:srgbClr val="F472B6"/>
                </a:solidFill>
                <a:latin typeface="Pretendard Bold"/>
                <a:ea typeface="Pretendard Bold"/>
                <a:cs typeface="Pretendard Bold"/>
                <a:sym typeface="Pretendard Bold"/>
              </a:defRPr>
            </a:lvl1pPr>
          </a:lstStyle>
          <a:p>
            <a:pPr/>
            <a:r>
              <a:t>PART 1 · 문제와 목표</a:t>
            </a:r>
          </a:p>
        </p:txBody>
      </p:sp>
      <p:sp>
        <p:nvSpPr>
          <p:cNvPr id="91" name="Text 8"/>
          <p:cNvSpPr txBox="1"/>
          <p:nvPr/>
        </p:nvSpPr>
        <p:spPr>
          <a:xfrm>
            <a:off x="657321" y="2853433"/>
            <a:ext cx="502923"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F472B6"/>
                </a:solidFill>
                <a:latin typeface="Pretendard Bold"/>
                <a:ea typeface="Pretendard Bold"/>
                <a:cs typeface="Pretendard Bold"/>
                <a:sym typeface="Pretendard Bold"/>
              </a:defRPr>
            </a:lvl1pPr>
          </a:lstStyle>
          <a:p>
            <a:pPr/>
            <a:r>
              <a:t>01</a:t>
            </a:r>
          </a:p>
        </p:txBody>
      </p:sp>
      <p:sp>
        <p:nvSpPr>
          <p:cNvPr id="92" name="Text 9"/>
          <p:cNvSpPr txBox="1"/>
          <p:nvPr/>
        </p:nvSpPr>
        <p:spPr>
          <a:xfrm>
            <a:off x="1242538" y="2880867"/>
            <a:ext cx="2514601"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주제 선정 이유</a:t>
            </a:r>
          </a:p>
        </p:txBody>
      </p:sp>
      <p:sp>
        <p:nvSpPr>
          <p:cNvPr id="93" name="Text 10"/>
          <p:cNvSpPr txBox="1"/>
          <p:nvPr/>
        </p:nvSpPr>
        <p:spPr>
          <a:xfrm>
            <a:off x="657321" y="3566668"/>
            <a:ext cx="502923"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F472B6"/>
                </a:solidFill>
                <a:latin typeface="Pretendard Bold"/>
                <a:ea typeface="Pretendard Bold"/>
                <a:cs typeface="Pretendard Bold"/>
                <a:sym typeface="Pretendard Bold"/>
              </a:defRPr>
            </a:lvl1pPr>
          </a:lstStyle>
          <a:p>
            <a:pPr/>
            <a:r>
              <a:t>02</a:t>
            </a:r>
          </a:p>
        </p:txBody>
      </p:sp>
      <p:sp>
        <p:nvSpPr>
          <p:cNvPr id="94" name="Text 11"/>
          <p:cNvSpPr txBox="1"/>
          <p:nvPr/>
        </p:nvSpPr>
        <p:spPr>
          <a:xfrm>
            <a:off x="1242538" y="3594099"/>
            <a:ext cx="2514601"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기존 방식의 한계</a:t>
            </a:r>
          </a:p>
        </p:txBody>
      </p:sp>
      <p:sp>
        <p:nvSpPr>
          <p:cNvPr id="95" name="Text 12"/>
          <p:cNvSpPr txBox="1"/>
          <p:nvPr/>
        </p:nvSpPr>
        <p:spPr>
          <a:xfrm>
            <a:off x="657321" y="4279899"/>
            <a:ext cx="502923"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F472B6"/>
                </a:solidFill>
                <a:latin typeface="Pretendard Bold"/>
                <a:ea typeface="Pretendard Bold"/>
                <a:cs typeface="Pretendard Bold"/>
                <a:sym typeface="Pretendard Bold"/>
              </a:defRPr>
            </a:lvl1pPr>
          </a:lstStyle>
          <a:p>
            <a:pPr/>
            <a:r>
              <a:t>03</a:t>
            </a:r>
          </a:p>
        </p:txBody>
      </p:sp>
      <p:sp>
        <p:nvSpPr>
          <p:cNvPr id="96" name="Text 13"/>
          <p:cNvSpPr txBox="1"/>
          <p:nvPr/>
        </p:nvSpPr>
        <p:spPr>
          <a:xfrm>
            <a:off x="1242538" y="4307331"/>
            <a:ext cx="2514601"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프로젝트 목표</a:t>
            </a:r>
          </a:p>
        </p:txBody>
      </p:sp>
      <p:sp>
        <p:nvSpPr>
          <p:cNvPr id="97" name="Shape 14"/>
          <p:cNvSpPr/>
          <p:nvPr/>
        </p:nvSpPr>
        <p:spPr>
          <a:xfrm>
            <a:off x="4287491" y="2076194"/>
            <a:ext cx="3611880" cy="3977644"/>
          </a:xfrm>
          <a:prstGeom prst="roundRect">
            <a:avLst>
              <a:gd name="adj" fmla="val 2278"/>
            </a:avLst>
          </a:prstGeom>
          <a:solidFill>
            <a:srgbClr val="2A2563"/>
          </a:solidFill>
          <a:ln w="12700">
            <a:solidFill>
              <a:srgbClr val="4A4392"/>
            </a:solidFill>
          </a:ln>
        </p:spPr>
        <p:txBody>
          <a:bodyPr lIns="45718" tIns="45718" rIns="45718" bIns="45718"/>
          <a:lstStyle/>
          <a:p>
            <a:pPr/>
          </a:p>
        </p:txBody>
      </p:sp>
      <p:sp>
        <p:nvSpPr>
          <p:cNvPr id="98" name="Shape 15"/>
          <p:cNvSpPr/>
          <p:nvPr/>
        </p:nvSpPr>
        <p:spPr>
          <a:xfrm>
            <a:off x="4580099" y="2377944"/>
            <a:ext cx="128023" cy="128023"/>
          </a:xfrm>
          <a:prstGeom prst="ellipse">
            <a:avLst/>
          </a:prstGeom>
          <a:solidFill>
            <a:srgbClr val="60A5FA"/>
          </a:solidFill>
          <a:ln w="12700">
            <a:miter lim="400000"/>
          </a:ln>
        </p:spPr>
        <p:txBody>
          <a:bodyPr lIns="45718" tIns="45718" rIns="45718" bIns="45718"/>
          <a:lstStyle/>
          <a:p>
            <a:pPr/>
          </a:p>
        </p:txBody>
      </p:sp>
      <p:sp>
        <p:nvSpPr>
          <p:cNvPr id="99" name="Text 16"/>
          <p:cNvSpPr txBox="1"/>
          <p:nvPr/>
        </p:nvSpPr>
        <p:spPr>
          <a:xfrm>
            <a:off x="4817843" y="2313938"/>
            <a:ext cx="288036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100">
                <a:solidFill>
                  <a:srgbClr val="60A5FA"/>
                </a:solidFill>
                <a:latin typeface="Pretendard Bold"/>
                <a:ea typeface="Pretendard Bold"/>
                <a:cs typeface="Pretendard Bold"/>
                <a:sym typeface="Pretendard Bold"/>
              </a:defRPr>
            </a:lvl1pPr>
          </a:lstStyle>
          <a:p>
            <a:pPr/>
            <a:r>
              <a:t>PART 2 · 설계와 구현</a:t>
            </a:r>
          </a:p>
        </p:txBody>
      </p:sp>
      <p:sp>
        <p:nvSpPr>
          <p:cNvPr id="100" name="Text 17"/>
          <p:cNvSpPr txBox="1"/>
          <p:nvPr/>
        </p:nvSpPr>
        <p:spPr>
          <a:xfrm>
            <a:off x="4598387" y="2853433"/>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60A5FA"/>
                </a:solidFill>
                <a:latin typeface="Pretendard Bold"/>
                <a:ea typeface="Pretendard Bold"/>
                <a:cs typeface="Pretendard Bold"/>
                <a:sym typeface="Pretendard Bold"/>
              </a:defRPr>
            </a:lvl1pPr>
          </a:lstStyle>
          <a:p>
            <a:pPr/>
            <a:r>
              <a:t>04</a:t>
            </a:r>
          </a:p>
        </p:txBody>
      </p:sp>
      <p:sp>
        <p:nvSpPr>
          <p:cNvPr id="101" name="Text 18"/>
          <p:cNvSpPr txBox="1"/>
          <p:nvPr/>
        </p:nvSpPr>
        <p:spPr>
          <a:xfrm>
            <a:off x="5183599" y="2880866"/>
            <a:ext cx="2514605"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서비스 흐름</a:t>
            </a:r>
          </a:p>
        </p:txBody>
      </p:sp>
      <p:sp>
        <p:nvSpPr>
          <p:cNvPr id="102" name="Text 19"/>
          <p:cNvSpPr txBox="1"/>
          <p:nvPr/>
        </p:nvSpPr>
        <p:spPr>
          <a:xfrm>
            <a:off x="4598387" y="3566667"/>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60A5FA"/>
                </a:solidFill>
                <a:latin typeface="Pretendard Bold"/>
                <a:ea typeface="Pretendard Bold"/>
                <a:cs typeface="Pretendard Bold"/>
                <a:sym typeface="Pretendard Bold"/>
              </a:defRPr>
            </a:lvl1pPr>
          </a:lstStyle>
          <a:p>
            <a:pPr/>
            <a:r>
              <a:t>05</a:t>
            </a:r>
          </a:p>
        </p:txBody>
      </p:sp>
      <p:sp>
        <p:nvSpPr>
          <p:cNvPr id="103" name="Text 20"/>
          <p:cNvSpPr txBox="1"/>
          <p:nvPr/>
        </p:nvSpPr>
        <p:spPr>
          <a:xfrm>
            <a:off x="5183599" y="3594098"/>
            <a:ext cx="2514605"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시스템 아키텍처</a:t>
            </a:r>
          </a:p>
        </p:txBody>
      </p:sp>
      <p:sp>
        <p:nvSpPr>
          <p:cNvPr id="104" name="Text 21"/>
          <p:cNvSpPr txBox="1"/>
          <p:nvPr/>
        </p:nvSpPr>
        <p:spPr>
          <a:xfrm>
            <a:off x="4598387" y="4279898"/>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60A5FA"/>
                </a:solidFill>
                <a:latin typeface="Pretendard Bold"/>
                <a:ea typeface="Pretendard Bold"/>
                <a:cs typeface="Pretendard Bold"/>
                <a:sym typeface="Pretendard Bold"/>
              </a:defRPr>
            </a:lvl1pPr>
          </a:lstStyle>
          <a:p>
            <a:pPr/>
            <a:r>
              <a:t>06</a:t>
            </a:r>
          </a:p>
        </p:txBody>
      </p:sp>
      <p:sp>
        <p:nvSpPr>
          <p:cNvPr id="105" name="Text 22"/>
          <p:cNvSpPr txBox="1"/>
          <p:nvPr/>
        </p:nvSpPr>
        <p:spPr>
          <a:xfrm>
            <a:off x="5183599" y="4307330"/>
            <a:ext cx="2514605"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백엔드 구현</a:t>
            </a:r>
          </a:p>
        </p:txBody>
      </p:sp>
      <p:sp>
        <p:nvSpPr>
          <p:cNvPr id="106" name="Text 23"/>
          <p:cNvSpPr txBox="1"/>
          <p:nvPr/>
        </p:nvSpPr>
        <p:spPr>
          <a:xfrm>
            <a:off x="4598387" y="4993130"/>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60A5FA"/>
                </a:solidFill>
                <a:latin typeface="Pretendard Bold"/>
                <a:ea typeface="Pretendard Bold"/>
                <a:cs typeface="Pretendard Bold"/>
                <a:sym typeface="Pretendard Bold"/>
              </a:defRPr>
            </a:lvl1pPr>
          </a:lstStyle>
          <a:p>
            <a:pPr/>
            <a:r>
              <a:t>07</a:t>
            </a:r>
          </a:p>
        </p:txBody>
      </p:sp>
      <p:sp>
        <p:nvSpPr>
          <p:cNvPr id="107" name="Text 24"/>
          <p:cNvSpPr txBox="1"/>
          <p:nvPr/>
        </p:nvSpPr>
        <p:spPr>
          <a:xfrm>
            <a:off x="5183599" y="5020562"/>
            <a:ext cx="2514605"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보안·운영 개선</a:t>
            </a:r>
          </a:p>
        </p:txBody>
      </p:sp>
      <p:sp>
        <p:nvSpPr>
          <p:cNvPr id="108" name="Shape 25"/>
          <p:cNvSpPr/>
          <p:nvPr/>
        </p:nvSpPr>
        <p:spPr>
          <a:xfrm>
            <a:off x="8228552" y="2076194"/>
            <a:ext cx="3611885" cy="3977644"/>
          </a:xfrm>
          <a:prstGeom prst="roundRect">
            <a:avLst>
              <a:gd name="adj" fmla="val 2278"/>
            </a:avLst>
          </a:prstGeom>
          <a:solidFill>
            <a:srgbClr val="2A2563"/>
          </a:solidFill>
          <a:ln w="12700">
            <a:solidFill>
              <a:srgbClr val="4A4392"/>
            </a:solidFill>
          </a:ln>
        </p:spPr>
        <p:txBody>
          <a:bodyPr lIns="45718" tIns="45718" rIns="45718" bIns="45718"/>
          <a:lstStyle/>
          <a:p>
            <a:pPr/>
          </a:p>
        </p:txBody>
      </p:sp>
      <p:sp>
        <p:nvSpPr>
          <p:cNvPr id="109" name="Shape 26"/>
          <p:cNvSpPr/>
          <p:nvPr/>
        </p:nvSpPr>
        <p:spPr>
          <a:xfrm>
            <a:off x="8521162" y="2377944"/>
            <a:ext cx="128023" cy="128023"/>
          </a:xfrm>
          <a:prstGeom prst="ellipse">
            <a:avLst/>
          </a:prstGeom>
          <a:solidFill>
            <a:srgbClr val="34D399"/>
          </a:solidFill>
          <a:ln w="12700">
            <a:miter lim="400000"/>
          </a:ln>
        </p:spPr>
        <p:txBody>
          <a:bodyPr lIns="45718" tIns="45718" rIns="45718" bIns="45718"/>
          <a:lstStyle/>
          <a:p>
            <a:pPr/>
          </a:p>
        </p:txBody>
      </p:sp>
      <p:sp>
        <p:nvSpPr>
          <p:cNvPr id="110" name="Text 27"/>
          <p:cNvSpPr txBox="1"/>
          <p:nvPr/>
        </p:nvSpPr>
        <p:spPr>
          <a:xfrm>
            <a:off x="8758904" y="2313938"/>
            <a:ext cx="2880365"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100">
                <a:solidFill>
                  <a:srgbClr val="34D399"/>
                </a:solidFill>
                <a:latin typeface="Pretendard Bold"/>
                <a:ea typeface="Pretendard Bold"/>
                <a:cs typeface="Pretendard Bold"/>
                <a:sym typeface="Pretendard Bold"/>
              </a:defRPr>
            </a:lvl1pPr>
          </a:lstStyle>
          <a:p>
            <a:pPr/>
            <a:r>
              <a:t>PART 3 · 결과와 전망</a:t>
            </a:r>
          </a:p>
        </p:txBody>
      </p:sp>
      <p:sp>
        <p:nvSpPr>
          <p:cNvPr id="111" name="Text 28"/>
          <p:cNvSpPr txBox="1"/>
          <p:nvPr/>
        </p:nvSpPr>
        <p:spPr>
          <a:xfrm>
            <a:off x="8539450" y="2853433"/>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34D399"/>
                </a:solidFill>
                <a:latin typeface="Pretendard Bold"/>
                <a:ea typeface="Pretendard Bold"/>
                <a:cs typeface="Pretendard Bold"/>
                <a:sym typeface="Pretendard Bold"/>
              </a:defRPr>
            </a:lvl1pPr>
          </a:lstStyle>
          <a:p>
            <a:pPr/>
            <a:r>
              <a:t>08</a:t>
            </a:r>
          </a:p>
        </p:txBody>
      </p:sp>
      <p:sp>
        <p:nvSpPr>
          <p:cNvPr id="112" name="Text 29"/>
          <p:cNvSpPr txBox="1"/>
          <p:nvPr/>
        </p:nvSpPr>
        <p:spPr>
          <a:xfrm>
            <a:off x="9124663" y="2880866"/>
            <a:ext cx="2514604"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주요 기능</a:t>
            </a:r>
          </a:p>
        </p:txBody>
      </p:sp>
      <p:sp>
        <p:nvSpPr>
          <p:cNvPr id="113" name="Text 30"/>
          <p:cNvSpPr txBox="1"/>
          <p:nvPr/>
        </p:nvSpPr>
        <p:spPr>
          <a:xfrm>
            <a:off x="8539450" y="3566667"/>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34D399"/>
                </a:solidFill>
                <a:latin typeface="Pretendard Bold"/>
                <a:ea typeface="Pretendard Bold"/>
                <a:cs typeface="Pretendard Bold"/>
                <a:sym typeface="Pretendard Bold"/>
              </a:defRPr>
            </a:lvl1pPr>
          </a:lstStyle>
          <a:p>
            <a:pPr/>
            <a:r>
              <a:t>09</a:t>
            </a:r>
          </a:p>
        </p:txBody>
      </p:sp>
      <p:sp>
        <p:nvSpPr>
          <p:cNvPr id="114" name="Text 31"/>
          <p:cNvSpPr txBox="1"/>
          <p:nvPr/>
        </p:nvSpPr>
        <p:spPr>
          <a:xfrm>
            <a:off x="9124663" y="3594098"/>
            <a:ext cx="2514604"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배포 및 검증</a:t>
            </a:r>
          </a:p>
        </p:txBody>
      </p:sp>
      <p:sp>
        <p:nvSpPr>
          <p:cNvPr id="115" name="Text 32"/>
          <p:cNvSpPr txBox="1"/>
          <p:nvPr/>
        </p:nvSpPr>
        <p:spPr>
          <a:xfrm>
            <a:off x="8539450" y="4279898"/>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34D399"/>
                </a:solidFill>
                <a:latin typeface="Pretendard Bold"/>
                <a:ea typeface="Pretendard Bold"/>
                <a:cs typeface="Pretendard Bold"/>
                <a:sym typeface="Pretendard Bold"/>
              </a:defRPr>
            </a:lvl1pPr>
          </a:lstStyle>
          <a:p>
            <a:pPr/>
            <a:r>
              <a:t>10</a:t>
            </a:r>
          </a:p>
        </p:txBody>
      </p:sp>
      <p:sp>
        <p:nvSpPr>
          <p:cNvPr id="116" name="Text 33"/>
          <p:cNvSpPr txBox="1"/>
          <p:nvPr/>
        </p:nvSpPr>
        <p:spPr>
          <a:xfrm>
            <a:off x="9124663" y="4307330"/>
            <a:ext cx="2514604"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기대효과와 고도화</a:t>
            </a:r>
          </a:p>
        </p:txBody>
      </p:sp>
      <p:sp>
        <p:nvSpPr>
          <p:cNvPr id="117" name="Text 34"/>
          <p:cNvSpPr txBox="1"/>
          <p:nvPr/>
        </p:nvSpPr>
        <p:spPr>
          <a:xfrm>
            <a:off x="8539450" y="4993130"/>
            <a:ext cx="50292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34D399"/>
                </a:solidFill>
                <a:latin typeface="Pretendard Bold"/>
                <a:ea typeface="Pretendard Bold"/>
                <a:cs typeface="Pretendard Bold"/>
                <a:sym typeface="Pretendard Bold"/>
              </a:defRPr>
            </a:lvl1pPr>
          </a:lstStyle>
          <a:p>
            <a:pPr/>
            <a:r>
              <a:t>11</a:t>
            </a:r>
          </a:p>
        </p:txBody>
      </p:sp>
      <p:sp>
        <p:nvSpPr>
          <p:cNvPr id="118" name="Text 35"/>
          <p:cNvSpPr txBox="1"/>
          <p:nvPr/>
        </p:nvSpPr>
        <p:spPr>
          <a:xfrm>
            <a:off x="9124663" y="5020562"/>
            <a:ext cx="2514604"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latin typeface="Pretendard Bold"/>
                <a:ea typeface="Pretendard Bold"/>
                <a:cs typeface="Pretendard Bold"/>
                <a:sym typeface="Pretendard Bold"/>
              </a:defRPr>
            </a:lvl1pPr>
          </a:lstStyle>
          <a:p>
            <a:pPr/>
            <a:r>
              <a:t>결론</a:t>
            </a:r>
          </a:p>
        </p:txBody>
      </p:sp>
      <p:sp>
        <p:nvSpPr>
          <p:cNvPr id="119" name="Text 36"/>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120" name="Text 37"/>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02 / 15</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124" name="Shape 0"/>
          <p:cNvSpPr/>
          <p:nvPr/>
        </p:nvSpPr>
        <p:spPr>
          <a:xfrm>
            <a:off x="8961118" y="-2011682"/>
            <a:ext cx="5943607" cy="5943607"/>
          </a:xfrm>
          <a:prstGeom prst="ellipse">
            <a:avLst/>
          </a:prstGeom>
          <a:solidFill>
            <a:srgbClr val="EC4899">
              <a:alpha val="12000"/>
            </a:srgbClr>
          </a:solidFill>
          <a:ln w="12700">
            <a:miter lim="400000"/>
          </a:ln>
        </p:spPr>
        <p:txBody>
          <a:bodyPr lIns="45718" tIns="45718" rIns="45718" bIns="45718"/>
          <a:lstStyle/>
          <a:p>
            <a:pPr/>
          </a:p>
        </p:txBody>
      </p:sp>
      <p:sp>
        <p:nvSpPr>
          <p:cNvPr id="125" name="Shape 1"/>
          <p:cNvSpPr/>
          <p:nvPr/>
        </p:nvSpPr>
        <p:spPr>
          <a:xfrm>
            <a:off x="-2011681" y="4572000"/>
            <a:ext cx="5486406" cy="5486400"/>
          </a:xfrm>
          <a:prstGeom prst="ellipse">
            <a:avLst/>
          </a:prstGeom>
          <a:solidFill>
            <a:srgbClr val="60A5FA">
              <a:alpha val="10000"/>
            </a:srgbClr>
          </a:solidFill>
          <a:ln w="12700">
            <a:miter lim="400000"/>
          </a:ln>
        </p:spPr>
        <p:txBody>
          <a:bodyPr lIns="45718" tIns="45718" rIns="45718" bIns="45718"/>
          <a:lstStyle/>
          <a:p>
            <a:pPr/>
          </a:p>
        </p:txBody>
      </p:sp>
      <p:sp>
        <p:nvSpPr>
          <p:cNvPr id="126" name="Shape 2"/>
          <p:cNvSpPr/>
          <p:nvPr/>
        </p:nvSpPr>
        <p:spPr>
          <a:xfrm>
            <a:off x="640080" y="457200"/>
            <a:ext cx="1298448" cy="310896"/>
          </a:xfrm>
          <a:prstGeom prst="roundRect">
            <a:avLst>
              <a:gd name="adj" fmla="val 47059"/>
            </a:avLst>
          </a:prstGeom>
          <a:solidFill>
            <a:srgbClr val="2A2563">
              <a:alpha val="64999"/>
            </a:srgbClr>
          </a:solidFill>
          <a:ln w="12700">
            <a:solidFill>
              <a:srgbClr val="F472B6"/>
            </a:solidFill>
          </a:ln>
        </p:spPr>
        <p:txBody>
          <a:bodyPr lIns="45718" tIns="45718" rIns="45718" bIns="45718"/>
          <a:lstStyle/>
          <a:p>
            <a:pPr/>
          </a:p>
        </p:txBody>
      </p:sp>
      <p:sp>
        <p:nvSpPr>
          <p:cNvPr id="127"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F472B6"/>
                </a:solidFill>
                <a:latin typeface="Pretendard Bold"/>
                <a:ea typeface="Pretendard Bold"/>
                <a:cs typeface="Pretendard Bold"/>
                <a:sym typeface="Pretendard Bold"/>
              </a:defRPr>
            </a:lvl1pPr>
          </a:lstStyle>
          <a:p>
            <a:pPr/>
            <a:r>
              <a:t>CHAPTER 01</a:t>
            </a:r>
          </a:p>
        </p:txBody>
      </p:sp>
      <p:sp>
        <p:nvSpPr>
          <p:cNvPr id="128"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주제 선정 이유</a:t>
            </a:r>
          </a:p>
        </p:txBody>
      </p:sp>
      <p:sp>
        <p:nvSpPr>
          <p:cNvPr id="129"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음악 추천은 많지만, ‘지금의 감정’을 이해하는 추천은 부족하다</a:t>
            </a:r>
          </a:p>
        </p:txBody>
      </p:sp>
      <p:sp>
        <p:nvSpPr>
          <p:cNvPr id="130" name="Shape 6"/>
          <p:cNvSpPr/>
          <p:nvPr/>
        </p:nvSpPr>
        <p:spPr>
          <a:xfrm>
            <a:off x="11267692" y="598961"/>
            <a:ext cx="50296" cy="169138"/>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131" name="Shape 7"/>
          <p:cNvSpPr/>
          <p:nvPr/>
        </p:nvSpPr>
        <p:spPr>
          <a:xfrm>
            <a:off x="11359133" y="481812"/>
            <a:ext cx="50296" cy="286288"/>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132" name="Shape 8"/>
          <p:cNvSpPr/>
          <p:nvPr/>
        </p:nvSpPr>
        <p:spPr>
          <a:xfrm>
            <a:off x="11450573" y="570057"/>
            <a:ext cx="50296" cy="198042"/>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133" name="Shape 9"/>
          <p:cNvSpPr/>
          <p:nvPr/>
        </p:nvSpPr>
        <p:spPr>
          <a:xfrm>
            <a:off x="11542014" y="499549"/>
            <a:ext cx="50296" cy="268550"/>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134" name="Shape 10"/>
          <p:cNvSpPr/>
          <p:nvPr/>
        </p:nvSpPr>
        <p:spPr>
          <a:xfrm>
            <a:off x="11633454" y="645755"/>
            <a:ext cx="50296" cy="122344"/>
          </a:xfrm>
          <a:prstGeom prst="roundRect">
            <a:avLst>
              <a:gd name="adj" fmla="val 49975"/>
            </a:avLst>
          </a:prstGeom>
          <a:solidFill>
            <a:srgbClr val="F472B6">
              <a:alpha val="64999"/>
            </a:srgbClr>
          </a:solidFill>
          <a:ln w="12700">
            <a:miter lim="400000"/>
          </a:ln>
        </p:spPr>
        <p:txBody>
          <a:bodyPr lIns="45718" tIns="45718" rIns="45718" bIns="45718"/>
          <a:lstStyle/>
          <a:p>
            <a:pPr/>
          </a:p>
        </p:txBody>
      </p:sp>
      <p:sp>
        <p:nvSpPr>
          <p:cNvPr id="135" name="Shape 11"/>
          <p:cNvSpPr/>
          <p:nvPr/>
        </p:nvSpPr>
        <p:spPr>
          <a:xfrm>
            <a:off x="658368" y="1938527"/>
            <a:ext cx="512064" cy="512071"/>
          </a:xfrm>
          <a:prstGeom prst="ellipse">
            <a:avLst/>
          </a:prstGeom>
          <a:solidFill>
            <a:srgbClr val="F472B6">
              <a:alpha val="18000"/>
            </a:srgbClr>
          </a:solidFill>
          <a:ln w="12700">
            <a:solidFill>
              <a:srgbClr val="F472B6"/>
            </a:solidFill>
          </a:ln>
        </p:spPr>
        <p:txBody>
          <a:bodyPr lIns="45718" tIns="45718" rIns="45718" bIns="45718"/>
          <a:lstStyle/>
          <a:p>
            <a:pPr/>
          </a:p>
        </p:txBody>
      </p:sp>
      <p:pic>
        <p:nvPicPr>
          <p:cNvPr id="136" name="Image 0" descr="Image 0"/>
          <p:cNvPicPr>
            <a:picLocks noChangeAspect="1"/>
          </p:cNvPicPr>
          <p:nvPr/>
        </p:nvPicPr>
        <p:blipFill>
          <a:blip r:embed="rId3">
            <a:extLst/>
          </a:blip>
          <a:stretch>
            <a:fillRect/>
          </a:stretch>
        </p:blipFill>
        <p:spPr>
          <a:xfrm>
            <a:off x="796625" y="2076785"/>
            <a:ext cx="235553" cy="235553"/>
          </a:xfrm>
          <a:prstGeom prst="rect">
            <a:avLst/>
          </a:prstGeom>
          <a:ln w="12700">
            <a:miter lim="400000"/>
          </a:ln>
        </p:spPr>
      </p:pic>
      <p:sp>
        <p:nvSpPr>
          <p:cNvPr id="137" name="Text 12"/>
          <p:cNvSpPr txBox="1"/>
          <p:nvPr/>
        </p:nvSpPr>
        <p:spPr>
          <a:xfrm>
            <a:off x="1353309" y="1938527"/>
            <a:ext cx="4663447"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solidFill>
                  <a:srgbClr val="FFFFFF"/>
                </a:solidFill>
                <a:latin typeface="Pretendard Bold"/>
                <a:ea typeface="Pretendard Bold"/>
                <a:cs typeface="Pretendard Bold"/>
                <a:sym typeface="Pretendard Bold"/>
              </a:defRPr>
            </a:lvl1pPr>
          </a:lstStyle>
          <a:p>
            <a:pPr/>
            <a:r>
              <a:t>사람은 감정에 따라 음악을 찾는다</a:t>
            </a:r>
          </a:p>
        </p:txBody>
      </p:sp>
      <p:sp>
        <p:nvSpPr>
          <p:cNvPr id="138" name="Text 13"/>
          <p:cNvSpPr txBox="1"/>
          <p:nvPr/>
        </p:nvSpPr>
        <p:spPr>
          <a:xfrm>
            <a:off x="1353309" y="2267710"/>
            <a:ext cx="461772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sz="1100">
                <a:solidFill>
                  <a:srgbClr val="9A95CF"/>
                </a:solidFill>
              </a:defRPr>
            </a:lvl1pPr>
          </a:lstStyle>
          <a:p>
            <a:pPr/>
            <a:r>
              <a:t>위로가 필요한 밤과 집중하는 오후, 찾는 플레이리스트는 다르다</a:t>
            </a:r>
          </a:p>
        </p:txBody>
      </p:sp>
      <p:sp>
        <p:nvSpPr>
          <p:cNvPr id="139" name="Shape 14"/>
          <p:cNvSpPr/>
          <p:nvPr/>
        </p:nvSpPr>
        <p:spPr>
          <a:xfrm>
            <a:off x="658368" y="3145534"/>
            <a:ext cx="512064" cy="512071"/>
          </a:xfrm>
          <a:prstGeom prst="ellipse">
            <a:avLst/>
          </a:prstGeom>
          <a:solidFill>
            <a:srgbClr val="60A5FA">
              <a:alpha val="18000"/>
            </a:srgbClr>
          </a:solidFill>
          <a:ln w="12700">
            <a:solidFill>
              <a:srgbClr val="60A5FA"/>
            </a:solidFill>
          </a:ln>
        </p:spPr>
        <p:txBody>
          <a:bodyPr lIns="45718" tIns="45718" rIns="45718" bIns="45718"/>
          <a:lstStyle/>
          <a:p>
            <a:pPr/>
          </a:p>
        </p:txBody>
      </p:sp>
      <p:pic>
        <p:nvPicPr>
          <p:cNvPr id="140" name="Image 1" descr="Image 1"/>
          <p:cNvPicPr>
            <a:picLocks noChangeAspect="1"/>
          </p:cNvPicPr>
          <p:nvPr/>
        </p:nvPicPr>
        <p:blipFill>
          <a:blip r:embed="rId4">
            <a:extLst/>
          </a:blip>
          <a:stretch>
            <a:fillRect/>
          </a:stretch>
        </p:blipFill>
        <p:spPr>
          <a:xfrm>
            <a:off x="796625" y="3283791"/>
            <a:ext cx="235553" cy="235553"/>
          </a:xfrm>
          <a:prstGeom prst="rect">
            <a:avLst/>
          </a:prstGeom>
          <a:ln w="12700">
            <a:miter lim="400000"/>
          </a:ln>
        </p:spPr>
      </p:pic>
      <p:sp>
        <p:nvSpPr>
          <p:cNvPr id="141" name="Text 15"/>
          <p:cNvSpPr txBox="1"/>
          <p:nvPr/>
        </p:nvSpPr>
        <p:spPr>
          <a:xfrm>
            <a:off x="1353309" y="3145534"/>
            <a:ext cx="4663447"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solidFill>
                  <a:srgbClr val="FFFFFF"/>
                </a:solidFill>
                <a:latin typeface="Pretendard Bold"/>
                <a:ea typeface="Pretendard Bold"/>
                <a:cs typeface="Pretendard Bold"/>
                <a:sym typeface="Pretendard Bold"/>
              </a:defRPr>
            </a:lvl1pPr>
          </a:lstStyle>
          <a:p>
            <a:pPr/>
            <a:r>
              <a:t>기존 추천은 ‘지금 기분’을 모른다</a:t>
            </a:r>
          </a:p>
        </p:txBody>
      </p:sp>
      <p:sp>
        <p:nvSpPr>
          <p:cNvPr id="142" name="Text 16"/>
          <p:cNvSpPr txBox="1"/>
          <p:nvPr/>
        </p:nvSpPr>
        <p:spPr>
          <a:xfrm>
            <a:off x="1353309" y="3474718"/>
            <a:ext cx="461772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sz="1100">
                <a:solidFill>
                  <a:srgbClr val="9A95CF"/>
                </a:solidFill>
              </a:defRPr>
            </a:lvl1pPr>
          </a:lstStyle>
          <a:p>
            <a:pPr/>
            <a:r>
              <a:t>검색어와 인기 차트는 감정 맥락을 직접 반영하기 어렵다</a:t>
            </a:r>
          </a:p>
        </p:txBody>
      </p:sp>
      <p:sp>
        <p:nvSpPr>
          <p:cNvPr id="143" name="Shape 17"/>
          <p:cNvSpPr/>
          <p:nvPr/>
        </p:nvSpPr>
        <p:spPr>
          <a:xfrm>
            <a:off x="658368" y="4352544"/>
            <a:ext cx="512064" cy="512071"/>
          </a:xfrm>
          <a:prstGeom prst="ellipse">
            <a:avLst/>
          </a:prstGeom>
          <a:solidFill>
            <a:srgbClr val="A78BFA">
              <a:alpha val="18000"/>
            </a:srgbClr>
          </a:solidFill>
          <a:ln w="12700">
            <a:solidFill>
              <a:srgbClr val="A78BFA"/>
            </a:solidFill>
          </a:ln>
        </p:spPr>
        <p:txBody>
          <a:bodyPr lIns="45718" tIns="45718" rIns="45718" bIns="45718"/>
          <a:lstStyle/>
          <a:p>
            <a:pPr/>
          </a:p>
        </p:txBody>
      </p:sp>
      <p:pic>
        <p:nvPicPr>
          <p:cNvPr id="144" name="Image 2" descr="Image 2"/>
          <p:cNvPicPr>
            <a:picLocks noChangeAspect="1"/>
          </p:cNvPicPr>
          <p:nvPr/>
        </p:nvPicPr>
        <p:blipFill>
          <a:blip r:embed="rId5">
            <a:extLst/>
          </a:blip>
          <a:stretch>
            <a:fillRect/>
          </a:stretch>
        </p:blipFill>
        <p:spPr>
          <a:xfrm>
            <a:off x="796625" y="4490799"/>
            <a:ext cx="235553" cy="235553"/>
          </a:xfrm>
          <a:prstGeom prst="rect">
            <a:avLst/>
          </a:prstGeom>
          <a:ln w="12700">
            <a:miter lim="400000"/>
          </a:ln>
        </p:spPr>
      </p:pic>
      <p:sp>
        <p:nvSpPr>
          <p:cNvPr id="145" name="Text 18"/>
          <p:cNvSpPr txBox="1"/>
          <p:nvPr/>
        </p:nvSpPr>
        <p:spPr>
          <a:xfrm>
            <a:off x="1353309" y="4352544"/>
            <a:ext cx="4663447"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solidFill>
                  <a:srgbClr val="FFFFFF"/>
                </a:solidFill>
                <a:latin typeface="Pretendard Bold"/>
                <a:ea typeface="Pretendard Bold"/>
                <a:cs typeface="Pretendard Bold"/>
                <a:sym typeface="Pretendard Bold"/>
              </a:defRPr>
            </a:lvl1pPr>
          </a:lstStyle>
          <a:p>
            <a:pPr/>
            <a:r>
              <a:t>AI가 감정을 추천 조건으로 바꾼다</a:t>
            </a:r>
          </a:p>
        </p:txBody>
      </p:sp>
      <p:sp>
        <p:nvSpPr>
          <p:cNvPr id="146" name="Text 19"/>
          <p:cNvSpPr txBox="1"/>
          <p:nvPr/>
        </p:nvSpPr>
        <p:spPr>
          <a:xfrm>
            <a:off x="1353309" y="4681725"/>
            <a:ext cx="461772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sz="1100">
                <a:solidFill>
                  <a:srgbClr val="9A95CF"/>
                </a:solidFill>
              </a:defRPr>
            </a:lvl1pPr>
          </a:lstStyle>
          <a:p>
            <a:pPr/>
            <a:r>
              <a:t>자연어 감정 입력을 분석해 음악 추천으로 연결할 수 있다</a:t>
            </a:r>
          </a:p>
        </p:txBody>
      </p:sp>
      <p:sp>
        <p:nvSpPr>
          <p:cNvPr id="147" name="Shape 20"/>
          <p:cNvSpPr/>
          <p:nvPr/>
        </p:nvSpPr>
        <p:spPr>
          <a:xfrm>
            <a:off x="6355079" y="1755648"/>
            <a:ext cx="5212084" cy="3072386"/>
          </a:xfrm>
          <a:prstGeom prst="roundRect">
            <a:avLst>
              <a:gd name="adj" fmla="val 2679"/>
            </a:avLst>
          </a:prstGeom>
          <a:solidFill>
            <a:srgbClr val="2A2563"/>
          </a:solidFill>
          <a:ln w="15875">
            <a:solidFill>
              <a:srgbClr val="5B53A8"/>
            </a:solidFill>
          </a:ln>
        </p:spPr>
        <p:txBody>
          <a:bodyPr lIns="45718" tIns="45718" rIns="45718" bIns="45718"/>
          <a:lstStyle/>
          <a:p>
            <a:pPr/>
          </a:p>
        </p:txBody>
      </p:sp>
      <p:sp>
        <p:nvSpPr>
          <p:cNvPr id="148" name="Text 21"/>
          <p:cNvSpPr txBox="1"/>
          <p:nvPr/>
        </p:nvSpPr>
        <p:spPr>
          <a:xfrm>
            <a:off x="6647688" y="1938527"/>
            <a:ext cx="274320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00" sz="900">
                <a:solidFill>
                  <a:srgbClr val="9A95CF"/>
                </a:solidFill>
                <a:latin typeface="Pretendard Bold"/>
                <a:ea typeface="Pretendard Bold"/>
                <a:cs typeface="Pretendard Bold"/>
                <a:sym typeface="Pretendard Bold"/>
              </a:defRPr>
            </a:lvl1pPr>
          </a:lstStyle>
          <a:p>
            <a:pPr/>
            <a:r>
              <a:t>SERVICE CONCEPT</a:t>
            </a:r>
          </a:p>
        </p:txBody>
      </p:sp>
      <p:sp>
        <p:nvSpPr>
          <p:cNvPr id="149" name="Shape 22"/>
          <p:cNvSpPr/>
          <p:nvPr/>
        </p:nvSpPr>
        <p:spPr>
          <a:xfrm>
            <a:off x="6647688" y="2240277"/>
            <a:ext cx="4626865" cy="566932"/>
          </a:xfrm>
          <a:prstGeom prst="roundRect">
            <a:avLst>
              <a:gd name="adj" fmla="val 19355"/>
            </a:avLst>
          </a:prstGeom>
          <a:solidFill>
            <a:srgbClr val="3B3484"/>
          </a:solidFill>
          <a:ln w="12700">
            <a:solidFill>
              <a:srgbClr val="5B53A8"/>
            </a:solidFill>
          </a:ln>
        </p:spPr>
        <p:txBody>
          <a:bodyPr lIns="45718" tIns="45718" rIns="45718" bIns="45718"/>
          <a:lstStyle/>
          <a:p>
            <a:pPr/>
          </a:p>
        </p:txBody>
      </p:sp>
      <p:sp>
        <p:nvSpPr>
          <p:cNvPr id="150" name="Text 23"/>
          <p:cNvSpPr txBox="1"/>
          <p:nvPr/>
        </p:nvSpPr>
        <p:spPr>
          <a:xfrm>
            <a:off x="6885430" y="2434844"/>
            <a:ext cx="420624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FFFFF"/>
                </a:solidFill>
              </a:defRPr>
            </a:lvl1pPr>
          </a:lstStyle>
          <a:p>
            <a:pPr/>
            <a:r>
              <a:t>“요즘 너무 지치고, 위로가 필요해요.”</a:t>
            </a:r>
          </a:p>
        </p:txBody>
      </p:sp>
      <p:pic>
        <p:nvPicPr>
          <p:cNvPr id="151" name="Image 3" descr="Image 3"/>
          <p:cNvPicPr>
            <a:picLocks noChangeAspect="1"/>
          </p:cNvPicPr>
          <p:nvPr/>
        </p:nvPicPr>
        <p:blipFill>
          <a:blip r:embed="rId6">
            <a:extLst/>
          </a:blip>
          <a:stretch>
            <a:fillRect/>
          </a:stretch>
        </p:blipFill>
        <p:spPr>
          <a:xfrm>
            <a:off x="6748271" y="2990088"/>
            <a:ext cx="182884" cy="182884"/>
          </a:xfrm>
          <a:prstGeom prst="rect">
            <a:avLst/>
          </a:prstGeom>
          <a:ln w="12700">
            <a:miter lim="400000"/>
          </a:ln>
        </p:spPr>
      </p:pic>
      <p:sp>
        <p:nvSpPr>
          <p:cNvPr id="152" name="Text 24"/>
          <p:cNvSpPr txBox="1"/>
          <p:nvPr/>
        </p:nvSpPr>
        <p:spPr>
          <a:xfrm>
            <a:off x="7031735" y="3007866"/>
            <a:ext cx="237744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latin typeface="Pretendard Bold"/>
                <a:ea typeface="Pretendard Bold"/>
                <a:cs typeface="Pretendard Bold"/>
                <a:sym typeface="Pretendard Bold"/>
              </a:defRPr>
            </a:lvl1pPr>
          </a:lstStyle>
          <a:p>
            <a:pPr/>
            <a:r>
              <a:t>Claude AI 감정 분석</a:t>
            </a:r>
          </a:p>
        </p:txBody>
      </p:sp>
      <p:sp>
        <p:nvSpPr>
          <p:cNvPr id="153" name="Shape 25"/>
          <p:cNvSpPr/>
          <p:nvPr/>
        </p:nvSpPr>
        <p:spPr>
          <a:xfrm>
            <a:off x="9098277" y="2944364"/>
            <a:ext cx="676660" cy="292612"/>
          </a:xfrm>
          <a:prstGeom prst="roundRect">
            <a:avLst>
              <a:gd name="adj" fmla="val 50000"/>
            </a:avLst>
          </a:prstGeom>
          <a:solidFill>
            <a:srgbClr val="2A2563">
              <a:alpha val="75000"/>
            </a:srgbClr>
          </a:solidFill>
          <a:ln w="12700">
            <a:solidFill>
              <a:srgbClr val="60A5FA"/>
            </a:solidFill>
          </a:ln>
        </p:spPr>
        <p:txBody>
          <a:bodyPr lIns="45718" tIns="45718" rIns="45718" bIns="45718"/>
          <a:lstStyle/>
          <a:p>
            <a:pPr/>
          </a:p>
        </p:txBody>
      </p:sp>
      <p:sp>
        <p:nvSpPr>
          <p:cNvPr id="154" name="Text 26"/>
          <p:cNvSpPr txBox="1"/>
          <p:nvPr/>
        </p:nvSpPr>
        <p:spPr>
          <a:xfrm>
            <a:off x="9098277" y="3029006"/>
            <a:ext cx="676660"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60A5FA"/>
                </a:solidFill>
                <a:latin typeface="Pretendard Bold"/>
                <a:ea typeface="Pretendard Bold"/>
                <a:cs typeface="Pretendard Bold"/>
                <a:sym typeface="Pretendard Bold"/>
              </a:defRPr>
            </a:lvl1pPr>
          </a:lstStyle>
          <a:p>
            <a:pPr/>
            <a:r>
              <a:t>슬픔</a:t>
            </a:r>
          </a:p>
        </p:txBody>
      </p:sp>
      <p:sp>
        <p:nvSpPr>
          <p:cNvPr id="155" name="Shape 27"/>
          <p:cNvSpPr/>
          <p:nvPr/>
        </p:nvSpPr>
        <p:spPr>
          <a:xfrm>
            <a:off x="9848084" y="2944364"/>
            <a:ext cx="676660" cy="292612"/>
          </a:xfrm>
          <a:prstGeom prst="roundRect">
            <a:avLst>
              <a:gd name="adj" fmla="val 50000"/>
            </a:avLst>
          </a:prstGeom>
          <a:solidFill>
            <a:srgbClr val="2A2563">
              <a:alpha val="75000"/>
            </a:srgbClr>
          </a:solidFill>
          <a:ln w="12700">
            <a:solidFill>
              <a:srgbClr val="F472B6"/>
            </a:solidFill>
          </a:ln>
        </p:spPr>
        <p:txBody>
          <a:bodyPr lIns="45718" tIns="45718" rIns="45718" bIns="45718"/>
          <a:lstStyle/>
          <a:p>
            <a:pPr/>
          </a:p>
        </p:txBody>
      </p:sp>
      <p:sp>
        <p:nvSpPr>
          <p:cNvPr id="156" name="Text 28"/>
          <p:cNvSpPr txBox="1"/>
          <p:nvPr/>
        </p:nvSpPr>
        <p:spPr>
          <a:xfrm>
            <a:off x="9848084" y="3029006"/>
            <a:ext cx="676660"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F472B6"/>
                </a:solidFill>
                <a:latin typeface="Pretendard Bold"/>
                <a:ea typeface="Pretendard Bold"/>
                <a:cs typeface="Pretendard Bold"/>
                <a:sym typeface="Pretendard Bold"/>
              </a:defRPr>
            </a:lvl1pPr>
          </a:lstStyle>
          <a:p>
            <a:pPr/>
            <a:r>
              <a:t>위로</a:t>
            </a:r>
          </a:p>
        </p:txBody>
      </p:sp>
      <p:sp>
        <p:nvSpPr>
          <p:cNvPr id="157" name="Shape 29"/>
          <p:cNvSpPr/>
          <p:nvPr/>
        </p:nvSpPr>
        <p:spPr>
          <a:xfrm>
            <a:off x="10597894" y="2944364"/>
            <a:ext cx="676660" cy="292612"/>
          </a:xfrm>
          <a:prstGeom prst="roundRect">
            <a:avLst>
              <a:gd name="adj" fmla="val 50000"/>
            </a:avLst>
          </a:prstGeom>
          <a:solidFill>
            <a:srgbClr val="2A2563">
              <a:alpha val="75000"/>
            </a:srgbClr>
          </a:solidFill>
          <a:ln w="12700">
            <a:solidFill>
              <a:srgbClr val="2DD4BF"/>
            </a:solidFill>
          </a:ln>
        </p:spPr>
        <p:txBody>
          <a:bodyPr lIns="45718" tIns="45718" rIns="45718" bIns="45718"/>
          <a:lstStyle/>
          <a:p>
            <a:pPr/>
          </a:p>
        </p:txBody>
      </p:sp>
      <p:sp>
        <p:nvSpPr>
          <p:cNvPr id="158" name="Text 30"/>
          <p:cNvSpPr txBox="1"/>
          <p:nvPr/>
        </p:nvSpPr>
        <p:spPr>
          <a:xfrm>
            <a:off x="10597894" y="3029006"/>
            <a:ext cx="676660"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2DD4BF"/>
                </a:solidFill>
                <a:latin typeface="Pretendard Bold"/>
                <a:ea typeface="Pretendard Bold"/>
                <a:cs typeface="Pretendard Bold"/>
                <a:sym typeface="Pretendard Bold"/>
              </a:defRPr>
            </a:lvl1pPr>
          </a:lstStyle>
          <a:p>
            <a:pPr/>
            <a:r>
              <a:t>차분</a:t>
            </a:r>
          </a:p>
        </p:txBody>
      </p:sp>
      <p:sp>
        <p:nvSpPr>
          <p:cNvPr id="159" name="Shape 31"/>
          <p:cNvSpPr/>
          <p:nvPr/>
        </p:nvSpPr>
        <p:spPr>
          <a:xfrm>
            <a:off x="6647688" y="3401567"/>
            <a:ext cx="4626865" cy="493780"/>
          </a:xfrm>
          <a:prstGeom prst="roundRect">
            <a:avLst>
              <a:gd name="adj" fmla="val 18519"/>
            </a:avLst>
          </a:prstGeom>
          <a:solidFill>
            <a:srgbClr val="332D74"/>
          </a:solidFill>
          <a:ln>
            <a:solidFill>
              <a:srgbClr val="4A4392"/>
            </a:solidFill>
          </a:ln>
        </p:spPr>
        <p:txBody>
          <a:bodyPr lIns="45718" tIns="45718" rIns="45718" bIns="45718"/>
          <a:lstStyle/>
          <a:p>
            <a:pPr/>
          </a:p>
        </p:txBody>
      </p:sp>
      <p:sp>
        <p:nvSpPr>
          <p:cNvPr id="160" name="Shape 32"/>
          <p:cNvSpPr/>
          <p:nvPr/>
        </p:nvSpPr>
        <p:spPr>
          <a:xfrm>
            <a:off x="6812280" y="3511296"/>
            <a:ext cx="274327" cy="274327"/>
          </a:xfrm>
          <a:prstGeom prst="ellipse">
            <a:avLst/>
          </a:prstGeom>
          <a:solidFill>
            <a:srgbClr val="EC4899"/>
          </a:solidFill>
          <a:ln w="12700">
            <a:miter lim="400000"/>
          </a:ln>
        </p:spPr>
        <p:txBody>
          <a:bodyPr lIns="45718" tIns="45718" rIns="45718" bIns="45718"/>
          <a:lstStyle/>
          <a:p>
            <a:pPr/>
          </a:p>
        </p:txBody>
      </p:sp>
      <p:sp>
        <p:nvSpPr>
          <p:cNvPr id="161" name="Text 33"/>
          <p:cNvSpPr txBox="1"/>
          <p:nvPr/>
        </p:nvSpPr>
        <p:spPr>
          <a:xfrm>
            <a:off x="6812280" y="3547617"/>
            <a:ext cx="2743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FFFFFF"/>
                </a:solidFill>
                <a:latin typeface="Pretendard Bold"/>
                <a:ea typeface="Pretendard Bold"/>
                <a:cs typeface="Pretendard Bold"/>
                <a:sym typeface="Pretendard Bold"/>
              </a:defRPr>
            </a:lvl1pPr>
          </a:lstStyle>
          <a:p>
            <a:pPr/>
            <a:r>
              <a:t>♪</a:t>
            </a:r>
          </a:p>
        </p:txBody>
      </p:sp>
      <p:sp>
        <p:nvSpPr>
          <p:cNvPr id="162" name="Text 34"/>
          <p:cNvSpPr txBox="1"/>
          <p:nvPr/>
        </p:nvSpPr>
        <p:spPr>
          <a:xfrm>
            <a:off x="7223759" y="3565903"/>
            <a:ext cx="3749043"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포근한 피아노 · 어쿠스틱 추천</a:t>
            </a:r>
          </a:p>
        </p:txBody>
      </p:sp>
      <p:pic>
        <p:nvPicPr>
          <p:cNvPr id="163" name="Image 4" descr="Image 4"/>
          <p:cNvPicPr>
            <a:picLocks noChangeAspect="1"/>
          </p:cNvPicPr>
          <p:nvPr/>
        </p:nvPicPr>
        <p:blipFill>
          <a:blip r:embed="rId7">
            <a:extLst/>
          </a:blip>
          <a:stretch>
            <a:fillRect/>
          </a:stretch>
        </p:blipFill>
        <p:spPr>
          <a:xfrm>
            <a:off x="11000230" y="3547871"/>
            <a:ext cx="201172" cy="201172"/>
          </a:xfrm>
          <a:prstGeom prst="rect">
            <a:avLst/>
          </a:prstGeom>
          <a:ln w="12700">
            <a:miter lim="400000"/>
          </a:ln>
        </p:spPr>
      </p:pic>
      <p:sp>
        <p:nvSpPr>
          <p:cNvPr id="164" name="Shape 35"/>
          <p:cNvSpPr/>
          <p:nvPr/>
        </p:nvSpPr>
        <p:spPr>
          <a:xfrm>
            <a:off x="6647688" y="4005071"/>
            <a:ext cx="4626865" cy="493780"/>
          </a:xfrm>
          <a:prstGeom prst="roundRect">
            <a:avLst>
              <a:gd name="adj" fmla="val 18519"/>
            </a:avLst>
          </a:prstGeom>
          <a:solidFill>
            <a:srgbClr val="332D74"/>
          </a:solidFill>
          <a:ln>
            <a:solidFill>
              <a:srgbClr val="4A4392"/>
            </a:solidFill>
          </a:ln>
        </p:spPr>
        <p:txBody>
          <a:bodyPr lIns="45718" tIns="45718" rIns="45718" bIns="45718"/>
          <a:lstStyle/>
          <a:p>
            <a:pPr/>
          </a:p>
        </p:txBody>
      </p:sp>
      <p:sp>
        <p:nvSpPr>
          <p:cNvPr id="165" name="Shape 36"/>
          <p:cNvSpPr/>
          <p:nvPr/>
        </p:nvSpPr>
        <p:spPr>
          <a:xfrm>
            <a:off x="6812280" y="4114798"/>
            <a:ext cx="274327" cy="274327"/>
          </a:xfrm>
          <a:prstGeom prst="ellipse">
            <a:avLst/>
          </a:prstGeom>
          <a:solidFill>
            <a:srgbClr val="60A5FA"/>
          </a:solidFill>
          <a:ln w="12700">
            <a:miter lim="400000"/>
          </a:ln>
        </p:spPr>
        <p:txBody>
          <a:bodyPr lIns="45718" tIns="45718" rIns="45718" bIns="45718"/>
          <a:lstStyle/>
          <a:p>
            <a:pPr/>
          </a:p>
        </p:txBody>
      </p:sp>
      <p:sp>
        <p:nvSpPr>
          <p:cNvPr id="166" name="Text 37"/>
          <p:cNvSpPr txBox="1"/>
          <p:nvPr/>
        </p:nvSpPr>
        <p:spPr>
          <a:xfrm>
            <a:off x="6812280" y="4151118"/>
            <a:ext cx="2743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FFFFFF"/>
                </a:solidFill>
                <a:latin typeface="Pretendard Bold"/>
                <a:ea typeface="Pretendard Bold"/>
                <a:cs typeface="Pretendard Bold"/>
                <a:sym typeface="Pretendard Bold"/>
              </a:defRPr>
            </a:lvl1pPr>
          </a:lstStyle>
          <a:p>
            <a:pPr/>
            <a:r>
              <a:t>♪</a:t>
            </a:r>
          </a:p>
        </p:txBody>
      </p:sp>
      <p:sp>
        <p:nvSpPr>
          <p:cNvPr id="167" name="Text 38"/>
          <p:cNvSpPr txBox="1"/>
          <p:nvPr/>
        </p:nvSpPr>
        <p:spPr>
          <a:xfrm>
            <a:off x="7223759" y="4169407"/>
            <a:ext cx="3749043"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잔잔한 새벽 감성 플레이리스트</a:t>
            </a:r>
          </a:p>
        </p:txBody>
      </p:sp>
      <p:pic>
        <p:nvPicPr>
          <p:cNvPr id="168" name="Image 5" descr="Image 5"/>
          <p:cNvPicPr>
            <a:picLocks noChangeAspect="1"/>
          </p:cNvPicPr>
          <p:nvPr/>
        </p:nvPicPr>
        <p:blipFill>
          <a:blip r:embed="rId7">
            <a:extLst/>
          </a:blip>
          <a:stretch>
            <a:fillRect/>
          </a:stretch>
        </p:blipFill>
        <p:spPr>
          <a:xfrm>
            <a:off x="11000230" y="4151376"/>
            <a:ext cx="201172" cy="201172"/>
          </a:xfrm>
          <a:prstGeom prst="rect">
            <a:avLst/>
          </a:prstGeom>
          <a:ln w="12700">
            <a:miter lim="400000"/>
          </a:ln>
        </p:spPr>
      </p:pic>
      <p:sp>
        <p:nvSpPr>
          <p:cNvPr id="169" name="Text 39"/>
          <p:cNvSpPr txBox="1"/>
          <p:nvPr/>
        </p:nvSpPr>
        <p:spPr>
          <a:xfrm>
            <a:off x="658368" y="5684518"/>
            <a:ext cx="265176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000">
                <a:solidFill>
                  <a:srgbClr val="9A95CF"/>
                </a:solidFill>
                <a:latin typeface="Pretendard Bold"/>
                <a:ea typeface="Pretendard Bold"/>
                <a:cs typeface="Pretendard Bold"/>
                <a:sym typeface="Pretendard Bold"/>
              </a:defRPr>
            </a:lvl1pPr>
          </a:lstStyle>
          <a:p>
            <a:pPr/>
            <a:r>
              <a:t>서비스가 다루는 감정 스펙트럼</a:t>
            </a:r>
          </a:p>
        </p:txBody>
      </p:sp>
      <p:sp>
        <p:nvSpPr>
          <p:cNvPr id="170" name="Shape 40"/>
          <p:cNvSpPr/>
          <p:nvPr/>
        </p:nvSpPr>
        <p:spPr>
          <a:xfrm>
            <a:off x="3428998" y="5687567"/>
            <a:ext cx="146311" cy="146311"/>
          </a:xfrm>
          <a:prstGeom prst="ellipse">
            <a:avLst/>
          </a:prstGeom>
          <a:solidFill>
            <a:srgbClr val="F472B6"/>
          </a:solidFill>
          <a:ln w="12700">
            <a:miter lim="400000"/>
          </a:ln>
        </p:spPr>
        <p:txBody>
          <a:bodyPr lIns="45718" tIns="45718" rIns="45718" bIns="45718"/>
          <a:lstStyle/>
          <a:p>
            <a:pPr/>
          </a:p>
        </p:txBody>
      </p:sp>
      <p:sp>
        <p:nvSpPr>
          <p:cNvPr id="171" name="Text 41"/>
          <p:cNvSpPr txBox="1"/>
          <p:nvPr/>
        </p:nvSpPr>
        <p:spPr>
          <a:xfrm>
            <a:off x="3648454" y="5678168"/>
            <a:ext cx="1005840"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위로</a:t>
            </a:r>
          </a:p>
        </p:txBody>
      </p:sp>
      <p:sp>
        <p:nvSpPr>
          <p:cNvPr id="172" name="Shape 42"/>
          <p:cNvSpPr/>
          <p:nvPr/>
        </p:nvSpPr>
        <p:spPr>
          <a:xfrm>
            <a:off x="4818888" y="5687567"/>
            <a:ext cx="146311" cy="146311"/>
          </a:xfrm>
          <a:prstGeom prst="ellipse">
            <a:avLst/>
          </a:prstGeom>
          <a:solidFill>
            <a:srgbClr val="60A5FA"/>
          </a:solidFill>
          <a:ln w="12700">
            <a:miter lim="400000"/>
          </a:ln>
        </p:spPr>
        <p:txBody>
          <a:bodyPr lIns="45718" tIns="45718" rIns="45718" bIns="45718"/>
          <a:lstStyle/>
          <a:p>
            <a:pPr/>
          </a:p>
        </p:txBody>
      </p:sp>
      <p:sp>
        <p:nvSpPr>
          <p:cNvPr id="173" name="Text 43"/>
          <p:cNvSpPr txBox="1"/>
          <p:nvPr/>
        </p:nvSpPr>
        <p:spPr>
          <a:xfrm>
            <a:off x="5038344" y="5678168"/>
            <a:ext cx="1005840"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집중</a:t>
            </a:r>
          </a:p>
        </p:txBody>
      </p:sp>
      <p:sp>
        <p:nvSpPr>
          <p:cNvPr id="174" name="Shape 44"/>
          <p:cNvSpPr/>
          <p:nvPr/>
        </p:nvSpPr>
        <p:spPr>
          <a:xfrm>
            <a:off x="6208776" y="5687567"/>
            <a:ext cx="146311" cy="146311"/>
          </a:xfrm>
          <a:prstGeom prst="ellipse">
            <a:avLst/>
          </a:prstGeom>
          <a:solidFill>
            <a:srgbClr val="A78BFA"/>
          </a:solidFill>
          <a:ln w="12700">
            <a:miter lim="400000"/>
          </a:ln>
        </p:spPr>
        <p:txBody>
          <a:bodyPr lIns="45718" tIns="45718" rIns="45718" bIns="45718"/>
          <a:lstStyle/>
          <a:p>
            <a:pPr/>
          </a:p>
        </p:txBody>
      </p:sp>
      <p:sp>
        <p:nvSpPr>
          <p:cNvPr id="175" name="Text 45"/>
          <p:cNvSpPr txBox="1"/>
          <p:nvPr/>
        </p:nvSpPr>
        <p:spPr>
          <a:xfrm>
            <a:off x="6428232" y="5678168"/>
            <a:ext cx="1005840"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설렘</a:t>
            </a:r>
          </a:p>
        </p:txBody>
      </p:sp>
      <p:sp>
        <p:nvSpPr>
          <p:cNvPr id="176" name="Shape 46"/>
          <p:cNvSpPr/>
          <p:nvPr/>
        </p:nvSpPr>
        <p:spPr>
          <a:xfrm>
            <a:off x="7598664" y="5687567"/>
            <a:ext cx="146311" cy="146311"/>
          </a:xfrm>
          <a:prstGeom prst="ellipse">
            <a:avLst/>
          </a:prstGeom>
          <a:solidFill>
            <a:srgbClr val="38BDF8"/>
          </a:solidFill>
          <a:ln w="12700">
            <a:miter lim="400000"/>
          </a:ln>
        </p:spPr>
        <p:txBody>
          <a:bodyPr lIns="45718" tIns="45718" rIns="45718" bIns="45718"/>
          <a:lstStyle/>
          <a:p>
            <a:pPr/>
          </a:p>
        </p:txBody>
      </p:sp>
      <p:sp>
        <p:nvSpPr>
          <p:cNvPr id="177" name="Text 47"/>
          <p:cNvSpPr txBox="1"/>
          <p:nvPr/>
        </p:nvSpPr>
        <p:spPr>
          <a:xfrm>
            <a:off x="7818118" y="5678168"/>
            <a:ext cx="1005840"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우울</a:t>
            </a:r>
          </a:p>
        </p:txBody>
      </p:sp>
      <p:sp>
        <p:nvSpPr>
          <p:cNvPr id="178" name="Shape 48"/>
          <p:cNvSpPr/>
          <p:nvPr/>
        </p:nvSpPr>
        <p:spPr>
          <a:xfrm>
            <a:off x="8988552" y="5687567"/>
            <a:ext cx="146311" cy="146311"/>
          </a:xfrm>
          <a:prstGeom prst="ellipse">
            <a:avLst/>
          </a:prstGeom>
          <a:solidFill>
            <a:srgbClr val="FBBF24"/>
          </a:solidFill>
          <a:ln w="12700">
            <a:miter lim="400000"/>
          </a:ln>
        </p:spPr>
        <p:txBody>
          <a:bodyPr lIns="45718" tIns="45718" rIns="45718" bIns="45718"/>
          <a:lstStyle/>
          <a:p>
            <a:pPr/>
          </a:p>
        </p:txBody>
      </p:sp>
      <p:sp>
        <p:nvSpPr>
          <p:cNvPr id="179" name="Text 49"/>
          <p:cNvSpPr txBox="1"/>
          <p:nvPr/>
        </p:nvSpPr>
        <p:spPr>
          <a:xfrm>
            <a:off x="9208006" y="5678168"/>
            <a:ext cx="1005840"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에너지</a:t>
            </a:r>
          </a:p>
        </p:txBody>
      </p:sp>
      <p:sp>
        <p:nvSpPr>
          <p:cNvPr id="180" name="Shape 50"/>
          <p:cNvSpPr/>
          <p:nvPr/>
        </p:nvSpPr>
        <p:spPr>
          <a:xfrm>
            <a:off x="10378440" y="5687567"/>
            <a:ext cx="146311" cy="146311"/>
          </a:xfrm>
          <a:prstGeom prst="ellipse">
            <a:avLst/>
          </a:prstGeom>
          <a:solidFill>
            <a:srgbClr val="34D399"/>
          </a:solidFill>
          <a:ln w="12700">
            <a:miter lim="400000"/>
          </a:ln>
        </p:spPr>
        <p:txBody>
          <a:bodyPr lIns="45718" tIns="45718" rIns="45718" bIns="45718"/>
          <a:lstStyle/>
          <a:p>
            <a:pPr/>
          </a:p>
        </p:txBody>
      </p:sp>
      <p:sp>
        <p:nvSpPr>
          <p:cNvPr id="181" name="Text 51"/>
          <p:cNvSpPr txBox="1"/>
          <p:nvPr/>
        </p:nvSpPr>
        <p:spPr>
          <a:xfrm>
            <a:off x="10597894" y="5678168"/>
            <a:ext cx="1005840"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휴식</a:t>
            </a:r>
          </a:p>
        </p:txBody>
      </p:sp>
      <p:sp>
        <p:nvSpPr>
          <p:cNvPr id="182" name="Text 52"/>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183" name="Text 53"/>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03 / 15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187" name="Shape 0"/>
          <p:cNvSpPr/>
          <p:nvPr/>
        </p:nvSpPr>
        <p:spPr>
          <a:xfrm>
            <a:off x="-2194564" y="-2011682"/>
            <a:ext cx="5943608" cy="5943607"/>
          </a:xfrm>
          <a:prstGeom prst="ellipse">
            <a:avLst/>
          </a:prstGeom>
          <a:solidFill>
            <a:srgbClr val="60A5FA">
              <a:alpha val="11000"/>
            </a:srgbClr>
          </a:solidFill>
          <a:ln w="12700">
            <a:miter lim="400000"/>
          </a:ln>
        </p:spPr>
        <p:txBody>
          <a:bodyPr lIns="45718" tIns="45718" rIns="45718" bIns="45718"/>
          <a:lstStyle/>
          <a:p>
            <a:pPr/>
          </a:p>
        </p:txBody>
      </p:sp>
      <p:sp>
        <p:nvSpPr>
          <p:cNvPr id="188" name="Shape 1"/>
          <p:cNvSpPr/>
          <p:nvPr/>
        </p:nvSpPr>
        <p:spPr>
          <a:xfrm>
            <a:off x="9509758" y="4206240"/>
            <a:ext cx="5486406" cy="5486407"/>
          </a:xfrm>
          <a:prstGeom prst="ellipse">
            <a:avLst/>
          </a:prstGeom>
          <a:solidFill>
            <a:srgbClr val="EC4899">
              <a:alpha val="11000"/>
            </a:srgbClr>
          </a:solidFill>
          <a:ln w="12700">
            <a:miter lim="400000"/>
          </a:ln>
        </p:spPr>
        <p:txBody>
          <a:bodyPr lIns="45718" tIns="45718" rIns="45718" bIns="45718"/>
          <a:lstStyle/>
          <a:p>
            <a:pPr/>
          </a:p>
        </p:txBody>
      </p:sp>
      <p:sp>
        <p:nvSpPr>
          <p:cNvPr id="189" name="Shape 2"/>
          <p:cNvSpPr/>
          <p:nvPr/>
        </p:nvSpPr>
        <p:spPr>
          <a:xfrm>
            <a:off x="640080" y="457200"/>
            <a:ext cx="1298448" cy="310896"/>
          </a:xfrm>
          <a:prstGeom prst="roundRect">
            <a:avLst>
              <a:gd name="adj" fmla="val 47059"/>
            </a:avLst>
          </a:prstGeom>
          <a:solidFill>
            <a:srgbClr val="2A2563">
              <a:alpha val="64999"/>
            </a:srgbClr>
          </a:solidFill>
          <a:ln w="12700">
            <a:solidFill>
              <a:srgbClr val="38BDF8"/>
            </a:solidFill>
          </a:ln>
        </p:spPr>
        <p:txBody>
          <a:bodyPr lIns="45718" tIns="45718" rIns="45718" bIns="45718"/>
          <a:lstStyle/>
          <a:p>
            <a:pPr/>
          </a:p>
        </p:txBody>
      </p:sp>
      <p:sp>
        <p:nvSpPr>
          <p:cNvPr id="190"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38BDF8"/>
                </a:solidFill>
                <a:latin typeface="Pretendard Bold"/>
                <a:ea typeface="Pretendard Bold"/>
                <a:cs typeface="Pretendard Bold"/>
                <a:sym typeface="Pretendard Bold"/>
              </a:defRPr>
            </a:lvl1pPr>
          </a:lstStyle>
          <a:p>
            <a:pPr/>
            <a:r>
              <a:t>CHAPTER 02</a:t>
            </a:r>
          </a:p>
        </p:txBody>
      </p:sp>
      <p:sp>
        <p:nvSpPr>
          <p:cNvPr id="191"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기존 방식의 한계</a:t>
            </a:r>
          </a:p>
        </p:txBody>
      </p:sp>
      <p:sp>
        <p:nvSpPr>
          <p:cNvPr id="192"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검색과 차트만으로는 감정을 음악으로 연결하기 어렵다</a:t>
            </a:r>
          </a:p>
        </p:txBody>
      </p:sp>
      <p:sp>
        <p:nvSpPr>
          <p:cNvPr id="193" name="Shape 6"/>
          <p:cNvSpPr/>
          <p:nvPr/>
        </p:nvSpPr>
        <p:spPr>
          <a:xfrm>
            <a:off x="11267692" y="484265"/>
            <a:ext cx="50296" cy="283835"/>
          </a:xfrm>
          <a:prstGeom prst="roundRect">
            <a:avLst>
              <a:gd name="adj" fmla="val 49975"/>
            </a:avLst>
          </a:prstGeom>
          <a:solidFill>
            <a:srgbClr val="38BDF8">
              <a:alpha val="64999"/>
            </a:srgbClr>
          </a:solidFill>
          <a:ln w="12700">
            <a:miter lim="400000"/>
          </a:ln>
        </p:spPr>
        <p:txBody>
          <a:bodyPr lIns="45718" tIns="45718" rIns="45718" bIns="45718"/>
          <a:lstStyle/>
          <a:p>
            <a:pPr/>
          </a:p>
        </p:txBody>
      </p:sp>
      <p:sp>
        <p:nvSpPr>
          <p:cNvPr id="194" name="Shape 7"/>
          <p:cNvSpPr/>
          <p:nvPr/>
        </p:nvSpPr>
        <p:spPr>
          <a:xfrm>
            <a:off x="11359133" y="502565"/>
            <a:ext cx="50296" cy="265533"/>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195" name="Shape 8"/>
          <p:cNvSpPr/>
          <p:nvPr/>
        </p:nvSpPr>
        <p:spPr>
          <a:xfrm>
            <a:off x="11450573" y="548679"/>
            <a:ext cx="50296" cy="219420"/>
          </a:xfrm>
          <a:prstGeom prst="roundRect">
            <a:avLst>
              <a:gd name="adj" fmla="val 49975"/>
            </a:avLst>
          </a:prstGeom>
          <a:solidFill>
            <a:srgbClr val="38BDF8">
              <a:alpha val="64999"/>
            </a:srgbClr>
          </a:solidFill>
          <a:ln w="12700">
            <a:miter lim="400000"/>
          </a:ln>
        </p:spPr>
        <p:txBody>
          <a:bodyPr lIns="45718" tIns="45718" rIns="45718" bIns="45718"/>
          <a:lstStyle/>
          <a:p>
            <a:pPr/>
          </a:p>
        </p:txBody>
      </p:sp>
      <p:sp>
        <p:nvSpPr>
          <p:cNvPr id="196" name="Shape 9"/>
          <p:cNvSpPr/>
          <p:nvPr/>
        </p:nvSpPr>
        <p:spPr>
          <a:xfrm>
            <a:off x="11542014" y="593377"/>
            <a:ext cx="50296" cy="174723"/>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197" name="Shape 10"/>
          <p:cNvSpPr/>
          <p:nvPr/>
        </p:nvSpPr>
        <p:spPr>
          <a:xfrm>
            <a:off x="11633454" y="694944"/>
            <a:ext cx="50296" cy="73156"/>
          </a:xfrm>
          <a:prstGeom prst="roundRect">
            <a:avLst>
              <a:gd name="adj" fmla="val 49975"/>
            </a:avLst>
          </a:prstGeom>
          <a:solidFill>
            <a:srgbClr val="38BDF8">
              <a:alpha val="64999"/>
            </a:srgbClr>
          </a:solidFill>
          <a:ln w="12700">
            <a:miter lim="400000"/>
          </a:ln>
        </p:spPr>
        <p:txBody>
          <a:bodyPr lIns="45718" tIns="45718" rIns="45718" bIns="45718"/>
          <a:lstStyle/>
          <a:p>
            <a:pPr/>
          </a:p>
        </p:txBody>
      </p:sp>
      <p:sp>
        <p:nvSpPr>
          <p:cNvPr id="198" name="Shape 11"/>
          <p:cNvSpPr/>
          <p:nvPr/>
        </p:nvSpPr>
        <p:spPr>
          <a:xfrm>
            <a:off x="640080" y="1783077"/>
            <a:ext cx="5029202" cy="4041651"/>
          </a:xfrm>
          <a:prstGeom prst="roundRect">
            <a:avLst>
              <a:gd name="adj" fmla="val 2036"/>
            </a:avLst>
          </a:prstGeom>
          <a:solidFill>
            <a:srgbClr val="2A2563"/>
          </a:solidFill>
          <a:ln w="12700">
            <a:solidFill>
              <a:srgbClr val="4A4392"/>
            </a:solidFill>
          </a:ln>
        </p:spPr>
        <p:txBody>
          <a:bodyPr lIns="45718" tIns="45718" rIns="45718" bIns="45718"/>
          <a:lstStyle/>
          <a:p>
            <a:pPr/>
          </a:p>
        </p:txBody>
      </p:sp>
      <p:sp>
        <p:nvSpPr>
          <p:cNvPr id="199" name="Text 12"/>
          <p:cNvSpPr txBox="1"/>
          <p:nvPr/>
        </p:nvSpPr>
        <p:spPr>
          <a:xfrm>
            <a:off x="932687" y="1993392"/>
            <a:ext cx="2743204"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solidFill>
                  <a:srgbClr val="9A95CF"/>
                </a:solidFill>
                <a:latin typeface="Pretendard Bold"/>
                <a:ea typeface="Pretendard Bold"/>
                <a:cs typeface="Pretendard Bold"/>
                <a:sym typeface="Pretendard Bold"/>
              </a:defRPr>
            </a:lvl1pPr>
          </a:lstStyle>
          <a:p>
            <a:pPr/>
            <a:r>
              <a:t>기존 방식</a:t>
            </a:r>
          </a:p>
        </p:txBody>
      </p:sp>
      <p:sp>
        <p:nvSpPr>
          <p:cNvPr id="200" name="Text 13"/>
          <p:cNvSpPr txBox="1"/>
          <p:nvPr/>
        </p:nvSpPr>
        <p:spPr>
          <a:xfrm>
            <a:off x="3703320" y="2048255"/>
            <a:ext cx="182880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pc="150" sz="800">
                <a:solidFill>
                  <a:srgbClr val="726CB0"/>
                </a:solidFill>
                <a:latin typeface="Pretendard Bold"/>
                <a:ea typeface="Pretendard Bold"/>
                <a:cs typeface="Pretendard Bold"/>
                <a:sym typeface="Pretendard Bold"/>
              </a:defRPr>
            </a:lvl1pPr>
          </a:lstStyle>
          <a:p>
            <a:pPr/>
            <a:r>
              <a:t>KEYWORD &amp; CHART</a:t>
            </a:r>
          </a:p>
        </p:txBody>
      </p:sp>
      <p:pic>
        <p:nvPicPr>
          <p:cNvPr id="201" name="Image 0" descr="Image 0"/>
          <p:cNvPicPr>
            <a:picLocks noChangeAspect="1"/>
          </p:cNvPicPr>
          <p:nvPr/>
        </p:nvPicPr>
        <p:blipFill>
          <a:blip r:embed="rId3">
            <a:extLst/>
          </a:blip>
          <a:stretch>
            <a:fillRect/>
          </a:stretch>
        </p:blipFill>
        <p:spPr>
          <a:xfrm>
            <a:off x="950974" y="2514600"/>
            <a:ext cx="237749" cy="237744"/>
          </a:xfrm>
          <a:prstGeom prst="rect">
            <a:avLst/>
          </a:prstGeom>
          <a:ln w="12700">
            <a:miter lim="400000"/>
          </a:ln>
        </p:spPr>
      </p:pic>
      <p:sp>
        <p:nvSpPr>
          <p:cNvPr id="202" name="Text 14"/>
          <p:cNvSpPr txBox="1"/>
          <p:nvPr/>
        </p:nvSpPr>
        <p:spPr>
          <a:xfrm>
            <a:off x="1335022" y="2487166"/>
            <a:ext cx="416052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C9C6F0"/>
                </a:solidFill>
              </a:defRPr>
            </a:lvl1pPr>
          </a:lstStyle>
          <a:p>
            <a:pPr/>
            <a:r>
              <a:t>키워드 검색 중심의 탐색</a:t>
            </a:r>
          </a:p>
        </p:txBody>
      </p:sp>
      <p:pic>
        <p:nvPicPr>
          <p:cNvPr id="203" name="Image 1" descr="Image 1"/>
          <p:cNvPicPr>
            <a:picLocks noChangeAspect="1"/>
          </p:cNvPicPr>
          <p:nvPr/>
        </p:nvPicPr>
        <p:blipFill>
          <a:blip r:embed="rId3">
            <a:extLst/>
          </a:blip>
          <a:stretch>
            <a:fillRect/>
          </a:stretch>
        </p:blipFill>
        <p:spPr>
          <a:xfrm>
            <a:off x="950974" y="3172966"/>
            <a:ext cx="237749" cy="237748"/>
          </a:xfrm>
          <a:prstGeom prst="rect">
            <a:avLst/>
          </a:prstGeom>
          <a:ln w="12700">
            <a:miter lim="400000"/>
          </a:ln>
        </p:spPr>
      </p:pic>
      <p:sp>
        <p:nvSpPr>
          <p:cNvPr id="204" name="Text 15"/>
          <p:cNvSpPr txBox="1"/>
          <p:nvPr/>
        </p:nvSpPr>
        <p:spPr>
          <a:xfrm>
            <a:off x="1335022" y="3145533"/>
            <a:ext cx="416052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C9C6F0"/>
                </a:solidFill>
              </a:defRPr>
            </a:lvl1pPr>
          </a:lstStyle>
          <a:p>
            <a:pPr/>
            <a:r>
              <a:t>인기 차트 위주의 추천</a:t>
            </a:r>
          </a:p>
        </p:txBody>
      </p:sp>
      <p:pic>
        <p:nvPicPr>
          <p:cNvPr id="205" name="Image 2" descr="Image 2"/>
          <p:cNvPicPr>
            <a:picLocks noChangeAspect="1"/>
          </p:cNvPicPr>
          <p:nvPr/>
        </p:nvPicPr>
        <p:blipFill>
          <a:blip r:embed="rId3">
            <a:extLst/>
          </a:blip>
          <a:stretch>
            <a:fillRect/>
          </a:stretch>
        </p:blipFill>
        <p:spPr>
          <a:xfrm>
            <a:off x="950974" y="3831335"/>
            <a:ext cx="237749" cy="237748"/>
          </a:xfrm>
          <a:prstGeom prst="rect">
            <a:avLst/>
          </a:prstGeom>
          <a:ln w="12700">
            <a:miter lim="400000"/>
          </a:ln>
        </p:spPr>
      </p:pic>
      <p:sp>
        <p:nvSpPr>
          <p:cNvPr id="206" name="Text 16"/>
          <p:cNvSpPr txBox="1"/>
          <p:nvPr/>
        </p:nvSpPr>
        <p:spPr>
          <a:xfrm>
            <a:off x="1335022" y="3803903"/>
            <a:ext cx="416052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C9C6F0"/>
                </a:solidFill>
              </a:defRPr>
            </a:lvl1pPr>
          </a:lstStyle>
          <a:p>
            <a:pPr/>
            <a:r>
              <a:t>원하는 곡은 사용자가 직접 찾아야 함</a:t>
            </a:r>
          </a:p>
        </p:txBody>
      </p:sp>
      <p:pic>
        <p:nvPicPr>
          <p:cNvPr id="207" name="Image 3" descr="Image 3"/>
          <p:cNvPicPr>
            <a:picLocks noChangeAspect="1"/>
          </p:cNvPicPr>
          <p:nvPr/>
        </p:nvPicPr>
        <p:blipFill>
          <a:blip r:embed="rId3">
            <a:extLst/>
          </a:blip>
          <a:stretch>
            <a:fillRect/>
          </a:stretch>
        </p:blipFill>
        <p:spPr>
          <a:xfrm>
            <a:off x="950974" y="4489703"/>
            <a:ext cx="237749" cy="237748"/>
          </a:xfrm>
          <a:prstGeom prst="rect">
            <a:avLst/>
          </a:prstGeom>
          <a:ln w="12700">
            <a:miter lim="400000"/>
          </a:ln>
        </p:spPr>
      </p:pic>
      <p:sp>
        <p:nvSpPr>
          <p:cNvPr id="208" name="Text 17"/>
          <p:cNvSpPr txBox="1"/>
          <p:nvPr/>
        </p:nvSpPr>
        <p:spPr>
          <a:xfrm>
            <a:off x="1335022" y="4462271"/>
            <a:ext cx="416052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C9C6F0"/>
                </a:solidFill>
              </a:defRPr>
            </a:lvl1pPr>
          </a:lstStyle>
          <a:p>
            <a:pPr/>
            <a:r>
              <a:t>“위로가 필요해” 같은 감정 표현 반영 불가</a:t>
            </a:r>
          </a:p>
        </p:txBody>
      </p:sp>
      <p:pic>
        <p:nvPicPr>
          <p:cNvPr id="209" name="Image 4" descr="Image 4"/>
          <p:cNvPicPr>
            <a:picLocks noChangeAspect="1"/>
          </p:cNvPicPr>
          <p:nvPr/>
        </p:nvPicPr>
        <p:blipFill>
          <a:blip r:embed="rId3">
            <a:extLst/>
          </a:blip>
          <a:stretch>
            <a:fillRect/>
          </a:stretch>
        </p:blipFill>
        <p:spPr>
          <a:xfrm>
            <a:off x="950974" y="5148071"/>
            <a:ext cx="237749" cy="237748"/>
          </a:xfrm>
          <a:prstGeom prst="rect">
            <a:avLst/>
          </a:prstGeom>
          <a:ln w="12700">
            <a:miter lim="400000"/>
          </a:ln>
        </p:spPr>
      </p:pic>
      <p:sp>
        <p:nvSpPr>
          <p:cNvPr id="210" name="Text 18"/>
          <p:cNvSpPr txBox="1"/>
          <p:nvPr/>
        </p:nvSpPr>
        <p:spPr>
          <a:xfrm>
            <a:off x="1335022" y="5120640"/>
            <a:ext cx="416052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C9C6F0"/>
                </a:solidFill>
              </a:defRPr>
            </a:lvl1pPr>
          </a:lstStyle>
          <a:p>
            <a:pPr/>
            <a:r>
              <a:t>프론트가 API 키를 직접 호출 → 노출 위험</a:t>
            </a:r>
          </a:p>
        </p:txBody>
      </p:sp>
      <p:sp>
        <p:nvSpPr>
          <p:cNvPr id="211" name="Shape 19"/>
          <p:cNvSpPr/>
          <p:nvPr/>
        </p:nvSpPr>
        <p:spPr>
          <a:xfrm>
            <a:off x="5833871" y="3520440"/>
            <a:ext cx="530359" cy="530359"/>
          </a:xfrm>
          <a:prstGeom prst="ellipse">
            <a:avLst/>
          </a:prstGeom>
          <a:solidFill>
            <a:srgbClr val="EC4899"/>
          </a:solidFill>
          <a:ln w="12700">
            <a:miter lim="400000"/>
          </a:ln>
        </p:spPr>
        <p:txBody>
          <a:bodyPr lIns="45718" tIns="45718" rIns="45718" bIns="45718"/>
          <a:lstStyle/>
          <a:p>
            <a:pPr/>
          </a:p>
        </p:txBody>
      </p:sp>
      <p:pic>
        <p:nvPicPr>
          <p:cNvPr id="212" name="Image 5" descr="Image 5"/>
          <p:cNvPicPr>
            <a:picLocks noChangeAspect="1"/>
          </p:cNvPicPr>
          <p:nvPr/>
        </p:nvPicPr>
        <p:blipFill>
          <a:blip r:embed="rId4">
            <a:extLst/>
          </a:blip>
          <a:stretch>
            <a:fillRect/>
          </a:stretch>
        </p:blipFill>
        <p:spPr>
          <a:xfrm>
            <a:off x="5952744" y="3639310"/>
            <a:ext cx="292612" cy="292612"/>
          </a:xfrm>
          <a:prstGeom prst="rect">
            <a:avLst/>
          </a:prstGeom>
          <a:ln w="12700">
            <a:miter lim="400000"/>
          </a:ln>
        </p:spPr>
      </p:pic>
      <p:sp>
        <p:nvSpPr>
          <p:cNvPr id="213" name="Shape 20"/>
          <p:cNvSpPr/>
          <p:nvPr/>
        </p:nvSpPr>
        <p:spPr>
          <a:xfrm>
            <a:off x="6519671" y="1783077"/>
            <a:ext cx="5029202" cy="4041651"/>
          </a:xfrm>
          <a:prstGeom prst="roundRect">
            <a:avLst>
              <a:gd name="adj" fmla="val 2036"/>
            </a:avLst>
          </a:prstGeom>
          <a:solidFill>
            <a:srgbClr val="332D74"/>
          </a:solidFill>
          <a:ln w="19050">
            <a:solidFill>
              <a:srgbClr val="F472B6"/>
            </a:solidFill>
          </a:ln>
        </p:spPr>
        <p:txBody>
          <a:bodyPr lIns="45718" tIns="45718" rIns="45718" bIns="45718"/>
          <a:lstStyle/>
          <a:p>
            <a:pPr/>
          </a:p>
        </p:txBody>
      </p:sp>
      <p:sp>
        <p:nvSpPr>
          <p:cNvPr id="214" name="Text 21"/>
          <p:cNvSpPr txBox="1"/>
          <p:nvPr/>
        </p:nvSpPr>
        <p:spPr>
          <a:xfrm>
            <a:off x="6812280" y="1993392"/>
            <a:ext cx="3108964"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solidFill>
                  <a:srgbClr val="F472B6"/>
                </a:solidFill>
                <a:latin typeface="Pretendard Bold"/>
                <a:ea typeface="Pretendard Bold"/>
                <a:cs typeface="Pretendard Bold"/>
                <a:sym typeface="Pretendard Bold"/>
              </a:defRPr>
            </a:lvl1pPr>
          </a:lstStyle>
          <a:p>
            <a:pPr/>
            <a:r>
              <a:t>MUSIC CURATION</a:t>
            </a:r>
          </a:p>
        </p:txBody>
      </p:sp>
      <p:sp>
        <p:nvSpPr>
          <p:cNvPr id="215" name="Text 22"/>
          <p:cNvSpPr txBox="1"/>
          <p:nvPr/>
        </p:nvSpPr>
        <p:spPr>
          <a:xfrm>
            <a:off x="9555480" y="2048255"/>
            <a:ext cx="169164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pc="150" sz="800">
                <a:solidFill>
                  <a:srgbClr val="F472B6"/>
                </a:solidFill>
                <a:latin typeface="Pretendard Bold"/>
                <a:ea typeface="Pretendard Bold"/>
                <a:cs typeface="Pretendard Bold"/>
                <a:sym typeface="Pretendard Bold"/>
              </a:defRPr>
            </a:lvl1pPr>
          </a:lstStyle>
          <a:p>
            <a:pPr/>
            <a:r>
              <a:t>EMOTION-DRIVEN</a:t>
            </a:r>
          </a:p>
        </p:txBody>
      </p:sp>
      <p:pic>
        <p:nvPicPr>
          <p:cNvPr id="216" name="Image 6" descr="Image 6"/>
          <p:cNvPicPr>
            <a:picLocks noChangeAspect="1"/>
          </p:cNvPicPr>
          <p:nvPr/>
        </p:nvPicPr>
        <p:blipFill>
          <a:blip r:embed="rId5">
            <a:extLst/>
          </a:blip>
          <a:stretch>
            <a:fillRect/>
          </a:stretch>
        </p:blipFill>
        <p:spPr>
          <a:xfrm>
            <a:off x="6830568" y="2514600"/>
            <a:ext cx="237748" cy="237744"/>
          </a:xfrm>
          <a:prstGeom prst="rect">
            <a:avLst/>
          </a:prstGeom>
          <a:ln w="12700">
            <a:miter lim="400000"/>
          </a:ln>
        </p:spPr>
      </p:pic>
      <p:sp>
        <p:nvSpPr>
          <p:cNvPr id="217" name="Text 23"/>
          <p:cNvSpPr txBox="1"/>
          <p:nvPr/>
        </p:nvSpPr>
        <p:spPr>
          <a:xfrm>
            <a:off x="7214616" y="2487166"/>
            <a:ext cx="416052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defRPr>
            </a:lvl1pPr>
          </a:lstStyle>
          <a:p>
            <a:pPr/>
            <a:r>
              <a:t>감정을 자연어 그대로 입력</a:t>
            </a:r>
          </a:p>
        </p:txBody>
      </p:sp>
      <p:pic>
        <p:nvPicPr>
          <p:cNvPr id="218" name="Image 7" descr="Image 7"/>
          <p:cNvPicPr>
            <a:picLocks noChangeAspect="1"/>
          </p:cNvPicPr>
          <p:nvPr/>
        </p:nvPicPr>
        <p:blipFill>
          <a:blip r:embed="rId5">
            <a:extLst/>
          </a:blip>
          <a:stretch>
            <a:fillRect/>
          </a:stretch>
        </p:blipFill>
        <p:spPr>
          <a:xfrm>
            <a:off x="6830568" y="3172966"/>
            <a:ext cx="237748" cy="237748"/>
          </a:xfrm>
          <a:prstGeom prst="rect">
            <a:avLst/>
          </a:prstGeom>
          <a:ln w="12700">
            <a:miter lim="400000"/>
          </a:ln>
        </p:spPr>
      </p:pic>
      <p:sp>
        <p:nvSpPr>
          <p:cNvPr id="219" name="Text 24"/>
          <p:cNvSpPr txBox="1"/>
          <p:nvPr/>
        </p:nvSpPr>
        <p:spPr>
          <a:xfrm>
            <a:off x="7214616" y="3145533"/>
            <a:ext cx="416052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defRPr>
            </a:lvl1pPr>
          </a:lstStyle>
          <a:p>
            <a:pPr/>
            <a:r>
              <a:t>Claude AI가 감정·분위기 분석</a:t>
            </a:r>
          </a:p>
        </p:txBody>
      </p:sp>
      <p:pic>
        <p:nvPicPr>
          <p:cNvPr id="220" name="Image 8" descr="Image 8"/>
          <p:cNvPicPr>
            <a:picLocks noChangeAspect="1"/>
          </p:cNvPicPr>
          <p:nvPr/>
        </p:nvPicPr>
        <p:blipFill>
          <a:blip r:embed="rId5">
            <a:extLst/>
          </a:blip>
          <a:stretch>
            <a:fillRect/>
          </a:stretch>
        </p:blipFill>
        <p:spPr>
          <a:xfrm>
            <a:off x="6830568" y="3831335"/>
            <a:ext cx="237748" cy="237748"/>
          </a:xfrm>
          <a:prstGeom prst="rect">
            <a:avLst/>
          </a:prstGeom>
          <a:ln w="12700">
            <a:miter lim="400000"/>
          </a:ln>
        </p:spPr>
      </p:pic>
      <p:sp>
        <p:nvSpPr>
          <p:cNvPr id="221" name="Text 25"/>
          <p:cNvSpPr txBox="1"/>
          <p:nvPr/>
        </p:nvSpPr>
        <p:spPr>
          <a:xfrm>
            <a:off x="7214616" y="3803903"/>
            <a:ext cx="416052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defRPr>
            </a:lvl1pPr>
          </a:lstStyle>
          <a:p>
            <a:pPr/>
            <a:r>
              <a:t>감정에 맞는 음악 자동 큐레이션</a:t>
            </a:r>
          </a:p>
        </p:txBody>
      </p:sp>
      <p:pic>
        <p:nvPicPr>
          <p:cNvPr id="222" name="Image 9" descr="Image 9"/>
          <p:cNvPicPr>
            <a:picLocks noChangeAspect="1"/>
          </p:cNvPicPr>
          <p:nvPr/>
        </p:nvPicPr>
        <p:blipFill>
          <a:blip r:embed="rId5">
            <a:extLst/>
          </a:blip>
          <a:stretch>
            <a:fillRect/>
          </a:stretch>
        </p:blipFill>
        <p:spPr>
          <a:xfrm>
            <a:off x="6830568" y="4489703"/>
            <a:ext cx="237748" cy="237748"/>
          </a:xfrm>
          <a:prstGeom prst="rect">
            <a:avLst/>
          </a:prstGeom>
          <a:ln w="12700">
            <a:miter lim="400000"/>
          </a:ln>
        </p:spPr>
      </p:pic>
      <p:sp>
        <p:nvSpPr>
          <p:cNvPr id="223" name="Text 26"/>
          <p:cNvSpPr txBox="1"/>
          <p:nvPr/>
        </p:nvSpPr>
        <p:spPr>
          <a:xfrm>
            <a:off x="7214616" y="4462271"/>
            <a:ext cx="416052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defRPr>
            </a:lvl1pPr>
          </a:lstStyle>
          <a:p>
            <a:pPr/>
            <a:r>
              <a:t>Spring Boot 프록시로 API 키 보호</a:t>
            </a:r>
          </a:p>
        </p:txBody>
      </p:sp>
      <p:pic>
        <p:nvPicPr>
          <p:cNvPr id="224" name="Image 10" descr="Image 10"/>
          <p:cNvPicPr>
            <a:picLocks noChangeAspect="1"/>
          </p:cNvPicPr>
          <p:nvPr/>
        </p:nvPicPr>
        <p:blipFill>
          <a:blip r:embed="rId5">
            <a:extLst/>
          </a:blip>
          <a:stretch>
            <a:fillRect/>
          </a:stretch>
        </p:blipFill>
        <p:spPr>
          <a:xfrm>
            <a:off x="6830568" y="5148071"/>
            <a:ext cx="237748" cy="237748"/>
          </a:xfrm>
          <a:prstGeom prst="rect">
            <a:avLst/>
          </a:prstGeom>
          <a:ln w="12700">
            <a:miter lim="400000"/>
          </a:ln>
        </p:spPr>
      </p:pic>
      <p:sp>
        <p:nvSpPr>
          <p:cNvPr id="225" name="Text 27"/>
          <p:cNvSpPr txBox="1"/>
          <p:nvPr/>
        </p:nvSpPr>
        <p:spPr>
          <a:xfrm>
            <a:off x="7214616" y="5120640"/>
            <a:ext cx="416052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FFFFF"/>
                </a:solidFill>
              </a:defRPr>
            </a:lvl1pPr>
          </a:lstStyle>
          <a:p>
            <a:pPr/>
            <a:r>
              <a:t>에러 · 캐시 · rate limit · 문서화 — 실서비스형 구조</a:t>
            </a:r>
          </a:p>
        </p:txBody>
      </p:sp>
      <p:sp>
        <p:nvSpPr>
          <p:cNvPr id="226" name="Text 28"/>
          <p:cNvSpPr txBox="1"/>
          <p:nvPr/>
        </p:nvSpPr>
        <p:spPr>
          <a:xfrm>
            <a:off x="640079" y="6053328"/>
            <a:ext cx="1092708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C9C6F0"/>
                </a:solidFill>
              </a:defRPr>
            </a:lvl1pPr>
          </a:lstStyle>
          <a:p>
            <a:pPr/>
            <a:r>
              <a:t>탐색의 시작점을 ‘검색어’에서 ‘감정’으로 바꾸고, 구조는 실서비스 수준으로 끌어올렸다</a:t>
            </a:r>
          </a:p>
        </p:txBody>
      </p:sp>
      <p:sp>
        <p:nvSpPr>
          <p:cNvPr id="227" name="Text 29"/>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228" name="Text 30"/>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04 / 15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232" name="Shape 0"/>
          <p:cNvSpPr/>
          <p:nvPr/>
        </p:nvSpPr>
        <p:spPr>
          <a:xfrm>
            <a:off x="3108959" y="-2377441"/>
            <a:ext cx="6400806" cy="6400806"/>
          </a:xfrm>
          <a:prstGeom prst="ellipse">
            <a:avLst/>
          </a:prstGeom>
          <a:solidFill>
            <a:srgbClr val="A78BFA">
              <a:alpha val="11000"/>
            </a:srgbClr>
          </a:solidFill>
          <a:ln w="12700">
            <a:miter lim="400000"/>
          </a:ln>
        </p:spPr>
        <p:txBody>
          <a:bodyPr lIns="45718" tIns="45718" rIns="45718" bIns="45718"/>
          <a:lstStyle/>
          <a:p>
            <a:pPr/>
          </a:p>
        </p:txBody>
      </p:sp>
      <p:sp>
        <p:nvSpPr>
          <p:cNvPr id="233" name="Shape 1"/>
          <p:cNvSpPr/>
          <p:nvPr/>
        </p:nvSpPr>
        <p:spPr>
          <a:xfrm>
            <a:off x="-1828800" y="4023358"/>
            <a:ext cx="5029200" cy="5029206"/>
          </a:xfrm>
          <a:prstGeom prst="ellipse">
            <a:avLst/>
          </a:prstGeom>
          <a:solidFill>
            <a:srgbClr val="2DD4BF">
              <a:alpha val="10000"/>
            </a:srgbClr>
          </a:solidFill>
          <a:ln w="12700">
            <a:miter lim="400000"/>
          </a:ln>
        </p:spPr>
        <p:txBody>
          <a:bodyPr lIns="45718" tIns="45718" rIns="45718" bIns="45718"/>
          <a:lstStyle/>
          <a:p>
            <a:pPr/>
          </a:p>
        </p:txBody>
      </p:sp>
      <p:sp>
        <p:nvSpPr>
          <p:cNvPr id="234" name="Shape 2"/>
          <p:cNvSpPr/>
          <p:nvPr/>
        </p:nvSpPr>
        <p:spPr>
          <a:xfrm>
            <a:off x="640080" y="457200"/>
            <a:ext cx="1298448" cy="310896"/>
          </a:xfrm>
          <a:prstGeom prst="roundRect">
            <a:avLst>
              <a:gd name="adj" fmla="val 47059"/>
            </a:avLst>
          </a:prstGeom>
          <a:solidFill>
            <a:srgbClr val="2A2563">
              <a:alpha val="64999"/>
            </a:srgbClr>
          </a:solidFill>
          <a:ln w="12700">
            <a:solidFill>
              <a:srgbClr val="34D399"/>
            </a:solidFill>
          </a:ln>
        </p:spPr>
        <p:txBody>
          <a:bodyPr lIns="45718" tIns="45718" rIns="45718" bIns="45718"/>
          <a:lstStyle/>
          <a:p>
            <a:pPr/>
          </a:p>
        </p:txBody>
      </p:sp>
      <p:sp>
        <p:nvSpPr>
          <p:cNvPr id="235"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34D399"/>
                </a:solidFill>
                <a:latin typeface="Pretendard Bold"/>
                <a:ea typeface="Pretendard Bold"/>
                <a:cs typeface="Pretendard Bold"/>
                <a:sym typeface="Pretendard Bold"/>
              </a:defRPr>
            </a:lvl1pPr>
          </a:lstStyle>
          <a:p>
            <a:pPr/>
            <a:r>
              <a:t>CHAPTER 03</a:t>
            </a:r>
          </a:p>
        </p:txBody>
      </p:sp>
      <p:sp>
        <p:nvSpPr>
          <p:cNvPr id="236"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프로젝트 목표</a:t>
            </a:r>
          </a:p>
        </p:txBody>
      </p:sp>
      <p:sp>
        <p:nvSpPr>
          <p:cNvPr id="237"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감정 이해부터 실제 배포까지, 세 가지 목표를 모두 달성한다</a:t>
            </a:r>
          </a:p>
        </p:txBody>
      </p:sp>
      <p:sp>
        <p:nvSpPr>
          <p:cNvPr id="238" name="Shape 6"/>
          <p:cNvSpPr/>
          <p:nvPr/>
        </p:nvSpPr>
        <p:spPr>
          <a:xfrm>
            <a:off x="11267692" y="460919"/>
            <a:ext cx="50296" cy="307179"/>
          </a:xfrm>
          <a:prstGeom prst="roundRect">
            <a:avLst>
              <a:gd name="adj" fmla="val 49975"/>
            </a:avLst>
          </a:prstGeom>
          <a:solidFill>
            <a:srgbClr val="34D399">
              <a:alpha val="64999"/>
            </a:srgbClr>
          </a:solidFill>
          <a:ln w="12700">
            <a:miter lim="400000"/>
          </a:ln>
        </p:spPr>
        <p:txBody>
          <a:bodyPr lIns="45718" tIns="45718" rIns="45718" bIns="45718"/>
          <a:lstStyle/>
          <a:p>
            <a:pPr/>
          </a:p>
        </p:txBody>
      </p:sp>
      <p:sp>
        <p:nvSpPr>
          <p:cNvPr id="239" name="Shape 7"/>
          <p:cNvSpPr/>
          <p:nvPr/>
        </p:nvSpPr>
        <p:spPr>
          <a:xfrm>
            <a:off x="11359133" y="608784"/>
            <a:ext cx="50296" cy="159316"/>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240" name="Shape 8"/>
          <p:cNvSpPr/>
          <p:nvPr/>
        </p:nvSpPr>
        <p:spPr>
          <a:xfrm>
            <a:off x="11450573" y="597921"/>
            <a:ext cx="50296" cy="170178"/>
          </a:xfrm>
          <a:prstGeom prst="roundRect">
            <a:avLst>
              <a:gd name="adj" fmla="val 49975"/>
            </a:avLst>
          </a:prstGeom>
          <a:solidFill>
            <a:srgbClr val="34D399">
              <a:alpha val="64999"/>
            </a:srgbClr>
          </a:solidFill>
          <a:ln w="12700">
            <a:miter lim="400000"/>
          </a:ln>
        </p:spPr>
        <p:txBody>
          <a:bodyPr lIns="45718" tIns="45718" rIns="45718" bIns="45718"/>
          <a:lstStyle/>
          <a:p>
            <a:pPr/>
          </a:p>
        </p:txBody>
      </p:sp>
      <p:sp>
        <p:nvSpPr>
          <p:cNvPr id="241" name="Shape 9"/>
          <p:cNvSpPr/>
          <p:nvPr/>
        </p:nvSpPr>
        <p:spPr>
          <a:xfrm>
            <a:off x="11542014" y="654023"/>
            <a:ext cx="50296" cy="114077"/>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242" name="Shape 10"/>
          <p:cNvSpPr/>
          <p:nvPr/>
        </p:nvSpPr>
        <p:spPr>
          <a:xfrm>
            <a:off x="11633454" y="557463"/>
            <a:ext cx="50296" cy="210636"/>
          </a:xfrm>
          <a:prstGeom prst="roundRect">
            <a:avLst>
              <a:gd name="adj" fmla="val 49975"/>
            </a:avLst>
          </a:prstGeom>
          <a:solidFill>
            <a:srgbClr val="34D399">
              <a:alpha val="64999"/>
            </a:srgbClr>
          </a:solidFill>
          <a:ln w="12700">
            <a:miter lim="400000"/>
          </a:ln>
        </p:spPr>
        <p:txBody>
          <a:bodyPr lIns="45718" tIns="45718" rIns="45718" bIns="45718"/>
          <a:lstStyle/>
          <a:p>
            <a:pPr/>
          </a:p>
        </p:txBody>
      </p:sp>
      <p:sp>
        <p:nvSpPr>
          <p:cNvPr id="243" name="Shape 11"/>
          <p:cNvSpPr/>
          <p:nvPr/>
        </p:nvSpPr>
        <p:spPr>
          <a:xfrm>
            <a:off x="353029" y="1874520"/>
            <a:ext cx="3611880" cy="3794760"/>
          </a:xfrm>
          <a:prstGeom prst="roundRect">
            <a:avLst>
              <a:gd name="adj" fmla="val 2278"/>
            </a:avLst>
          </a:prstGeom>
          <a:solidFill>
            <a:srgbClr val="2A2563"/>
          </a:solidFill>
          <a:ln w="12700">
            <a:solidFill>
              <a:srgbClr val="4A4392"/>
            </a:solidFill>
          </a:ln>
        </p:spPr>
        <p:txBody>
          <a:bodyPr lIns="45718" tIns="45718" rIns="45718" bIns="45718"/>
          <a:lstStyle/>
          <a:p>
            <a:pPr/>
          </a:p>
        </p:txBody>
      </p:sp>
      <p:sp>
        <p:nvSpPr>
          <p:cNvPr id="244" name="Text 12"/>
          <p:cNvSpPr txBox="1"/>
          <p:nvPr/>
        </p:nvSpPr>
        <p:spPr>
          <a:xfrm>
            <a:off x="2730468" y="2057400"/>
            <a:ext cx="914404"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4000">
                <a:solidFill>
                  <a:srgbClr val="F472B6">
                    <a:alpha val="28000"/>
                  </a:srgbClr>
                </a:solidFill>
                <a:latin typeface="Pretendard Bold"/>
                <a:ea typeface="Pretendard Bold"/>
                <a:cs typeface="Pretendard Bold"/>
                <a:sym typeface="Pretendard Bold"/>
              </a:defRPr>
            </a:lvl1pPr>
          </a:lstStyle>
          <a:p>
            <a:pPr/>
            <a:r>
              <a:t>01</a:t>
            </a:r>
          </a:p>
        </p:txBody>
      </p:sp>
      <p:sp>
        <p:nvSpPr>
          <p:cNvPr id="245" name="Shape 13"/>
          <p:cNvSpPr/>
          <p:nvPr/>
        </p:nvSpPr>
        <p:spPr>
          <a:xfrm>
            <a:off x="663922" y="2185416"/>
            <a:ext cx="603511" cy="603511"/>
          </a:xfrm>
          <a:prstGeom prst="ellipse">
            <a:avLst/>
          </a:prstGeom>
          <a:solidFill>
            <a:srgbClr val="EC4899"/>
          </a:solidFill>
          <a:ln w="12700">
            <a:miter lim="400000"/>
          </a:ln>
        </p:spPr>
        <p:txBody>
          <a:bodyPr lIns="45718" tIns="45718" rIns="45718" bIns="45718"/>
          <a:lstStyle/>
          <a:p>
            <a:pPr/>
          </a:p>
        </p:txBody>
      </p:sp>
      <p:pic>
        <p:nvPicPr>
          <p:cNvPr id="246" name="Image 0" descr="Image 0"/>
          <p:cNvPicPr>
            <a:picLocks noChangeAspect="1"/>
          </p:cNvPicPr>
          <p:nvPr/>
        </p:nvPicPr>
        <p:blipFill>
          <a:blip r:embed="rId3">
            <a:extLst/>
          </a:blip>
          <a:stretch>
            <a:fillRect/>
          </a:stretch>
        </p:blipFill>
        <p:spPr>
          <a:xfrm>
            <a:off x="819373" y="2340864"/>
            <a:ext cx="292612" cy="292612"/>
          </a:xfrm>
          <a:prstGeom prst="rect">
            <a:avLst/>
          </a:prstGeom>
          <a:ln w="12700">
            <a:miter lim="400000"/>
          </a:ln>
        </p:spPr>
      </p:pic>
      <p:sp>
        <p:nvSpPr>
          <p:cNvPr id="247" name="Text 14"/>
          <p:cNvSpPr txBox="1"/>
          <p:nvPr/>
        </p:nvSpPr>
        <p:spPr>
          <a:xfrm>
            <a:off x="663922" y="3063238"/>
            <a:ext cx="2990091"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FFFFFF"/>
                </a:solidFill>
                <a:latin typeface="Pretendard Bold"/>
                <a:ea typeface="Pretendard Bold"/>
                <a:cs typeface="Pretendard Bold"/>
                <a:sym typeface="Pretendard Bold"/>
              </a:defRPr>
            </a:lvl1pPr>
          </a:lstStyle>
          <a:p>
            <a:pPr/>
            <a:r>
              <a:t>감정 기반 큐레이션</a:t>
            </a:r>
          </a:p>
        </p:txBody>
      </p:sp>
      <p:sp>
        <p:nvSpPr>
          <p:cNvPr id="248" name="Text 15"/>
          <p:cNvSpPr txBox="1"/>
          <p:nvPr/>
        </p:nvSpPr>
        <p:spPr>
          <a:xfrm>
            <a:off x="663922" y="3502152"/>
            <a:ext cx="2990091" cy="4089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0000"/>
              </a:lnSpc>
              <a:defRPr sz="1200">
                <a:solidFill>
                  <a:srgbClr val="C9C6F0"/>
                </a:solidFill>
              </a:defRPr>
            </a:pPr>
            <a:r>
              <a:t>감정 텍스트를 AI가 분석해</a:t>
            </a:r>
          </a:p>
          <a:p>
            <a:pPr>
              <a:lnSpc>
                <a:spcPct val="130000"/>
              </a:lnSpc>
              <a:defRPr sz="1200">
                <a:solidFill>
                  <a:srgbClr val="C9C6F0"/>
                </a:solidFill>
              </a:defRPr>
            </a:pPr>
            <a:r>
              <a:t>음악 추천으로 연결한다</a:t>
            </a:r>
          </a:p>
        </p:txBody>
      </p:sp>
      <p:sp>
        <p:nvSpPr>
          <p:cNvPr id="249" name="Shape 16"/>
          <p:cNvSpPr/>
          <p:nvPr/>
        </p:nvSpPr>
        <p:spPr>
          <a:xfrm>
            <a:off x="663922" y="4956047"/>
            <a:ext cx="1371604" cy="365764"/>
          </a:xfrm>
          <a:prstGeom prst="roundRect">
            <a:avLst>
              <a:gd name="adj" fmla="val 40000"/>
            </a:avLst>
          </a:prstGeom>
          <a:solidFill>
            <a:srgbClr val="2A2563">
              <a:alpha val="75000"/>
            </a:srgbClr>
          </a:solidFill>
          <a:ln w="12700">
            <a:solidFill>
              <a:srgbClr val="F472B6"/>
            </a:solidFill>
          </a:ln>
        </p:spPr>
        <p:txBody>
          <a:bodyPr lIns="45718" tIns="45718" rIns="45718" bIns="45718"/>
          <a:lstStyle/>
          <a:p>
            <a:pPr/>
          </a:p>
        </p:txBody>
      </p:sp>
      <p:sp>
        <p:nvSpPr>
          <p:cNvPr id="250" name="Text 17"/>
          <p:cNvSpPr txBox="1"/>
          <p:nvPr/>
        </p:nvSpPr>
        <p:spPr>
          <a:xfrm>
            <a:off x="663922" y="5049009"/>
            <a:ext cx="137160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F472B6"/>
                </a:solidFill>
                <a:latin typeface="Pretendard Bold"/>
                <a:ea typeface="Pretendard Bold"/>
                <a:cs typeface="Pretendard Bold"/>
                <a:sym typeface="Pretendard Bold"/>
              </a:defRPr>
            </a:lvl1pPr>
          </a:lstStyle>
          <a:p>
            <a:pPr/>
            <a:r>
              <a:t>Claude</a:t>
            </a:r>
          </a:p>
        </p:txBody>
      </p:sp>
      <p:sp>
        <p:nvSpPr>
          <p:cNvPr id="251" name="Shape 18"/>
          <p:cNvSpPr/>
          <p:nvPr/>
        </p:nvSpPr>
        <p:spPr>
          <a:xfrm>
            <a:off x="2145252" y="4956047"/>
            <a:ext cx="1371604" cy="365764"/>
          </a:xfrm>
          <a:prstGeom prst="roundRect">
            <a:avLst>
              <a:gd name="adj" fmla="val 40000"/>
            </a:avLst>
          </a:prstGeom>
          <a:solidFill>
            <a:srgbClr val="2A2563">
              <a:alpha val="75000"/>
            </a:srgbClr>
          </a:solidFill>
          <a:ln w="12700">
            <a:solidFill>
              <a:srgbClr val="F472B6"/>
            </a:solidFill>
          </a:ln>
        </p:spPr>
        <p:txBody>
          <a:bodyPr lIns="45718" tIns="45718" rIns="45718" bIns="45718"/>
          <a:lstStyle/>
          <a:p>
            <a:pPr/>
          </a:p>
        </p:txBody>
      </p:sp>
      <p:sp>
        <p:nvSpPr>
          <p:cNvPr id="252" name="Text 19"/>
          <p:cNvSpPr txBox="1"/>
          <p:nvPr/>
        </p:nvSpPr>
        <p:spPr>
          <a:xfrm>
            <a:off x="2145252" y="5049009"/>
            <a:ext cx="137160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F472B6"/>
                </a:solidFill>
                <a:latin typeface="Pretendard Bold"/>
                <a:ea typeface="Pretendard Bold"/>
                <a:cs typeface="Pretendard Bold"/>
                <a:sym typeface="Pretendard Bold"/>
              </a:defRPr>
            </a:lvl1pPr>
          </a:lstStyle>
          <a:p>
            <a:pPr/>
            <a:r>
              <a:t>감정 분석</a:t>
            </a:r>
          </a:p>
        </p:txBody>
      </p:sp>
      <p:sp>
        <p:nvSpPr>
          <p:cNvPr id="253" name="Shape 20"/>
          <p:cNvSpPr/>
          <p:nvPr/>
        </p:nvSpPr>
        <p:spPr>
          <a:xfrm>
            <a:off x="4294092" y="1874520"/>
            <a:ext cx="3611882" cy="3794760"/>
          </a:xfrm>
          <a:prstGeom prst="roundRect">
            <a:avLst>
              <a:gd name="adj" fmla="val 2278"/>
            </a:avLst>
          </a:prstGeom>
          <a:solidFill>
            <a:srgbClr val="2A2563"/>
          </a:solidFill>
          <a:ln w="12700">
            <a:solidFill>
              <a:srgbClr val="4A4392"/>
            </a:solidFill>
          </a:ln>
        </p:spPr>
        <p:txBody>
          <a:bodyPr lIns="45718" tIns="45718" rIns="45718" bIns="45718"/>
          <a:lstStyle/>
          <a:p>
            <a:pPr/>
          </a:p>
        </p:txBody>
      </p:sp>
      <p:sp>
        <p:nvSpPr>
          <p:cNvPr id="254" name="Text 21"/>
          <p:cNvSpPr txBox="1"/>
          <p:nvPr/>
        </p:nvSpPr>
        <p:spPr>
          <a:xfrm>
            <a:off x="6671532" y="2057400"/>
            <a:ext cx="914403"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4000">
                <a:solidFill>
                  <a:srgbClr val="60A5FA">
                    <a:alpha val="28000"/>
                  </a:srgbClr>
                </a:solidFill>
                <a:latin typeface="Pretendard Bold"/>
                <a:ea typeface="Pretendard Bold"/>
                <a:cs typeface="Pretendard Bold"/>
                <a:sym typeface="Pretendard Bold"/>
              </a:defRPr>
            </a:lvl1pPr>
          </a:lstStyle>
          <a:p>
            <a:pPr/>
            <a:r>
              <a:t>02</a:t>
            </a:r>
          </a:p>
        </p:txBody>
      </p:sp>
      <p:sp>
        <p:nvSpPr>
          <p:cNvPr id="255" name="Shape 22"/>
          <p:cNvSpPr/>
          <p:nvPr/>
        </p:nvSpPr>
        <p:spPr>
          <a:xfrm>
            <a:off x="4604989" y="2185416"/>
            <a:ext cx="603511" cy="603511"/>
          </a:xfrm>
          <a:prstGeom prst="ellipse">
            <a:avLst/>
          </a:prstGeom>
          <a:solidFill>
            <a:srgbClr val="60A5FA"/>
          </a:solidFill>
          <a:ln w="12700">
            <a:miter lim="400000"/>
          </a:ln>
        </p:spPr>
        <p:txBody>
          <a:bodyPr lIns="45718" tIns="45718" rIns="45718" bIns="45718"/>
          <a:lstStyle/>
          <a:p>
            <a:pPr/>
          </a:p>
        </p:txBody>
      </p:sp>
      <p:pic>
        <p:nvPicPr>
          <p:cNvPr id="256" name="Image 1" descr="Image 1"/>
          <p:cNvPicPr>
            <a:picLocks noChangeAspect="1"/>
          </p:cNvPicPr>
          <p:nvPr/>
        </p:nvPicPr>
        <p:blipFill>
          <a:blip r:embed="rId4">
            <a:extLst/>
          </a:blip>
          <a:stretch>
            <a:fillRect/>
          </a:stretch>
        </p:blipFill>
        <p:spPr>
          <a:xfrm>
            <a:off x="4760436" y="2340864"/>
            <a:ext cx="292612" cy="292612"/>
          </a:xfrm>
          <a:prstGeom prst="rect">
            <a:avLst/>
          </a:prstGeom>
          <a:ln w="12700">
            <a:miter lim="400000"/>
          </a:ln>
        </p:spPr>
      </p:pic>
      <p:sp>
        <p:nvSpPr>
          <p:cNvPr id="257" name="Text 23"/>
          <p:cNvSpPr txBox="1"/>
          <p:nvPr/>
        </p:nvSpPr>
        <p:spPr>
          <a:xfrm>
            <a:off x="4604989" y="3063238"/>
            <a:ext cx="2990092"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FFFFFF"/>
                </a:solidFill>
                <a:latin typeface="Pretendard Bold"/>
                <a:ea typeface="Pretendard Bold"/>
                <a:cs typeface="Pretendard Bold"/>
                <a:sym typeface="Pretendard Bold"/>
              </a:defRPr>
            </a:lvl1pPr>
          </a:lstStyle>
          <a:p>
            <a:pPr/>
            <a:r>
              <a:t>안정적인 백엔드 구조</a:t>
            </a:r>
          </a:p>
        </p:txBody>
      </p:sp>
      <p:sp>
        <p:nvSpPr>
          <p:cNvPr id="258" name="Text 24"/>
          <p:cNvSpPr txBox="1"/>
          <p:nvPr/>
        </p:nvSpPr>
        <p:spPr>
          <a:xfrm>
            <a:off x="4604989" y="3502152"/>
            <a:ext cx="2990092" cy="4089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0000"/>
              </a:lnSpc>
              <a:defRPr sz="1200">
                <a:solidFill>
                  <a:srgbClr val="C9C6F0"/>
                </a:solidFill>
              </a:defRPr>
            </a:pPr>
            <a:r>
              <a:t>외부 API 호출을 서버로 옮기고</a:t>
            </a:r>
          </a:p>
          <a:p>
            <a:pPr>
              <a:lnSpc>
                <a:spcPct val="130000"/>
              </a:lnSpc>
              <a:defRPr sz="1200">
                <a:solidFill>
                  <a:srgbClr val="C9C6F0"/>
                </a:solidFill>
              </a:defRPr>
            </a:pPr>
            <a:r>
              <a:t>공통 에러 · 캐시 · rate limit 일원화</a:t>
            </a:r>
          </a:p>
        </p:txBody>
      </p:sp>
      <p:sp>
        <p:nvSpPr>
          <p:cNvPr id="259" name="Shape 25"/>
          <p:cNvSpPr/>
          <p:nvPr/>
        </p:nvSpPr>
        <p:spPr>
          <a:xfrm>
            <a:off x="4604989" y="4956047"/>
            <a:ext cx="1371604" cy="365764"/>
          </a:xfrm>
          <a:prstGeom prst="roundRect">
            <a:avLst>
              <a:gd name="adj" fmla="val 40000"/>
            </a:avLst>
          </a:prstGeom>
          <a:solidFill>
            <a:srgbClr val="2A2563">
              <a:alpha val="75000"/>
            </a:srgbClr>
          </a:solidFill>
          <a:ln w="12700">
            <a:solidFill>
              <a:srgbClr val="60A5FA"/>
            </a:solidFill>
          </a:ln>
        </p:spPr>
        <p:txBody>
          <a:bodyPr lIns="45718" tIns="45718" rIns="45718" bIns="45718"/>
          <a:lstStyle/>
          <a:p>
            <a:pPr/>
          </a:p>
        </p:txBody>
      </p:sp>
      <p:sp>
        <p:nvSpPr>
          <p:cNvPr id="260" name="Text 26"/>
          <p:cNvSpPr txBox="1"/>
          <p:nvPr/>
        </p:nvSpPr>
        <p:spPr>
          <a:xfrm>
            <a:off x="4604989" y="5049009"/>
            <a:ext cx="137160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60A5FA"/>
                </a:solidFill>
                <a:latin typeface="Pretendard Bold"/>
                <a:ea typeface="Pretendard Bold"/>
                <a:cs typeface="Pretendard Bold"/>
                <a:sym typeface="Pretendard Bold"/>
              </a:defRPr>
            </a:lvl1pPr>
          </a:lstStyle>
          <a:p>
            <a:pPr/>
            <a:r>
              <a:t>Spring Boot</a:t>
            </a:r>
          </a:p>
        </p:txBody>
      </p:sp>
      <p:sp>
        <p:nvSpPr>
          <p:cNvPr id="261" name="Shape 27"/>
          <p:cNvSpPr/>
          <p:nvPr/>
        </p:nvSpPr>
        <p:spPr>
          <a:xfrm>
            <a:off x="6086316" y="4956047"/>
            <a:ext cx="1371604" cy="365764"/>
          </a:xfrm>
          <a:prstGeom prst="roundRect">
            <a:avLst>
              <a:gd name="adj" fmla="val 40000"/>
            </a:avLst>
          </a:prstGeom>
          <a:solidFill>
            <a:srgbClr val="2A2563">
              <a:alpha val="75000"/>
            </a:srgbClr>
          </a:solidFill>
          <a:ln w="12700">
            <a:solidFill>
              <a:srgbClr val="60A5FA"/>
            </a:solidFill>
          </a:ln>
        </p:spPr>
        <p:txBody>
          <a:bodyPr lIns="45718" tIns="45718" rIns="45718" bIns="45718"/>
          <a:lstStyle/>
          <a:p>
            <a:pPr/>
          </a:p>
        </p:txBody>
      </p:sp>
      <p:sp>
        <p:nvSpPr>
          <p:cNvPr id="262" name="Text 28"/>
          <p:cNvSpPr txBox="1"/>
          <p:nvPr/>
        </p:nvSpPr>
        <p:spPr>
          <a:xfrm>
            <a:off x="6086316" y="5049009"/>
            <a:ext cx="137160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60A5FA"/>
                </a:solidFill>
                <a:latin typeface="Pretendard Bold"/>
                <a:ea typeface="Pretendard Bold"/>
                <a:cs typeface="Pretendard Bold"/>
                <a:sym typeface="Pretendard Bold"/>
              </a:defRPr>
            </a:lvl1pPr>
          </a:lstStyle>
          <a:p>
            <a:pPr/>
            <a:r>
              <a:t>API 프록시</a:t>
            </a:r>
          </a:p>
        </p:txBody>
      </p:sp>
      <p:sp>
        <p:nvSpPr>
          <p:cNvPr id="263" name="Shape 29"/>
          <p:cNvSpPr/>
          <p:nvPr/>
        </p:nvSpPr>
        <p:spPr>
          <a:xfrm>
            <a:off x="8235153" y="1874520"/>
            <a:ext cx="3611886" cy="3794760"/>
          </a:xfrm>
          <a:prstGeom prst="roundRect">
            <a:avLst>
              <a:gd name="adj" fmla="val 2278"/>
            </a:avLst>
          </a:prstGeom>
          <a:solidFill>
            <a:srgbClr val="2A2563"/>
          </a:solidFill>
          <a:ln w="12700">
            <a:solidFill>
              <a:srgbClr val="4A4392"/>
            </a:solidFill>
          </a:ln>
        </p:spPr>
        <p:txBody>
          <a:bodyPr lIns="45718" tIns="45718" rIns="45718" bIns="45718"/>
          <a:lstStyle/>
          <a:p>
            <a:pPr/>
          </a:p>
        </p:txBody>
      </p:sp>
      <p:sp>
        <p:nvSpPr>
          <p:cNvPr id="264" name="Text 30"/>
          <p:cNvSpPr txBox="1"/>
          <p:nvPr/>
        </p:nvSpPr>
        <p:spPr>
          <a:xfrm>
            <a:off x="10612594" y="2057400"/>
            <a:ext cx="914404"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4000">
                <a:solidFill>
                  <a:srgbClr val="34D399">
                    <a:alpha val="28000"/>
                  </a:srgbClr>
                </a:solidFill>
                <a:latin typeface="Pretendard Bold"/>
                <a:ea typeface="Pretendard Bold"/>
                <a:cs typeface="Pretendard Bold"/>
                <a:sym typeface="Pretendard Bold"/>
              </a:defRPr>
            </a:lvl1pPr>
          </a:lstStyle>
          <a:p>
            <a:pPr/>
            <a:r>
              <a:t>03</a:t>
            </a:r>
          </a:p>
        </p:txBody>
      </p:sp>
      <p:sp>
        <p:nvSpPr>
          <p:cNvPr id="265" name="Shape 31"/>
          <p:cNvSpPr/>
          <p:nvPr/>
        </p:nvSpPr>
        <p:spPr>
          <a:xfrm>
            <a:off x="8546052" y="2185416"/>
            <a:ext cx="603511" cy="603511"/>
          </a:xfrm>
          <a:prstGeom prst="ellipse">
            <a:avLst/>
          </a:prstGeom>
          <a:solidFill>
            <a:srgbClr val="34D399"/>
          </a:solidFill>
          <a:ln w="12700">
            <a:miter lim="400000"/>
          </a:ln>
        </p:spPr>
        <p:txBody>
          <a:bodyPr lIns="45718" tIns="45718" rIns="45718" bIns="45718"/>
          <a:lstStyle/>
          <a:p>
            <a:pPr/>
          </a:p>
        </p:txBody>
      </p:sp>
      <p:pic>
        <p:nvPicPr>
          <p:cNvPr id="266" name="Image 2" descr="Image 2"/>
          <p:cNvPicPr>
            <a:picLocks noChangeAspect="1"/>
          </p:cNvPicPr>
          <p:nvPr/>
        </p:nvPicPr>
        <p:blipFill>
          <a:blip r:embed="rId5">
            <a:extLst/>
          </a:blip>
          <a:stretch>
            <a:fillRect/>
          </a:stretch>
        </p:blipFill>
        <p:spPr>
          <a:xfrm>
            <a:off x="8701499" y="2340864"/>
            <a:ext cx="292612" cy="292612"/>
          </a:xfrm>
          <a:prstGeom prst="rect">
            <a:avLst/>
          </a:prstGeom>
          <a:ln w="12700">
            <a:miter lim="400000"/>
          </a:ln>
        </p:spPr>
      </p:pic>
      <p:sp>
        <p:nvSpPr>
          <p:cNvPr id="267" name="Text 32"/>
          <p:cNvSpPr txBox="1"/>
          <p:nvPr/>
        </p:nvSpPr>
        <p:spPr>
          <a:xfrm>
            <a:off x="8546052" y="3063238"/>
            <a:ext cx="2990092"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700">
                <a:solidFill>
                  <a:srgbClr val="FFFFFF"/>
                </a:solidFill>
                <a:latin typeface="Pretendard Bold"/>
                <a:ea typeface="Pretendard Bold"/>
                <a:cs typeface="Pretendard Bold"/>
                <a:sym typeface="Pretendard Bold"/>
              </a:defRPr>
            </a:lvl1pPr>
          </a:lstStyle>
          <a:p>
            <a:pPr/>
            <a:r>
              <a:t>배포 가능한 서비스</a:t>
            </a:r>
          </a:p>
        </p:txBody>
      </p:sp>
      <p:sp>
        <p:nvSpPr>
          <p:cNvPr id="268" name="Text 33"/>
          <p:cNvSpPr txBox="1"/>
          <p:nvPr/>
        </p:nvSpPr>
        <p:spPr>
          <a:xfrm>
            <a:off x="8546052" y="3502152"/>
            <a:ext cx="2990092" cy="4089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0000"/>
              </a:lnSpc>
              <a:defRPr sz="1200">
                <a:solidFill>
                  <a:srgbClr val="C9C6F0"/>
                </a:solidFill>
              </a:defRPr>
            </a:pPr>
            <a:r>
              <a:t>Oracle VM에 단일 JAR로 배포하고</a:t>
            </a:r>
          </a:p>
          <a:p>
            <a:pPr>
              <a:lnSpc>
                <a:spcPct val="130000"/>
              </a:lnSpc>
              <a:defRPr sz="1200">
                <a:solidFill>
                  <a:srgbClr val="C9C6F0"/>
                </a:solidFill>
              </a:defRPr>
            </a:pPr>
            <a:r>
              <a:t>Health · Swagger · 테스트 근거 확보</a:t>
            </a:r>
          </a:p>
        </p:txBody>
      </p:sp>
      <p:sp>
        <p:nvSpPr>
          <p:cNvPr id="269" name="Shape 34"/>
          <p:cNvSpPr/>
          <p:nvPr/>
        </p:nvSpPr>
        <p:spPr>
          <a:xfrm>
            <a:off x="8546052" y="4956047"/>
            <a:ext cx="1371604" cy="365764"/>
          </a:xfrm>
          <a:prstGeom prst="roundRect">
            <a:avLst>
              <a:gd name="adj" fmla="val 40000"/>
            </a:avLst>
          </a:prstGeom>
          <a:solidFill>
            <a:srgbClr val="2A2563">
              <a:alpha val="75000"/>
            </a:srgbClr>
          </a:solidFill>
          <a:ln w="12700">
            <a:solidFill>
              <a:srgbClr val="34D399"/>
            </a:solidFill>
          </a:ln>
        </p:spPr>
        <p:txBody>
          <a:bodyPr lIns="45718" tIns="45718" rIns="45718" bIns="45718"/>
          <a:lstStyle/>
          <a:p>
            <a:pPr/>
          </a:p>
        </p:txBody>
      </p:sp>
      <p:sp>
        <p:nvSpPr>
          <p:cNvPr id="270" name="Text 35"/>
          <p:cNvSpPr txBox="1"/>
          <p:nvPr/>
        </p:nvSpPr>
        <p:spPr>
          <a:xfrm>
            <a:off x="8546052" y="5049009"/>
            <a:ext cx="137160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34D399"/>
                </a:solidFill>
                <a:latin typeface="Pretendard Bold"/>
                <a:ea typeface="Pretendard Bold"/>
                <a:cs typeface="Pretendard Bold"/>
                <a:sym typeface="Pretendard Bold"/>
              </a:defRPr>
            </a:lvl1pPr>
          </a:lstStyle>
          <a:p>
            <a:pPr/>
            <a:r>
              <a:t>Oracle VM</a:t>
            </a:r>
          </a:p>
        </p:txBody>
      </p:sp>
      <p:sp>
        <p:nvSpPr>
          <p:cNvPr id="271" name="Shape 36"/>
          <p:cNvSpPr/>
          <p:nvPr/>
        </p:nvSpPr>
        <p:spPr>
          <a:xfrm>
            <a:off x="10027377" y="4956047"/>
            <a:ext cx="1371604" cy="365764"/>
          </a:xfrm>
          <a:prstGeom prst="roundRect">
            <a:avLst>
              <a:gd name="adj" fmla="val 40000"/>
            </a:avLst>
          </a:prstGeom>
          <a:solidFill>
            <a:srgbClr val="2A2563">
              <a:alpha val="75000"/>
            </a:srgbClr>
          </a:solidFill>
          <a:ln w="12700">
            <a:solidFill>
              <a:srgbClr val="34D399"/>
            </a:solidFill>
          </a:ln>
        </p:spPr>
        <p:txBody>
          <a:bodyPr lIns="45718" tIns="45718" rIns="45718" bIns="45718"/>
          <a:lstStyle/>
          <a:p>
            <a:pPr/>
          </a:p>
        </p:txBody>
      </p:sp>
      <p:sp>
        <p:nvSpPr>
          <p:cNvPr id="272" name="Text 37"/>
          <p:cNvSpPr txBox="1"/>
          <p:nvPr/>
        </p:nvSpPr>
        <p:spPr>
          <a:xfrm>
            <a:off x="10027377" y="5049009"/>
            <a:ext cx="137160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34D399"/>
                </a:solidFill>
                <a:latin typeface="Pretendard Bold"/>
                <a:ea typeface="Pretendard Bold"/>
                <a:cs typeface="Pretendard Bold"/>
                <a:sym typeface="Pretendard Bold"/>
              </a:defRPr>
            </a:lvl1pPr>
          </a:lstStyle>
          <a:p>
            <a:pPr/>
            <a:r>
              <a:t>단일 JAR</a:t>
            </a:r>
          </a:p>
        </p:txBody>
      </p:sp>
      <p:sp>
        <p:nvSpPr>
          <p:cNvPr id="273" name="Text 38"/>
          <p:cNvSpPr txBox="1"/>
          <p:nvPr/>
        </p:nvSpPr>
        <p:spPr>
          <a:xfrm>
            <a:off x="640079" y="5989320"/>
            <a:ext cx="1092708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9A95CF"/>
                </a:solidFill>
              </a:defRPr>
            </a:lvl1pPr>
          </a:lstStyle>
          <a:p>
            <a:pPr/>
            <a:r>
              <a:t>화면 데모로 끝나지 않고, 운영 가능한 서비스의 형태를 목표로 했다</a:t>
            </a:r>
          </a:p>
        </p:txBody>
      </p:sp>
      <p:sp>
        <p:nvSpPr>
          <p:cNvPr id="274" name="Text 39"/>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275" name="Text 40"/>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05 / 15</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279" name="Shape 0"/>
          <p:cNvSpPr/>
          <p:nvPr/>
        </p:nvSpPr>
        <p:spPr>
          <a:xfrm>
            <a:off x="8595358" y="-2194564"/>
            <a:ext cx="5943607" cy="5943608"/>
          </a:xfrm>
          <a:prstGeom prst="ellipse">
            <a:avLst/>
          </a:prstGeom>
          <a:solidFill>
            <a:srgbClr val="EC4899">
              <a:alpha val="11000"/>
            </a:srgbClr>
          </a:solidFill>
          <a:ln w="12700">
            <a:miter lim="400000"/>
          </a:ln>
        </p:spPr>
        <p:txBody>
          <a:bodyPr lIns="45718" tIns="45718" rIns="45718" bIns="45718"/>
          <a:lstStyle/>
          <a:p>
            <a:pPr/>
          </a:p>
        </p:txBody>
      </p:sp>
      <p:sp>
        <p:nvSpPr>
          <p:cNvPr id="280" name="Shape 1"/>
          <p:cNvSpPr/>
          <p:nvPr/>
        </p:nvSpPr>
        <p:spPr>
          <a:xfrm>
            <a:off x="-2011681" y="3840479"/>
            <a:ext cx="5486406" cy="5486407"/>
          </a:xfrm>
          <a:prstGeom prst="ellipse">
            <a:avLst/>
          </a:prstGeom>
          <a:solidFill>
            <a:srgbClr val="A78BFA">
              <a:alpha val="10000"/>
            </a:srgbClr>
          </a:solidFill>
          <a:ln w="12700">
            <a:miter lim="400000"/>
          </a:ln>
        </p:spPr>
        <p:txBody>
          <a:bodyPr lIns="45718" tIns="45718" rIns="45718" bIns="45718"/>
          <a:lstStyle/>
          <a:p>
            <a:pPr/>
          </a:p>
        </p:txBody>
      </p:sp>
      <p:sp>
        <p:nvSpPr>
          <p:cNvPr id="281" name="Shape 2"/>
          <p:cNvSpPr/>
          <p:nvPr/>
        </p:nvSpPr>
        <p:spPr>
          <a:xfrm>
            <a:off x="640080" y="457200"/>
            <a:ext cx="1298448" cy="310896"/>
          </a:xfrm>
          <a:prstGeom prst="roundRect">
            <a:avLst>
              <a:gd name="adj" fmla="val 47059"/>
            </a:avLst>
          </a:prstGeom>
          <a:solidFill>
            <a:srgbClr val="2A2563">
              <a:alpha val="64999"/>
            </a:srgbClr>
          </a:solidFill>
          <a:ln w="12700">
            <a:solidFill>
              <a:srgbClr val="A78BFA"/>
            </a:solidFill>
          </a:ln>
        </p:spPr>
        <p:txBody>
          <a:bodyPr lIns="45718" tIns="45718" rIns="45718" bIns="45718"/>
          <a:lstStyle/>
          <a:p>
            <a:pPr/>
          </a:p>
        </p:txBody>
      </p:sp>
      <p:sp>
        <p:nvSpPr>
          <p:cNvPr id="282"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A78BFA"/>
                </a:solidFill>
                <a:latin typeface="Pretendard Bold"/>
                <a:ea typeface="Pretendard Bold"/>
                <a:cs typeface="Pretendard Bold"/>
                <a:sym typeface="Pretendard Bold"/>
              </a:defRPr>
            </a:lvl1pPr>
          </a:lstStyle>
          <a:p>
            <a:pPr/>
            <a:r>
              <a:t>CHAPTER 04</a:t>
            </a:r>
          </a:p>
        </p:txBody>
      </p:sp>
      <p:sp>
        <p:nvSpPr>
          <p:cNvPr id="283"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서비스 사용자 흐름</a:t>
            </a:r>
          </a:p>
        </p:txBody>
      </p:sp>
      <p:sp>
        <p:nvSpPr>
          <p:cNvPr id="284"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감정 입력에서 나만의 믹스까지, 하나의 경험으로 이어진다</a:t>
            </a:r>
          </a:p>
        </p:txBody>
      </p:sp>
      <p:sp>
        <p:nvSpPr>
          <p:cNvPr id="285" name="Shape 6"/>
          <p:cNvSpPr/>
          <p:nvPr/>
        </p:nvSpPr>
        <p:spPr>
          <a:xfrm>
            <a:off x="11267692" y="536442"/>
            <a:ext cx="50296" cy="231657"/>
          </a:xfrm>
          <a:prstGeom prst="roundRect">
            <a:avLst>
              <a:gd name="adj" fmla="val 49975"/>
            </a:avLst>
          </a:prstGeom>
          <a:solidFill>
            <a:srgbClr val="A78BFA">
              <a:alpha val="64999"/>
            </a:srgbClr>
          </a:solidFill>
          <a:ln w="12700">
            <a:miter lim="400000"/>
          </a:ln>
        </p:spPr>
        <p:txBody>
          <a:bodyPr lIns="45718" tIns="45718" rIns="45718" bIns="45718"/>
          <a:lstStyle/>
          <a:p>
            <a:pPr/>
          </a:p>
        </p:txBody>
      </p:sp>
      <p:sp>
        <p:nvSpPr>
          <p:cNvPr id="286" name="Shape 7"/>
          <p:cNvSpPr/>
          <p:nvPr/>
        </p:nvSpPr>
        <p:spPr>
          <a:xfrm>
            <a:off x="11359133" y="659417"/>
            <a:ext cx="50296" cy="108683"/>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287" name="Shape 8"/>
          <p:cNvSpPr/>
          <p:nvPr/>
        </p:nvSpPr>
        <p:spPr>
          <a:xfrm>
            <a:off x="11450573" y="603092"/>
            <a:ext cx="50296" cy="165008"/>
          </a:xfrm>
          <a:prstGeom prst="roundRect">
            <a:avLst>
              <a:gd name="adj" fmla="val 49975"/>
            </a:avLst>
          </a:prstGeom>
          <a:solidFill>
            <a:srgbClr val="A78BFA">
              <a:alpha val="64999"/>
            </a:srgbClr>
          </a:solidFill>
          <a:ln w="12700">
            <a:miter lim="400000"/>
          </a:ln>
        </p:spPr>
        <p:txBody>
          <a:bodyPr lIns="45718" tIns="45718" rIns="45718" bIns="45718"/>
          <a:lstStyle/>
          <a:p>
            <a:pPr/>
          </a:p>
        </p:txBody>
      </p:sp>
      <p:sp>
        <p:nvSpPr>
          <p:cNvPr id="288" name="Shape 9"/>
          <p:cNvSpPr/>
          <p:nvPr/>
        </p:nvSpPr>
        <p:spPr>
          <a:xfrm>
            <a:off x="11542014" y="622404"/>
            <a:ext cx="50296" cy="145696"/>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289" name="Shape 10"/>
          <p:cNvSpPr/>
          <p:nvPr/>
        </p:nvSpPr>
        <p:spPr>
          <a:xfrm>
            <a:off x="11633454" y="467239"/>
            <a:ext cx="50296" cy="300861"/>
          </a:xfrm>
          <a:prstGeom prst="roundRect">
            <a:avLst>
              <a:gd name="adj" fmla="val 49975"/>
            </a:avLst>
          </a:prstGeom>
          <a:solidFill>
            <a:srgbClr val="A78BFA">
              <a:alpha val="64999"/>
            </a:srgbClr>
          </a:solidFill>
          <a:ln w="12700">
            <a:miter lim="400000"/>
          </a:ln>
        </p:spPr>
        <p:txBody>
          <a:bodyPr lIns="45718" tIns="45718" rIns="45718" bIns="45718"/>
          <a:lstStyle/>
          <a:p>
            <a:pPr/>
          </a:p>
        </p:txBody>
      </p:sp>
      <p:sp>
        <p:nvSpPr>
          <p:cNvPr id="290" name="Shape 11"/>
          <p:cNvSpPr/>
          <p:nvPr/>
        </p:nvSpPr>
        <p:spPr>
          <a:xfrm>
            <a:off x="550012" y="2148838"/>
            <a:ext cx="1463040" cy="1783085"/>
          </a:xfrm>
          <a:prstGeom prst="roundRect">
            <a:avLst>
              <a:gd name="adj" fmla="val 5625"/>
            </a:avLst>
          </a:prstGeom>
          <a:solidFill>
            <a:srgbClr val="2A2563"/>
          </a:solidFill>
          <a:ln w="12700">
            <a:solidFill>
              <a:srgbClr val="4A4392"/>
            </a:solidFill>
          </a:ln>
        </p:spPr>
        <p:txBody>
          <a:bodyPr lIns="45718" tIns="45718" rIns="45718" bIns="45718"/>
          <a:lstStyle/>
          <a:p>
            <a:pPr/>
          </a:p>
        </p:txBody>
      </p:sp>
      <p:sp>
        <p:nvSpPr>
          <p:cNvPr id="291" name="Shape 12"/>
          <p:cNvSpPr/>
          <p:nvPr/>
        </p:nvSpPr>
        <p:spPr>
          <a:xfrm>
            <a:off x="1016355" y="2386583"/>
            <a:ext cx="530357" cy="530357"/>
          </a:xfrm>
          <a:prstGeom prst="ellipse">
            <a:avLst/>
          </a:prstGeom>
          <a:solidFill>
            <a:srgbClr val="FBBF24"/>
          </a:solidFill>
          <a:ln w="12700">
            <a:miter lim="400000"/>
          </a:ln>
        </p:spPr>
        <p:txBody>
          <a:bodyPr lIns="45718" tIns="45718" rIns="45718" bIns="45718"/>
          <a:lstStyle/>
          <a:p>
            <a:pPr/>
          </a:p>
        </p:txBody>
      </p:sp>
      <p:pic>
        <p:nvPicPr>
          <p:cNvPr id="292" name="Image 0" descr="Image 0"/>
          <p:cNvPicPr>
            <a:picLocks noChangeAspect="1"/>
          </p:cNvPicPr>
          <p:nvPr/>
        </p:nvPicPr>
        <p:blipFill>
          <a:blip r:embed="rId3">
            <a:extLst/>
          </a:blip>
          <a:stretch>
            <a:fillRect/>
          </a:stretch>
        </p:blipFill>
        <p:spPr>
          <a:xfrm>
            <a:off x="1158088" y="2528316"/>
            <a:ext cx="246892" cy="246892"/>
          </a:xfrm>
          <a:prstGeom prst="rect">
            <a:avLst/>
          </a:prstGeom>
          <a:ln w="12700">
            <a:miter lim="400000"/>
          </a:ln>
        </p:spPr>
      </p:pic>
      <p:sp>
        <p:nvSpPr>
          <p:cNvPr id="293" name="Text 13"/>
          <p:cNvSpPr txBox="1"/>
          <p:nvPr/>
        </p:nvSpPr>
        <p:spPr>
          <a:xfrm>
            <a:off x="595728" y="3063238"/>
            <a:ext cx="1371605"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FFFFFF"/>
                </a:solidFill>
                <a:latin typeface="Pretendard Bold"/>
                <a:ea typeface="Pretendard Bold"/>
                <a:cs typeface="Pretendard Bold"/>
                <a:sym typeface="Pretendard Bold"/>
              </a:defRPr>
            </a:lvl1pPr>
          </a:lstStyle>
          <a:p>
            <a:pPr/>
            <a:r>
              <a:t>로그인</a:t>
            </a:r>
          </a:p>
        </p:txBody>
      </p:sp>
      <p:sp>
        <p:nvSpPr>
          <p:cNvPr id="294" name="Text 14"/>
          <p:cNvSpPr txBox="1"/>
          <p:nvPr/>
        </p:nvSpPr>
        <p:spPr>
          <a:xfrm>
            <a:off x="595728" y="3355847"/>
            <a:ext cx="137160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800">
                <a:solidFill>
                  <a:srgbClr val="9A95CF"/>
                </a:solidFill>
              </a:defRPr>
            </a:lvl1pPr>
          </a:lstStyle>
          <a:p>
            <a:pPr/>
            <a:r>
              <a:t>Firebase Auth</a:t>
            </a:r>
          </a:p>
        </p:txBody>
      </p:sp>
      <p:sp>
        <p:nvSpPr>
          <p:cNvPr id="295" name="Shape 15"/>
          <p:cNvSpPr/>
          <p:nvPr/>
        </p:nvSpPr>
        <p:spPr>
          <a:xfrm>
            <a:off x="714604" y="3602735"/>
            <a:ext cx="1133856" cy="237748"/>
          </a:xfrm>
          <a:prstGeom prst="roundRect">
            <a:avLst>
              <a:gd name="adj" fmla="val 50000"/>
            </a:avLst>
          </a:prstGeom>
          <a:solidFill>
            <a:srgbClr val="2A2563">
              <a:alpha val="80000"/>
            </a:srgbClr>
          </a:solidFill>
          <a:ln w="12700">
            <a:solidFill>
              <a:srgbClr val="FBBF24"/>
            </a:solidFill>
          </a:ln>
        </p:spPr>
        <p:txBody>
          <a:bodyPr lIns="45718" tIns="45718" rIns="45718" bIns="45718"/>
          <a:lstStyle/>
          <a:p>
            <a:pPr/>
          </a:p>
        </p:txBody>
      </p:sp>
      <p:sp>
        <p:nvSpPr>
          <p:cNvPr id="296" name="Text 16"/>
          <p:cNvSpPr txBox="1"/>
          <p:nvPr/>
        </p:nvSpPr>
        <p:spPr>
          <a:xfrm>
            <a:off x="714604" y="3644391"/>
            <a:ext cx="1133856"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700">
                <a:solidFill>
                  <a:srgbClr val="FBBF24"/>
                </a:solidFill>
                <a:latin typeface="Pretendard Bold"/>
                <a:ea typeface="Pretendard Bold"/>
                <a:cs typeface="Pretendard Bold"/>
                <a:sym typeface="Pretendard Bold"/>
              </a:defRPr>
            </a:lvl1pPr>
          </a:lstStyle>
          <a:p>
            <a:pPr/>
            <a:r>
              <a:t>운영 검증 예정</a:t>
            </a:r>
          </a:p>
        </p:txBody>
      </p:sp>
      <p:pic>
        <p:nvPicPr>
          <p:cNvPr id="297" name="Image 1" descr="Image 1"/>
          <p:cNvPicPr>
            <a:picLocks noChangeAspect="1"/>
          </p:cNvPicPr>
          <p:nvPr/>
        </p:nvPicPr>
        <p:blipFill>
          <a:blip r:embed="rId4">
            <a:extLst/>
          </a:blip>
          <a:stretch>
            <a:fillRect/>
          </a:stretch>
        </p:blipFill>
        <p:spPr>
          <a:xfrm>
            <a:off x="2024021" y="2862072"/>
            <a:ext cx="118876" cy="118876"/>
          </a:xfrm>
          <a:prstGeom prst="rect">
            <a:avLst/>
          </a:prstGeom>
          <a:ln w="12700">
            <a:miter lim="400000"/>
          </a:ln>
        </p:spPr>
      </p:pic>
      <p:sp>
        <p:nvSpPr>
          <p:cNvPr id="298" name="Shape 17"/>
          <p:cNvSpPr/>
          <p:nvPr/>
        </p:nvSpPr>
        <p:spPr>
          <a:xfrm>
            <a:off x="2154783" y="2148838"/>
            <a:ext cx="1463043" cy="1783085"/>
          </a:xfrm>
          <a:prstGeom prst="roundRect">
            <a:avLst>
              <a:gd name="adj" fmla="val 5625"/>
            </a:avLst>
          </a:prstGeom>
          <a:solidFill>
            <a:srgbClr val="2A2563"/>
          </a:solidFill>
          <a:ln w="12700">
            <a:solidFill>
              <a:srgbClr val="4A4392"/>
            </a:solidFill>
          </a:ln>
        </p:spPr>
        <p:txBody>
          <a:bodyPr lIns="45718" tIns="45718" rIns="45718" bIns="45718"/>
          <a:lstStyle/>
          <a:p>
            <a:pPr/>
          </a:p>
        </p:txBody>
      </p:sp>
      <p:sp>
        <p:nvSpPr>
          <p:cNvPr id="299" name="Shape 18"/>
          <p:cNvSpPr/>
          <p:nvPr/>
        </p:nvSpPr>
        <p:spPr>
          <a:xfrm>
            <a:off x="2621127" y="2386583"/>
            <a:ext cx="530359" cy="530357"/>
          </a:xfrm>
          <a:prstGeom prst="ellipse">
            <a:avLst/>
          </a:prstGeom>
          <a:solidFill>
            <a:srgbClr val="EC4899"/>
          </a:solidFill>
          <a:ln w="12700">
            <a:miter lim="400000"/>
          </a:ln>
        </p:spPr>
        <p:txBody>
          <a:bodyPr lIns="45718" tIns="45718" rIns="45718" bIns="45718"/>
          <a:lstStyle/>
          <a:p>
            <a:pPr/>
          </a:p>
        </p:txBody>
      </p:sp>
      <p:pic>
        <p:nvPicPr>
          <p:cNvPr id="300" name="Image 2" descr="Image 2"/>
          <p:cNvPicPr>
            <a:picLocks noChangeAspect="1"/>
          </p:cNvPicPr>
          <p:nvPr/>
        </p:nvPicPr>
        <p:blipFill>
          <a:blip r:embed="rId5">
            <a:extLst/>
          </a:blip>
          <a:stretch>
            <a:fillRect/>
          </a:stretch>
        </p:blipFill>
        <p:spPr>
          <a:xfrm>
            <a:off x="2762860" y="2528316"/>
            <a:ext cx="246892" cy="246892"/>
          </a:xfrm>
          <a:prstGeom prst="rect">
            <a:avLst/>
          </a:prstGeom>
          <a:ln w="12700">
            <a:miter lim="400000"/>
          </a:ln>
        </p:spPr>
      </p:pic>
      <p:sp>
        <p:nvSpPr>
          <p:cNvPr id="301" name="Text 19"/>
          <p:cNvSpPr txBox="1"/>
          <p:nvPr/>
        </p:nvSpPr>
        <p:spPr>
          <a:xfrm>
            <a:off x="2200504" y="3063238"/>
            <a:ext cx="137160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FFFFFF"/>
                </a:solidFill>
                <a:latin typeface="Pretendard Bold"/>
                <a:ea typeface="Pretendard Bold"/>
                <a:cs typeface="Pretendard Bold"/>
                <a:sym typeface="Pretendard Bold"/>
              </a:defRPr>
            </a:lvl1pPr>
          </a:lstStyle>
          <a:p>
            <a:pPr/>
            <a:r>
              <a:t>감정 입력</a:t>
            </a:r>
          </a:p>
        </p:txBody>
      </p:sp>
      <p:sp>
        <p:nvSpPr>
          <p:cNvPr id="302" name="Text 20"/>
          <p:cNvSpPr txBox="1"/>
          <p:nvPr/>
        </p:nvSpPr>
        <p:spPr>
          <a:xfrm>
            <a:off x="2200504" y="3355847"/>
            <a:ext cx="13716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800">
                <a:solidFill>
                  <a:srgbClr val="9A95CF"/>
                </a:solidFill>
              </a:defRPr>
            </a:lvl1pPr>
          </a:lstStyle>
          <a:p>
            <a:pPr/>
            <a:r>
              <a:t>자연어 텍스트</a:t>
            </a:r>
          </a:p>
        </p:txBody>
      </p:sp>
      <p:pic>
        <p:nvPicPr>
          <p:cNvPr id="303" name="Image 3" descr="Image 3"/>
          <p:cNvPicPr>
            <a:picLocks noChangeAspect="1"/>
          </p:cNvPicPr>
          <p:nvPr/>
        </p:nvPicPr>
        <p:blipFill>
          <a:blip r:embed="rId4">
            <a:extLst/>
          </a:blip>
          <a:stretch>
            <a:fillRect/>
          </a:stretch>
        </p:blipFill>
        <p:spPr>
          <a:xfrm>
            <a:off x="3628795" y="2862072"/>
            <a:ext cx="118876" cy="118876"/>
          </a:xfrm>
          <a:prstGeom prst="rect">
            <a:avLst/>
          </a:prstGeom>
          <a:ln w="12700">
            <a:miter lim="400000"/>
          </a:ln>
        </p:spPr>
      </p:pic>
      <p:sp>
        <p:nvSpPr>
          <p:cNvPr id="304" name="Shape 21"/>
          <p:cNvSpPr/>
          <p:nvPr/>
        </p:nvSpPr>
        <p:spPr>
          <a:xfrm>
            <a:off x="3759556" y="2148838"/>
            <a:ext cx="1463044" cy="1783085"/>
          </a:xfrm>
          <a:prstGeom prst="roundRect">
            <a:avLst>
              <a:gd name="adj" fmla="val 5625"/>
            </a:avLst>
          </a:prstGeom>
          <a:solidFill>
            <a:srgbClr val="2A2563"/>
          </a:solidFill>
          <a:ln w="12700">
            <a:solidFill>
              <a:srgbClr val="4A4392"/>
            </a:solidFill>
          </a:ln>
        </p:spPr>
        <p:txBody>
          <a:bodyPr lIns="45718" tIns="45718" rIns="45718" bIns="45718"/>
          <a:lstStyle/>
          <a:p>
            <a:pPr/>
          </a:p>
        </p:txBody>
      </p:sp>
      <p:sp>
        <p:nvSpPr>
          <p:cNvPr id="305" name="Shape 22"/>
          <p:cNvSpPr/>
          <p:nvPr/>
        </p:nvSpPr>
        <p:spPr>
          <a:xfrm>
            <a:off x="4225899" y="2386583"/>
            <a:ext cx="530359" cy="530357"/>
          </a:xfrm>
          <a:prstGeom prst="ellipse">
            <a:avLst/>
          </a:prstGeom>
          <a:solidFill>
            <a:srgbClr val="A78BFA"/>
          </a:solidFill>
          <a:ln w="12700">
            <a:miter lim="400000"/>
          </a:ln>
        </p:spPr>
        <p:txBody>
          <a:bodyPr lIns="45718" tIns="45718" rIns="45718" bIns="45718"/>
          <a:lstStyle/>
          <a:p>
            <a:pPr/>
          </a:p>
        </p:txBody>
      </p:sp>
      <p:pic>
        <p:nvPicPr>
          <p:cNvPr id="306" name="Image 4" descr="Image 4"/>
          <p:cNvPicPr>
            <a:picLocks noChangeAspect="1"/>
          </p:cNvPicPr>
          <p:nvPr/>
        </p:nvPicPr>
        <p:blipFill>
          <a:blip r:embed="rId6">
            <a:extLst/>
          </a:blip>
          <a:stretch>
            <a:fillRect/>
          </a:stretch>
        </p:blipFill>
        <p:spPr>
          <a:xfrm>
            <a:off x="4367631" y="2528316"/>
            <a:ext cx="246892" cy="246892"/>
          </a:xfrm>
          <a:prstGeom prst="rect">
            <a:avLst/>
          </a:prstGeom>
          <a:ln w="12700">
            <a:miter lim="400000"/>
          </a:ln>
        </p:spPr>
      </p:pic>
      <p:sp>
        <p:nvSpPr>
          <p:cNvPr id="307" name="Text 23"/>
          <p:cNvSpPr txBox="1"/>
          <p:nvPr/>
        </p:nvSpPr>
        <p:spPr>
          <a:xfrm>
            <a:off x="3805275" y="3063238"/>
            <a:ext cx="137160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FFFFFF"/>
                </a:solidFill>
                <a:latin typeface="Pretendard Bold"/>
                <a:ea typeface="Pretendard Bold"/>
                <a:cs typeface="Pretendard Bold"/>
                <a:sym typeface="Pretendard Bold"/>
              </a:defRPr>
            </a:lvl1pPr>
          </a:lstStyle>
          <a:p>
            <a:pPr/>
            <a:r>
              <a:t>AI 감정 분석</a:t>
            </a:r>
          </a:p>
        </p:txBody>
      </p:sp>
      <p:sp>
        <p:nvSpPr>
          <p:cNvPr id="308" name="Text 24"/>
          <p:cNvSpPr txBox="1"/>
          <p:nvPr/>
        </p:nvSpPr>
        <p:spPr>
          <a:xfrm>
            <a:off x="3805275" y="3355847"/>
            <a:ext cx="13716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800">
                <a:solidFill>
                  <a:srgbClr val="9A95CF"/>
                </a:solidFill>
              </a:defRPr>
            </a:lvl1pPr>
          </a:lstStyle>
          <a:p>
            <a:pPr/>
            <a:r>
              <a:t>Claude</a:t>
            </a:r>
          </a:p>
        </p:txBody>
      </p:sp>
      <p:pic>
        <p:nvPicPr>
          <p:cNvPr id="309" name="Image 5" descr="Image 5"/>
          <p:cNvPicPr>
            <a:picLocks noChangeAspect="1"/>
          </p:cNvPicPr>
          <p:nvPr/>
        </p:nvPicPr>
        <p:blipFill>
          <a:blip r:embed="rId4">
            <a:extLst/>
          </a:blip>
          <a:stretch>
            <a:fillRect/>
          </a:stretch>
        </p:blipFill>
        <p:spPr>
          <a:xfrm>
            <a:off x="5233568" y="2862072"/>
            <a:ext cx="118876" cy="118876"/>
          </a:xfrm>
          <a:prstGeom prst="rect">
            <a:avLst/>
          </a:prstGeom>
          <a:ln w="12700">
            <a:miter lim="400000"/>
          </a:ln>
        </p:spPr>
      </p:pic>
      <p:sp>
        <p:nvSpPr>
          <p:cNvPr id="310" name="Shape 25"/>
          <p:cNvSpPr/>
          <p:nvPr/>
        </p:nvSpPr>
        <p:spPr>
          <a:xfrm>
            <a:off x="5364326" y="2148838"/>
            <a:ext cx="1463044" cy="1783085"/>
          </a:xfrm>
          <a:prstGeom prst="roundRect">
            <a:avLst>
              <a:gd name="adj" fmla="val 5625"/>
            </a:avLst>
          </a:prstGeom>
          <a:solidFill>
            <a:srgbClr val="2A2563"/>
          </a:solidFill>
          <a:ln w="12700">
            <a:solidFill>
              <a:srgbClr val="4A4392"/>
            </a:solidFill>
          </a:ln>
        </p:spPr>
        <p:txBody>
          <a:bodyPr lIns="45718" tIns="45718" rIns="45718" bIns="45718"/>
          <a:lstStyle/>
          <a:p>
            <a:pPr/>
          </a:p>
        </p:txBody>
      </p:sp>
      <p:sp>
        <p:nvSpPr>
          <p:cNvPr id="311" name="Shape 26"/>
          <p:cNvSpPr/>
          <p:nvPr/>
        </p:nvSpPr>
        <p:spPr>
          <a:xfrm>
            <a:off x="5830672" y="2386583"/>
            <a:ext cx="530352" cy="530357"/>
          </a:xfrm>
          <a:prstGeom prst="ellipse">
            <a:avLst/>
          </a:prstGeom>
          <a:solidFill>
            <a:srgbClr val="60A5FA"/>
          </a:solidFill>
          <a:ln w="12700">
            <a:miter lim="400000"/>
          </a:ln>
        </p:spPr>
        <p:txBody>
          <a:bodyPr lIns="45718" tIns="45718" rIns="45718" bIns="45718"/>
          <a:lstStyle/>
          <a:p>
            <a:pPr/>
          </a:p>
        </p:txBody>
      </p:sp>
      <p:pic>
        <p:nvPicPr>
          <p:cNvPr id="312" name="Image 6" descr="Image 6"/>
          <p:cNvPicPr>
            <a:picLocks noChangeAspect="1"/>
          </p:cNvPicPr>
          <p:nvPr/>
        </p:nvPicPr>
        <p:blipFill>
          <a:blip r:embed="rId7">
            <a:extLst/>
          </a:blip>
          <a:stretch>
            <a:fillRect/>
          </a:stretch>
        </p:blipFill>
        <p:spPr>
          <a:xfrm>
            <a:off x="5972404" y="2528316"/>
            <a:ext cx="246892" cy="246892"/>
          </a:xfrm>
          <a:prstGeom prst="rect">
            <a:avLst/>
          </a:prstGeom>
          <a:ln w="12700">
            <a:miter lim="400000"/>
          </a:ln>
        </p:spPr>
      </p:pic>
      <p:sp>
        <p:nvSpPr>
          <p:cNvPr id="313" name="Text 27"/>
          <p:cNvSpPr txBox="1"/>
          <p:nvPr/>
        </p:nvSpPr>
        <p:spPr>
          <a:xfrm>
            <a:off x="5410048" y="3063238"/>
            <a:ext cx="137160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FFFFFF"/>
                </a:solidFill>
                <a:latin typeface="Pretendard Bold"/>
                <a:ea typeface="Pretendard Bold"/>
                <a:cs typeface="Pretendard Bold"/>
                <a:sym typeface="Pretendard Bold"/>
              </a:defRPr>
            </a:lvl1pPr>
          </a:lstStyle>
          <a:p>
            <a:pPr/>
            <a:r>
              <a:t>추천 곡 생성</a:t>
            </a:r>
          </a:p>
        </p:txBody>
      </p:sp>
      <p:sp>
        <p:nvSpPr>
          <p:cNvPr id="314" name="Text 28"/>
          <p:cNvSpPr txBox="1"/>
          <p:nvPr/>
        </p:nvSpPr>
        <p:spPr>
          <a:xfrm>
            <a:off x="5410048" y="3355847"/>
            <a:ext cx="13716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800">
                <a:solidFill>
                  <a:srgbClr val="9A95CF"/>
                </a:solidFill>
              </a:defRPr>
            </a:lvl1pPr>
          </a:lstStyle>
          <a:p>
            <a:pPr/>
            <a:r>
              <a:t>감정 매칭</a:t>
            </a:r>
          </a:p>
        </p:txBody>
      </p:sp>
      <p:pic>
        <p:nvPicPr>
          <p:cNvPr id="315" name="Image 7" descr="Image 7"/>
          <p:cNvPicPr>
            <a:picLocks noChangeAspect="1"/>
          </p:cNvPicPr>
          <p:nvPr/>
        </p:nvPicPr>
        <p:blipFill>
          <a:blip r:embed="rId4">
            <a:extLst/>
          </a:blip>
          <a:stretch>
            <a:fillRect/>
          </a:stretch>
        </p:blipFill>
        <p:spPr>
          <a:xfrm>
            <a:off x="6838339" y="2862072"/>
            <a:ext cx="118876" cy="118876"/>
          </a:xfrm>
          <a:prstGeom prst="rect">
            <a:avLst/>
          </a:prstGeom>
          <a:ln w="12700">
            <a:miter lim="400000"/>
          </a:ln>
        </p:spPr>
      </p:pic>
      <p:sp>
        <p:nvSpPr>
          <p:cNvPr id="316" name="Shape 29"/>
          <p:cNvSpPr/>
          <p:nvPr/>
        </p:nvSpPr>
        <p:spPr>
          <a:xfrm>
            <a:off x="6969100" y="2148838"/>
            <a:ext cx="1463044" cy="1783085"/>
          </a:xfrm>
          <a:prstGeom prst="roundRect">
            <a:avLst>
              <a:gd name="adj" fmla="val 5625"/>
            </a:avLst>
          </a:prstGeom>
          <a:solidFill>
            <a:srgbClr val="2A2563"/>
          </a:solidFill>
          <a:ln w="12700">
            <a:solidFill>
              <a:srgbClr val="4A4392"/>
            </a:solidFill>
          </a:ln>
        </p:spPr>
        <p:txBody>
          <a:bodyPr lIns="45718" tIns="45718" rIns="45718" bIns="45718"/>
          <a:lstStyle/>
          <a:p>
            <a:pPr/>
          </a:p>
        </p:txBody>
      </p:sp>
      <p:sp>
        <p:nvSpPr>
          <p:cNvPr id="317" name="Shape 30"/>
          <p:cNvSpPr/>
          <p:nvPr/>
        </p:nvSpPr>
        <p:spPr>
          <a:xfrm>
            <a:off x="7435443" y="2386583"/>
            <a:ext cx="530359" cy="530357"/>
          </a:xfrm>
          <a:prstGeom prst="ellipse">
            <a:avLst/>
          </a:prstGeom>
          <a:solidFill>
            <a:srgbClr val="38BDF8"/>
          </a:solidFill>
          <a:ln w="12700">
            <a:miter lim="400000"/>
          </a:ln>
        </p:spPr>
        <p:txBody>
          <a:bodyPr lIns="45718" tIns="45718" rIns="45718" bIns="45718"/>
          <a:lstStyle/>
          <a:p>
            <a:pPr/>
          </a:p>
        </p:txBody>
      </p:sp>
      <p:pic>
        <p:nvPicPr>
          <p:cNvPr id="318" name="Image 8" descr="Image 8"/>
          <p:cNvPicPr>
            <a:picLocks noChangeAspect="1"/>
          </p:cNvPicPr>
          <p:nvPr/>
        </p:nvPicPr>
        <p:blipFill>
          <a:blip r:embed="rId8">
            <a:extLst/>
          </a:blip>
          <a:stretch>
            <a:fillRect/>
          </a:stretch>
        </p:blipFill>
        <p:spPr>
          <a:xfrm>
            <a:off x="7577176" y="2528316"/>
            <a:ext cx="246892" cy="246892"/>
          </a:xfrm>
          <a:prstGeom prst="rect">
            <a:avLst/>
          </a:prstGeom>
          <a:ln w="12700">
            <a:miter lim="400000"/>
          </a:ln>
        </p:spPr>
      </p:pic>
      <p:sp>
        <p:nvSpPr>
          <p:cNvPr id="319" name="Text 31"/>
          <p:cNvSpPr txBox="1"/>
          <p:nvPr/>
        </p:nvSpPr>
        <p:spPr>
          <a:xfrm>
            <a:off x="7014819" y="3063238"/>
            <a:ext cx="137160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FFFFFF"/>
                </a:solidFill>
                <a:latin typeface="Pretendard Bold"/>
                <a:ea typeface="Pretendard Bold"/>
                <a:cs typeface="Pretendard Bold"/>
                <a:sym typeface="Pretendard Bold"/>
              </a:defRPr>
            </a:lvl1pPr>
          </a:lstStyle>
          <a:p>
            <a:pPr/>
            <a:r>
              <a:t>YouTube 재생</a:t>
            </a:r>
          </a:p>
        </p:txBody>
      </p:sp>
      <p:sp>
        <p:nvSpPr>
          <p:cNvPr id="320" name="Text 32"/>
          <p:cNvSpPr txBox="1"/>
          <p:nvPr/>
        </p:nvSpPr>
        <p:spPr>
          <a:xfrm>
            <a:off x="7014819" y="3355847"/>
            <a:ext cx="13716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800">
                <a:solidFill>
                  <a:srgbClr val="9A95CF"/>
                </a:solidFill>
              </a:defRPr>
            </a:lvl1pPr>
          </a:lstStyle>
          <a:p>
            <a:pPr/>
            <a:r>
              <a:t>IFrame Player</a:t>
            </a:r>
          </a:p>
        </p:txBody>
      </p:sp>
      <p:pic>
        <p:nvPicPr>
          <p:cNvPr id="321" name="Image 9" descr="Image 9"/>
          <p:cNvPicPr>
            <a:picLocks noChangeAspect="1"/>
          </p:cNvPicPr>
          <p:nvPr/>
        </p:nvPicPr>
        <p:blipFill>
          <a:blip r:embed="rId4">
            <a:extLst/>
          </a:blip>
          <a:stretch>
            <a:fillRect/>
          </a:stretch>
        </p:blipFill>
        <p:spPr>
          <a:xfrm>
            <a:off x="8443110" y="2862072"/>
            <a:ext cx="118876" cy="118876"/>
          </a:xfrm>
          <a:prstGeom prst="rect">
            <a:avLst/>
          </a:prstGeom>
          <a:ln w="12700">
            <a:miter lim="400000"/>
          </a:ln>
        </p:spPr>
      </p:pic>
      <p:sp>
        <p:nvSpPr>
          <p:cNvPr id="322" name="Shape 33"/>
          <p:cNvSpPr/>
          <p:nvPr/>
        </p:nvSpPr>
        <p:spPr>
          <a:xfrm>
            <a:off x="8573872" y="2148838"/>
            <a:ext cx="1463040" cy="1783085"/>
          </a:xfrm>
          <a:prstGeom prst="roundRect">
            <a:avLst>
              <a:gd name="adj" fmla="val 5625"/>
            </a:avLst>
          </a:prstGeom>
          <a:solidFill>
            <a:srgbClr val="2A2563"/>
          </a:solidFill>
          <a:ln w="12700">
            <a:solidFill>
              <a:srgbClr val="4A4392"/>
            </a:solidFill>
          </a:ln>
        </p:spPr>
        <p:txBody>
          <a:bodyPr lIns="45718" tIns="45718" rIns="45718" bIns="45718"/>
          <a:lstStyle/>
          <a:p>
            <a:pPr/>
          </a:p>
        </p:txBody>
      </p:sp>
      <p:sp>
        <p:nvSpPr>
          <p:cNvPr id="323" name="Shape 34"/>
          <p:cNvSpPr/>
          <p:nvPr/>
        </p:nvSpPr>
        <p:spPr>
          <a:xfrm>
            <a:off x="9040214" y="2386583"/>
            <a:ext cx="530359" cy="530357"/>
          </a:xfrm>
          <a:prstGeom prst="ellipse">
            <a:avLst/>
          </a:prstGeom>
          <a:solidFill>
            <a:srgbClr val="34D399"/>
          </a:solidFill>
          <a:ln w="12700">
            <a:miter lim="400000"/>
          </a:ln>
        </p:spPr>
        <p:txBody>
          <a:bodyPr lIns="45718" tIns="45718" rIns="45718" bIns="45718"/>
          <a:lstStyle/>
          <a:p>
            <a:pPr/>
          </a:p>
        </p:txBody>
      </p:sp>
      <p:pic>
        <p:nvPicPr>
          <p:cNvPr id="324" name="Image 10" descr="Image 10"/>
          <p:cNvPicPr>
            <a:picLocks noChangeAspect="1"/>
          </p:cNvPicPr>
          <p:nvPr/>
        </p:nvPicPr>
        <p:blipFill>
          <a:blip r:embed="rId9">
            <a:extLst/>
          </a:blip>
          <a:stretch>
            <a:fillRect/>
          </a:stretch>
        </p:blipFill>
        <p:spPr>
          <a:xfrm>
            <a:off x="9181948" y="2528316"/>
            <a:ext cx="246892" cy="246892"/>
          </a:xfrm>
          <a:prstGeom prst="rect">
            <a:avLst/>
          </a:prstGeom>
          <a:ln w="12700">
            <a:miter lim="400000"/>
          </a:ln>
        </p:spPr>
      </p:pic>
      <p:sp>
        <p:nvSpPr>
          <p:cNvPr id="325" name="Text 35"/>
          <p:cNvSpPr txBox="1"/>
          <p:nvPr/>
        </p:nvSpPr>
        <p:spPr>
          <a:xfrm>
            <a:off x="8619590" y="3063238"/>
            <a:ext cx="137160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FFFFFF"/>
                </a:solidFill>
                <a:latin typeface="Pretendard Bold"/>
                <a:ea typeface="Pretendard Bold"/>
                <a:cs typeface="Pretendard Bold"/>
                <a:sym typeface="Pretendard Bold"/>
              </a:defRPr>
            </a:lvl1pPr>
          </a:lstStyle>
          <a:p>
            <a:pPr/>
            <a:r>
              <a:t>저장·기록</a:t>
            </a:r>
          </a:p>
        </p:txBody>
      </p:sp>
      <p:sp>
        <p:nvSpPr>
          <p:cNvPr id="326" name="Text 36"/>
          <p:cNvSpPr txBox="1"/>
          <p:nvPr/>
        </p:nvSpPr>
        <p:spPr>
          <a:xfrm>
            <a:off x="8619590" y="3355847"/>
            <a:ext cx="13716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800">
                <a:solidFill>
                  <a:srgbClr val="9A95CF"/>
                </a:solidFill>
              </a:defRPr>
            </a:lvl1pPr>
          </a:lstStyle>
          <a:p>
            <a:pPr/>
            <a:r>
              <a:t>좋아요·앨범·히스토리</a:t>
            </a:r>
          </a:p>
        </p:txBody>
      </p:sp>
      <p:pic>
        <p:nvPicPr>
          <p:cNvPr id="327" name="Image 11" descr="Image 11"/>
          <p:cNvPicPr>
            <a:picLocks noChangeAspect="1"/>
          </p:cNvPicPr>
          <p:nvPr/>
        </p:nvPicPr>
        <p:blipFill>
          <a:blip r:embed="rId4">
            <a:extLst/>
          </a:blip>
          <a:stretch>
            <a:fillRect/>
          </a:stretch>
        </p:blipFill>
        <p:spPr>
          <a:xfrm>
            <a:off x="10047884" y="2862072"/>
            <a:ext cx="118876" cy="118876"/>
          </a:xfrm>
          <a:prstGeom prst="rect">
            <a:avLst/>
          </a:prstGeom>
          <a:ln w="12700">
            <a:miter lim="400000"/>
          </a:ln>
        </p:spPr>
      </p:pic>
      <p:sp>
        <p:nvSpPr>
          <p:cNvPr id="328" name="Shape 37"/>
          <p:cNvSpPr/>
          <p:nvPr/>
        </p:nvSpPr>
        <p:spPr>
          <a:xfrm>
            <a:off x="10178643" y="2148838"/>
            <a:ext cx="1463044" cy="1783085"/>
          </a:xfrm>
          <a:prstGeom prst="roundRect">
            <a:avLst>
              <a:gd name="adj" fmla="val 5625"/>
            </a:avLst>
          </a:prstGeom>
          <a:solidFill>
            <a:srgbClr val="2A2563"/>
          </a:solidFill>
          <a:ln w="12700">
            <a:solidFill>
              <a:srgbClr val="4A4392"/>
            </a:solidFill>
          </a:ln>
        </p:spPr>
        <p:txBody>
          <a:bodyPr lIns="45718" tIns="45718" rIns="45718" bIns="45718"/>
          <a:lstStyle/>
          <a:p>
            <a:pPr/>
          </a:p>
        </p:txBody>
      </p:sp>
      <p:sp>
        <p:nvSpPr>
          <p:cNvPr id="329" name="Shape 38"/>
          <p:cNvSpPr/>
          <p:nvPr/>
        </p:nvSpPr>
        <p:spPr>
          <a:xfrm>
            <a:off x="10644988" y="2386583"/>
            <a:ext cx="530359" cy="530357"/>
          </a:xfrm>
          <a:prstGeom prst="ellipse">
            <a:avLst/>
          </a:prstGeom>
          <a:solidFill>
            <a:srgbClr val="F472B6"/>
          </a:solidFill>
          <a:ln w="12700">
            <a:miter lim="400000"/>
          </a:ln>
        </p:spPr>
        <p:txBody>
          <a:bodyPr lIns="45718" tIns="45718" rIns="45718" bIns="45718"/>
          <a:lstStyle/>
          <a:p>
            <a:pPr/>
          </a:p>
        </p:txBody>
      </p:sp>
      <p:pic>
        <p:nvPicPr>
          <p:cNvPr id="330" name="Image 12" descr="Image 12"/>
          <p:cNvPicPr>
            <a:picLocks noChangeAspect="1"/>
          </p:cNvPicPr>
          <p:nvPr/>
        </p:nvPicPr>
        <p:blipFill>
          <a:blip r:embed="rId10">
            <a:extLst/>
          </a:blip>
          <a:stretch>
            <a:fillRect/>
          </a:stretch>
        </p:blipFill>
        <p:spPr>
          <a:xfrm>
            <a:off x="10786719" y="2528316"/>
            <a:ext cx="246892" cy="246892"/>
          </a:xfrm>
          <a:prstGeom prst="rect">
            <a:avLst/>
          </a:prstGeom>
          <a:ln w="12700">
            <a:miter lim="400000"/>
          </a:ln>
        </p:spPr>
      </p:pic>
      <p:sp>
        <p:nvSpPr>
          <p:cNvPr id="331" name="Text 39"/>
          <p:cNvSpPr txBox="1"/>
          <p:nvPr/>
        </p:nvSpPr>
        <p:spPr>
          <a:xfrm>
            <a:off x="10224364" y="3063238"/>
            <a:ext cx="137160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solidFill>
                  <a:srgbClr val="FFFFFF"/>
                </a:solidFill>
                <a:latin typeface="Pretendard Bold"/>
                <a:ea typeface="Pretendard Bold"/>
                <a:cs typeface="Pretendard Bold"/>
                <a:sym typeface="Pretendard Bold"/>
              </a:defRPr>
            </a:lvl1pPr>
          </a:lstStyle>
          <a:p>
            <a:pPr/>
            <a:r>
              <a:t>맞춤 믹스</a:t>
            </a:r>
          </a:p>
        </p:txBody>
      </p:sp>
      <p:sp>
        <p:nvSpPr>
          <p:cNvPr id="332" name="Text 40"/>
          <p:cNvSpPr txBox="1"/>
          <p:nvPr/>
        </p:nvSpPr>
        <p:spPr>
          <a:xfrm>
            <a:off x="10224364" y="3355847"/>
            <a:ext cx="13716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800">
                <a:solidFill>
                  <a:srgbClr val="9A95CF"/>
                </a:solidFill>
              </a:defRPr>
            </a:lvl1pPr>
          </a:lstStyle>
          <a:p>
            <a:pPr/>
            <a:r>
              <a:t>취향 반영</a:t>
            </a:r>
          </a:p>
        </p:txBody>
      </p:sp>
      <p:sp>
        <p:nvSpPr>
          <p:cNvPr id="333" name="Shape 41"/>
          <p:cNvSpPr/>
          <p:nvPr/>
        </p:nvSpPr>
        <p:spPr>
          <a:xfrm>
            <a:off x="9305390" y="4041647"/>
            <a:ext cx="4" cy="310900"/>
          </a:xfrm>
          <a:prstGeom prst="line">
            <a:avLst/>
          </a:prstGeom>
          <a:ln w="15240">
            <a:solidFill>
              <a:srgbClr val="2DD4BF"/>
            </a:solidFill>
            <a:prstDash val="dash"/>
          </a:ln>
        </p:spPr>
        <p:txBody>
          <a:bodyPr lIns="45718" tIns="45718" rIns="45718" bIns="45718"/>
          <a:lstStyle/>
          <a:p>
            <a:pPr/>
          </a:p>
        </p:txBody>
      </p:sp>
      <p:sp>
        <p:nvSpPr>
          <p:cNvPr id="334" name="Shape 42"/>
          <p:cNvSpPr/>
          <p:nvPr/>
        </p:nvSpPr>
        <p:spPr>
          <a:xfrm>
            <a:off x="6095848" y="4352542"/>
            <a:ext cx="3209548" cy="4"/>
          </a:xfrm>
          <a:prstGeom prst="line">
            <a:avLst/>
          </a:prstGeom>
          <a:ln w="15240">
            <a:solidFill>
              <a:srgbClr val="2DD4BF"/>
            </a:solidFill>
            <a:prstDash val="dash"/>
          </a:ln>
        </p:spPr>
        <p:txBody>
          <a:bodyPr lIns="45718" tIns="45718" rIns="45718" bIns="45718"/>
          <a:lstStyle/>
          <a:p>
            <a:pPr/>
          </a:p>
        </p:txBody>
      </p:sp>
      <p:sp>
        <p:nvSpPr>
          <p:cNvPr id="335" name="Shape 43"/>
          <p:cNvSpPr/>
          <p:nvPr/>
        </p:nvSpPr>
        <p:spPr>
          <a:xfrm>
            <a:off x="6095848" y="4041647"/>
            <a:ext cx="4" cy="310900"/>
          </a:xfrm>
          <a:prstGeom prst="line">
            <a:avLst/>
          </a:prstGeom>
          <a:ln w="15240">
            <a:solidFill>
              <a:srgbClr val="2DD4BF"/>
            </a:solidFill>
            <a:prstDash val="dash"/>
          </a:ln>
        </p:spPr>
        <p:txBody>
          <a:bodyPr lIns="45718" tIns="45718" rIns="45718" bIns="45718"/>
          <a:lstStyle/>
          <a:p>
            <a:pPr/>
          </a:p>
        </p:txBody>
      </p:sp>
      <p:sp>
        <p:nvSpPr>
          <p:cNvPr id="336" name="Text 44"/>
          <p:cNvSpPr txBox="1"/>
          <p:nvPr/>
        </p:nvSpPr>
        <p:spPr>
          <a:xfrm>
            <a:off x="5364326" y="4425696"/>
            <a:ext cx="384048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2DD4BF"/>
                </a:solidFill>
              </a:defRPr>
            </a:lvl1pPr>
          </a:lstStyle>
          <a:p>
            <a:pPr/>
            <a:r>
              <a:t>저장된 취향 데이터가 다시 추천 품질로 이어진다</a:t>
            </a:r>
          </a:p>
        </p:txBody>
      </p:sp>
      <p:sp>
        <p:nvSpPr>
          <p:cNvPr id="337" name="Shape 45"/>
          <p:cNvSpPr/>
          <p:nvPr/>
        </p:nvSpPr>
        <p:spPr>
          <a:xfrm>
            <a:off x="640080" y="5074920"/>
            <a:ext cx="10927082" cy="713236"/>
          </a:xfrm>
          <a:prstGeom prst="roundRect">
            <a:avLst>
              <a:gd name="adj" fmla="val 11538"/>
            </a:avLst>
          </a:prstGeom>
          <a:solidFill>
            <a:srgbClr val="2A2563"/>
          </a:solidFill>
          <a:ln w="12700">
            <a:solidFill>
              <a:srgbClr val="FBBF24"/>
            </a:solidFill>
          </a:ln>
        </p:spPr>
        <p:txBody>
          <a:bodyPr lIns="45718" tIns="45718" rIns="45718" bIns="45718"/>
          <a:lstStyle/>
          <a:p>
            <a:pPr/>
          </a:p>
        </p:txBody>
      </p:sp>
      <p:pic>
        <p:nvPicPr>
          <p:cNvPr id="338" name="Image 13" descr="Image 13"/>
          <p:cNvPicPr>
            <a:picLocks noChangeAspect="1"/>
          </p:cNvPicPr>
          <p:nvPr/>
        </p:nvPicPr>
        <p:blipFill>
          <a:blip r:embed="rId11">
            <a:extLst/>
          </a:blip>
          <a:stretch>
            <a:fillRect/>
          </a:stretch>
        </p:blipFill>
        <p:spPr>
          <a:xfrm>
            <a:off x="914400" y="5294376"/>
            <a:ext cx="274321" cy="274324"/>
          </a:xfrm>
          <a:prstGeom prst="rect">
            <a:avLst/>
          </a:prstGeom>
          <a:ln w="12700">
            <a:miter lim="400000"/>
          </a:ln>
        </p:spPr>
      </p:pic>
      <p:sp>
        <p:nvSpPr>
          <p:cNvPr id="339" name="Text 46"/>
          <p:cNvSpPr txBox="1"/>
          <p:nvPr/>
        </p:nvSpPr>
        <p:spPr>
          <a:xfrm>
            <a:off x="1325880" y="5348985"/>
            <a:ext cx="10058401"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100">
                <a:solidFill>
                  <a:srgbClr val="FBBF24"/>
                </a:solidFill>
                <a:latin typeface="Pretendard Bold"/>
                <a:ea typeface="Pretendard Bold"/>
                <a:cs typeface="Pretendard Bold"/>
                <a:sym typeface="Pretendard Bold"/>
              </a:defRPr>
            </a:pPr>
            <a:r>
              <a:t xml:space="preserve">로그인 구간 상태  </a:t>
            </a:r>
            <a:r>
              <a:rPr>
                <a:solidFill>
                  <a:srgbClr val="C9C6F0"/>
                </a:solidFill>
                <a:latin typeface="+mn-lt"/>
                <a:ea typeface="+mn-ea"/>
                <a:cs typeface="+mn-cs"/>
                <a:sym typeface="Pretendard Regular"/>
              </a:rPr>
              <a:t>Firebase Auth 연동 구조 구현 완료 — 운영 도메인 Console 설정 확인 후 전체 플로우 검증 예정</a:t>
            </a:r>
          </a:p>
        </p:txBody>
      </p:sp>
      <p:sp>
        <p:nvSpPr>
          <p:cNvPr id="340" name="Text 47"/>
          <p:cNvSpPr txBox="1"/>
          <p:nvPr/>
        </p:nvSpPr>
        <p:spPr>
          <a:xfrm>
            <a:off x="640079" y="5989320"/>
            <a:ext cx="1092708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100">
                <a:solidFill>
                  <a:srgbClr val="9A95CF"/>
                </a:solidFill>
              </a:defRPr>
            </a:lvl1pPr>
          </a:lstStyle>
          <a:p>
            <a:pPr/>
            <a:r>
              <a:t>이 외의 감정 입력 → 분석 → 추천 → 재생 흐름은 데모 환경에서 동작을 확인하며 개발했다</a:t>
            </a:r>
          </a:p>
        </p:txBody>
      </p:sp>
      <p:sp>
        <p:nvSpPr>
          <p:cNvPr id="341" name="Text 48"/>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342" name="Text 49"/>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06 / 15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346" name="Shape 0"/>
          <p:cNvSpPr/>
          <p:nvPr/>
        </p:nvSpPr>
        <p:spPr>
          <a:xfrm>
            <a:off x="9692640" y="-1828801"/>
            <a:ext cx="5029207" cy="5029202"/>
          </a:xfrm>
          <a:prstGeom prst="ellipse">
            <a:avLst/>
          </a:prstGeom>
          <a:solidFill>
            <a:srgbClr val="60A5FA">
              <a:alpha val="11000"/>
            </a:srgbClr>
          </a:solidFill>
          <a:ln w="12700">
            <a:miter lim="400000"/>
          </a:ln>
        </p:spPr>
        <p:txBody>
          <a:bodyPr lIns="45718" tIns="45718" rIns="45718" bIns="45718"/>
          <a:lstStyle/>
          <a:p>
            <a:pPr/>
          </a:p>
        </p:txBody>
      </p:sp>
      <p:sp>
        <p:nvSpPr>
          <p:cNvPr id="347" name="Shape 1"/>
          <p:cNvSpPr/>
          <p:nvPr/>
        </p:nvSpPr>
        <p:spPr>
          <a:xfrm>
            <a:off x="-2011681" y="4389119"/>
            <a:ext cx="5486406" cy="5486406"/>
          </a:xfrm>
          <a:prstGeom prst="ellipse">
            <a:avLst/>
          </a:prstGeom>
          <a:solidFill>
            <a:srgbClr val="EC4899">
              <a:alpha val="10000"/>
            </a:srgbClr>
          </a:solidFill>
          <a:ln w="12700">
            <a:miter lim="400000"/>
          </a:ln>
        </p:spPr>
        <p:txBody>
          <a:bodyPr lIns="45718" tIns="45718" rIns="45718" bIns="45718"/>
          <a:lstStyle/>
          <a:p>
            <a:pPr/>
          </a:p>
        </p:txBody>
      </p:sp>
      <p:sp>
        <p:nvSpPr>
          <p:cNvPr id="348" name="Shape 2"/>
          <p:cNvSpPr/>
          <p:nvPr/>
        </p:nvSpPr>
        <p:spPr>
          <a:xfrm>
            <a:off x="640080" y="457200"/>
            <a:ext cx="1298448" cy="310896"/>
          </a:xfrm>
          <a:prstGeom prst="roundRect">
            <a:avLst>
              <a:gd name="adj" fmla="val 47059"/>
            </a:avLst>
          </a:prstGeom>
          <a:solidFill>
            <a:srgbClr val="2A2563">
              <a:alpha val="64999"/>
            </a:srgbClr>
          </a:solidFill>
          <a:ln w="12700">
            <a:solidFill>
              <a:srgbClr val="60A5FA"/>
            </a:solidFill>
          </a:ln>
        </p:spPr>
        <p:txBody>
          <a:bodyPr lIns="45718" tIns="45718" rIns="45718" bIns="45718"/>
          <a:lstStyle/>
          <a:p>
            <a:pPr/>
          </a:p>
        </p:txBody>
      </p:sp>
      <p:sp>
        <p:nvSpPr>
          <p:cNvPr id="349"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60A5FA"/>
                </a:solidFill>
                <a:latin typeface="Pretendard Bold"/>
                <a:ea typeface="Pretendard Bold"/>
                <a:cs typeface="Pretendard Bold"/>
                <a:sym typeface="Pretendard Bold"/>
              </a:defRPr>
            </a:lvl1pPr>
          </a:lstStyle>
          <a:p>
            <a:pPr/>
            <a:r>
              <a:t>CHAPTER 05</a:t>
            </a:r>
          </a:p>
        </p:txBody>
      </p:sp>
      <p:sp>
        <p:nvSpPr>
          <p:cNvPr id="350"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시스템 아키텍처</a:t>
            </a:r>
          </a:p>
        </p:txBody>
      </p:sp>
      <p:sp>
        <p:nvSpPr>
          <p:cNvPr id="351"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프론트는 경험에, 백엔드는 보호와 중계에 집중한다</a:t>
            </a:r>
          </a:p>
        </p:txBody>
      </p:sp>
      <p:sp>
        <p:nvSpPr>
          <p:cNvPr id="352" name="Shape 6"/>
          <p:cNvSpPr/>
          <p:nvPr/>
        </p:nvSpPr>
        <p:spPr>
          <a:xfrm>
            <a:off x="11267692" y="686525"/>
            <a:ext cx="50296" cy="81575"/>
          </a:xfrm>
          <a:prstGeom prst="roundRect">
            <a:avLst>
              <a:gd name="adj" fmla="val 49975"/>
            </a:avLst>
          </a:prstGeom>
          <a:solidFill>
            <a:srgbClr val="60A5FA">
              <a:alpha val="64999"/>
            </a:srgbClr>
          </a:solidFill>
          <a:ln w="12700">
            <a:miter lim="400000"/>
          </a:ln>
        </p:spPr>
        <p:txBody>
          <a:bodyPr lIns="45718" tIns="45718" rIns="45718" bIns="45718"/>
          <a:lstStyle/>
          <a:p>
            <a:pPr/>
          </a:p>
        </p:txBody>
      </p:sp>
      <p:sp>
        <p:nvSpPr>
          <p:cNvPr id="353" name="Shape 7"/>
          <p:cNvSpPr/>
          <p:nvPr/>
        </p:nvSpPr>
        <p:spPr>
          <a:xfrm>
            <a:off x="11359133" y="611836"/>
            <a:ext cx="50296" cy="156263"/>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354" name="Shape 8"/>
          <p:cNvSpPr/>
          <p:nvPr/>
        </p:nvSpPr>
        <p:spPr>
          <a:xfrm>
            <a:off x="11450573" y="541591"/>
            <a:ext cx="50296" cy="226508"/>
          </a:xfrm>
          <a:prstGeom prst="roundRect">
            <a:avLst>
              <a:gd name="adj" fmla="val 49975"/>
            </a:avLst>
          </a:prstGeom>
          <a:solidFill>
            <a:srgbClr val="60A5FA">
              <a:alpha val="64999"/>
            </a:srgbClr>
          </a:solidFill>
          <a:ln w="12700">
            <a:miter lim="400000"/>
          </a:ln>
        </p:spPr>
        <p:txBody>
          <a:bodyPr lIns="45718" tIns="45718" rIns="45718" bIns="45718"/>
          <a:lstStyle/>
          <a:p>
            <a:pPr/>
          </a:p>
        </p:txBody>
      </p:sp>
      <p:sp>
        <p:nvSpPr>
          <p:cNvPr id="355" name="Shape 9"/>
          <p:cNvSpPr/>
          <p:nvPr/>
        </p:nvSpPr>
        <p:spPr>
          <a:xfrm>
            <a:off x="11542014" y="519672"/>
            <a:ext cx="50296" cy="248426"/>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356" name="Shape 10"/>
          <p:cNvSpPr/>
          <p:nvPr/>
        </p:nvSpPr>
        <p:spPr>
          <a:xfrm>
            <a:off x="11633454" y="473845"/>
            <a:ext cx="50296" cy="294254"/>
          </a:xfrm>
          <a:prstGeom prst="roundRect">
            <a:avLst>
              <a:gd name="adj" fmla="val 49975"/>
            </a:avLst>
          </a:prstGeom>
          <a:solidFill>
            <a:srgbClr val="60A5FA">
              <a:alpha val="64999"/>
            </a:srgbClr>
          </a:solidFill>
          <a:ln w="12700">
            <a:miter lim="400000"/>
          </a:ln>
        </p:spPr>
        <p:txBody>
          <a:bodyPr lIns="45718" tIns="45718" rIns="45718" bIns="45718"/>
          <a:lstStyle/>
          <a:p>
            <a:pPr/>
          </a:p>
        </p:txBody>
      </p:sp>
      <p:sp>
        <p:nvSpPr>
          <p:cNvPr id="357" name="Shape 11"/>
          <p:cNvSpPr/>
          <p:nvPr/>
        </p:nvSpPr>
        <p:spPr>
          <a:xfrm>
            <a:off x="522638" y="1828800"/>
            <a:ext cx="3017523" cy="2240280"/>
          </a:xfrm>
          <a:prstGeom prst="roundRect">
            <a:avLst>
              <a:gd name="adj" fmla="val 3673"/>
            </a:avLst>
          </a:prstGeom>
          <a:solidFill>
            <a:srgbClr val="2A2563"/>
          </a:solidFill>
          <a:ln w="19050">
            <a:solidFill>
              <a:srgbClr val="F472B6"/>
            </a:solidFill>
          </a:ln>
        </p:spPr>
        <p:txBody>
          <a:bodyPr lIns="45718" tIns="45718" rIns="45718" bIns="45718"/>
          <a:lstStyle/>
          <a:p>
            <a:pPr/>
          </a:p>
        </p:txBody>
      </p:sp>
      <p:sp>
        <p:nvSpPr>
          <p:cNvPr id="358" name="Text 12"/>
          <p:cNvSpPr txBox="1"/>
          <p:nvPr/>
        </p:nvSpPr>
        <p:spPr>
          <a:xfrm>
            <a:off x="796957" y="1993392"/>
            <a:ext cx="182880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00" sz="900">
                <a:solidFill>
                  <a:srgbClr val="F472B6"/>
                </a:solidFill>
                <a:latin typeface="Pretendard Bold"/>
                <a:ea typeface="Pretendard Bold"/>
                <a:cs typeface="Pretendard Bold"/>
                <a:sym typeface="Pretendard Bold"/>
              </a:defRPr>
            </a:lvl1pPr>
          </a:lstStyle>
          <a:p>
            <a:pPr/>
            <a:r>
              <a:t>FRONTEND</a:t>
            </a:r>
          </a:p>
        </p:txBody>
      </p:sp>
      <p:sp>
        <p:nvSpPr>
          <p:cNvPr id="359" name="Text 13"/>
          <p:cNvSpPr txBox="1"/>
          <p:nvPr/>
        </p:nvSpPr>
        <p:spPr>
          <a:xfrm>
            <a:off x="796957" y="2249422"/>
            <a:ext cx="2560324"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solidFill>
                  <a:srgbClr val="FFFFFF"/>
                </a:solidFill>
                <a:latin typeface="Pretendard Bold"/>
                <a:ea typeface="Pretendard Bold"/>
                <a:cs typeface="Pretendard Bold"/>
                <a:sym typeface="Pretendard Bold"/>
              </a:defRPr>
            </a:lvl1pPr>
          </a:lstStyle>
          <a:p>
            <a:pPr/>
            <a:r>
              <a:t>React 19 + Vite</a:t>
            </a:r>
          </a:p>
        </p:txBody>
      </p:sp>
      <p:sp>
        <p:nvSpPr>
          <p:cNvPr id="360" name="Text 14"/>
          <p:cNvSpPr txBox="1"/>
          <p:nvPr/>
        </p:nvSpPr>
        <p:spPr>
          <a:xfrm>
            <a:off x="796956" y="2651760"/>
            <a:ext cx="2606046"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C9C6F0"/>
                </a:solidFill>
              </a:defRPr>
            </a:lvl1pPr>
          </a:lstStyle>
          <a:p>
            <a:pPr/>
            <a:r>
              <a:t>·  UI · 재생 · 상태 관리</a:t>
            </a:r>
          </a:p>
        </p:txBody>
      </p:sp>
      <p:sp>
        <p:nvSpPr>
          <p:cNvPr id="361" name="Text 15"/>
          <p:cNvSpPr txBox="1"/>
          <p:nvPr/>
        </p:nvSpPr>
        <p:spPr>
          <a:xfrm>
            <a:off x="796956" y="2962655"/>
            <a:ext cx="2606046"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C9C6F0"/>
                </a:solidFill>
              </a:defRPr>
            </a:lvl1pPr>
          </a:lstStyle>
          <a:p>
            <a:pPr/>
            <a:r>
              <a:t>·  src/lib/api.js 단일 진입점</a:t>
            </a:r>
          </a:p>
        </p:txBody>
      </p:sp>
      <p:sp>
        <p:nvSpPr>
          <p:cNvPr id="362" name="Text 16"/>
          <p:cNvSpPr txBox="1"/>
          <p:nvPr/>
        </p:nvSpPr>
        <p:spPr>
          <a:xfrm>
            <a:off x="796956" y="3273552"/>
            <a:ext cx="2606046"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C9C6F0"/>
                </a:solidFill>
              </a:defRPr>
            </a:lvl1pPr>
          </a:lstStyle>
          <a:p>
            <a:pPr/>
            <a:r>
              <a:t>·  외부 API 키 미보유</a:t>
            </a:r>
          </a:p>
        </p:txBody>
      </p:sp>
      <p:sp>
        <p:nvSpPr>
          <p:cNvPr id="363" name="Text 17"/>
          <p:cNvSpPr txBox="1"/>
          <p:nvPr/>
        </p:nvSpPr>
        <p:spPr>
          <a:xfrm>
            <a:off x="796956" y="3712464"/>
            <a:ext cx="2606046"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정적 빌드는 Spring Boot에 포함</a:t>
            </a:r>
          </a:p>
        </p:txBody>
      </p:sp>
      <p:sp>
        <p:nvSpPr>
          <p:cNvPr id="364" name="Shape 18"/>
          <p:cNvSpPr/>
          <p:nvPr/>
        </p:nvSpPr>
        <p:spPr>
          <a:xfrm>
            <a:off x="4335686" y="1664205"/>
            <a:ext cx="3520443" cy="2697484"/>
          </a:xfrm>
          <a:prstGeom prst="roundRect">
            <a:avLst>
              <a:gd name="adj" fmla="val 3051"/>
            </a:avLst>
          </a:prstGeom>
          <a:solidFill>
            <a:srgbClr val="332D74"/>
          </a:solidFill>
          <a:ln w="25400">
            <a:solidFill>
              <a:srgbClr val="60A5FA"/>
            </a:solidFill>
          </a:ln>
        </p:spPr>
        <p:txBody>
          <a:bodyPr lIns="45718" tIns="45718" rIns="45718" bIns="45718"/>
          <a:lstStyle/>
          <a:p>
            <a:pPr/>
          </a:p>
        </p:txBody>
      </p:sp>
      <p:sp>
        <p:nvSpPr>
          <p:cNvPr id="365" name="Text 19"/>
          <p:cNvSpPr txBox="1"/>
          <p:nvPr/>
        </p:nvSpPr>
        <p:spPr>
          <a:xfrm>
            <a:off x="4610005" y="1828800"/>
            <a:ext cx="2743203"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00" sz="900">
                <a:solidFill>
                  <a:srgbClr val="60A5FA"/>
                </a:solidFill>
                <a:latin typeface="Pretendard Bold"/>
                <a:ea typeface="Pretendard Bold"/>
                <a:cs typeface="Pretendard Bold"/>
                <a:sym typeface="Pretendard Bold"/>
              </a:defRPr>
            </a:lvl1pPr>
          </a:lstStyle>
          <a:p>
            <a:pPr/>
            <a:r>
              <a:t>BACKEND · API PROXY</a:t>
            </a:r>
          </a:p>
        </p:txBody>
      </p:sp>
      <p:sp>
        <p:nvSpPr>
          <p:cNvPr id="366" name="Text 20"/>
          <p:cNvSpPr txBox="1"/>
          <p:nvPr/>
        </p:nvSpPr>
        <p:spPr>
          <a:xfrm>
            <a:off x="4610005" y="2084832"/>
            <a:ext cx="3017524"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solidFill>
                  <a:srgbClr val="FFFFFF"/>
                </a:solidFill>
                <a:latin typeface="Pretendard Bold"/>
                <a:ea typeface="Pretendard Bold"/>
                <a:cs typeface="Pretendard Bold"/>
                <a:sym typeface="Pretendard Bold"/>
              </a:defRPr>
            </a:lvl1pPr>
          </a:lstStyle>
          <a:p>
            <a:pPr/>
            <a:r>
              <a:t>Spring Boot 3.3.5</a:t>
            </a:r>
          </a:p>
        </p:txBody>
      </p:sp>
      <p:sp>
        <p:nvSpPr>
          <p:cNvPr id="367" name="Shape 21"/>
          <p:cNvSpPr/>
          <p:nvPr/>
        </p:nvSpPr>
        <p:spPr>
          <a:xfrm>
            <a:off x="4610005" y="2542032"/>
            <a:ext cx="1481332" cy="365764"/>
          </a:xfrm>
          <a:prstGeom prst="roundRect">
            <a:avLst>
              <a:gd name="adj" fmla="val 40000"/>
            </a:avLst>
          </a:prstGeom>
          <a:solidFill>
            <a:srgbClr val="2A2563">
              <a:alpha val="70000"/>
            </a:srgbClr>
          </a:solidFill>
          <a:ln w="12700">
            <a:solidFill>
              <a:srgbClr val="38BDF8"/>
            </a:solidFill>
          </a:ln>
        </p:spPr>
        <p:txBody>
          <a:bodyPr lIns="45718" tIns="45718" rIns="45718" bIns="45718"/>
          <a:lstStyle/>
          <a:p>
            <a:pPr/>
          </a:p>
        </p:txBody>
      </p:sp>
      <p:sp>
        <p:nvSpPr>
          <p:cNvPr id="368" name="Text 22"/>
          <p:cNvSpPr txBox="1"/>
          <p:nvPr/>
        </p:nvSpPr>
        <p:spPr>
          <a:xfrm>
            <a:off x="4610005" y="2641344"/>
            <a:ext cx="148133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API 프록시</a:t>
            </a:r>
          </a:p>
        </p:txBody>
      </p:sp>
      <p:sp>
        <p:nvSpPr>
          <p:cNvPr id="369" name="Shape 23"/>
          <p:cNvSpPr/>
          <p:nvPr/>
        </p:nvSpPr>
        <p:spPr>
          <a:xfrm>
            <a:off x="6182774" y="2542032"/>
            <a:ext cx="1481332" cy="365764"/>
          </a:xfrm>
          <a:prstGeom prst="roundRect">
            <a:avLst>
              <a:gd name="adj" fmla="val 40000"/>
            </a:avLst>
          </a:prstGeom>
          <a:solidFill>
            <a:srgbClr val="2A2563">
              <a:alpha val="70000"/>
            </a:srgbClr>
          </a:solidFill>
          <a:ln w="12700">
            <a:solidFill>
              <a:srgbClr val="38BDF8"/>
            </a:solidFill>
          </a:ln>
        </p:spPr>
        <p:txBody>
          <a:bodyPr lIns="45718" tIns="45718" rIns="45718" bIns="45718"/>
          <a:lstStyle/>
          <a:p>
            <a:pPr/>
          </a:p>
        </p:txBody>
      </p:sp>
      <p:sp>
        <p:nvSpPr>
          <p:cNvPr id="370" name="Text 24"/>
          <p:cNvSpPr txBox="1"/>
          <p:nvPr/>
        </p:nvSpPr>
        <p:spPr>
          <a:xfrm>
            <a:off x="6182774" y="2641344"/>
            <a:ext cx="148133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Caffeine 캐시</a:t>
            </a:r>
          </a:p>
        </p:txBody>
      </p:sp>
      <p:sp>
        <p:nvSpPr>
          <p:cNvPr id="371" name="Shape 25"/>
          <p:cNvSpPr/>
          <p:nvPr/>
        </p:nvSpPr>
        <p:spPr>
          <a:xfrm>
            <a:off x="4610005" y="3008376"/>
            <a:ext cx="1481332" cy="365764"/>
          </a:xfrm>
          <a:prstGeom prst="roundRect">
            <a:avLst>
              <a:gd name="adj" fmla="val 40000"/>
            </a:avLst>
          </a:prstGeom>
          <a:solidFill>
            <a:srgbClr val="2A2563">
              <a:alpha val="70000"/>
            </a:srgbClr>
          </a:solidFill>
          <a:ln w="12700">
            <a:solidFill>
              <a:srgbClr val="38BDF8"/>
            </a:solidFill>
          </a:ln>
        </p:spPr>
        <p:txBody>
          <a:bodyPr lIns="45718" tIns="45718" rIns="45718" bIns="45718"/>
          <a:lstStyle/>
          <a:p>
            <a:pPr/>
          </a:p>
        </p:txBody>
      </p:sp>
      <p:sp>
        <p:nvSpPr>
          <p:cNvPr id="372" name="Text 26"/>
          <p:cNvSpPr txBox="1"/>
          <p:nvPr/>
        </p:nvSpPr>
        <p:spPr>
          <a:xfrm>
            <a:off x="4610005" y="3107688"/>
            <a:ext cx="148133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Rate Limit</a:t>
            </a:r>
          </a:p>
        </p:txBody>
      </p:sp>
      <p:sp>
        <p:nvSpPr>
          <p:cNvPr id="373" name="Shape 27"/>
          <p:cNvSpPr/>
          <p:nvPr/>
        </p:nvSpPr>
        <p:spPr>
          <a:xfrm>
            <a:off x="6182774" y="3008376"/>
            <a:ext cx="1481332" cy="365764"/>
          </a:xfrm>
          <a:prstGeom prst="roundRect">
            <a:avLst>
              <a:gd name="adj" fmla="val 40000"/>
            </a:avLst>
          </a:prstGeom>
          <a:solidFill>
            <a:srgbClr val="2A2563">
              <a:alpha val="70000"/>
            </a:srgbClr>
          </a:solidFill>
          <a:ln w="12700">
            <a:solidFill>
              <a:srgbClr val="38BDF8"/>
            </a:solidFill>
          </a:ln>
        </p:spPr>
        <p:txBody>
          <a:bodyPr lIns="45718" tIns="45718" rIns="45718" bIns="45718"/>
          <a:lstStyle/>
          <a:p>
            <a:pPr/>
          </a:p>
        </p:txBody>
      </p:sp>
      <p:sp>
        <p:nvSpPr>
          <p:cNvPr id="374" name="Text 28"/>
          <p:cNvSpPr txBox="1"/>
          <p:nvPr/>
        </p:nvSpPr>
        <p:spPr>
          <a:xfrm>
            <a:off x="6182774" y="3107688"/>
            <a:ext cx="148133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공통 에러 응답</a:t>
            </a:r>
          </a:p>
        </p:txBody>
      </p:sp>
      <p:sp>
        <p:nvSpPr>
          <p:cNvPr id="375" name="Shape 29"/>
          <p:cNvSpPr/>
          <p:nvPr/>
        </p:nvSpPr>
        <p:spPr>
          <a:xfrm>
            <a:off x="4610005" y="3474720"/>
            <a:ext cx="1481332" cy="365764"/>
          </a:xfrm>
          <a:prstGeom prst="roundRect">
            <a:avLst>
              <a:gd name="adj" fmla="val 40000"/>
            </a:avLst>
          </a:prstGeom>
          <a:solidFill>
            <a:srgbClr val="2A2563">
              <a:alpha val="70000"/>
            </a:srgbClr>
          </a:solidFill>
          <a:ln w="12700">
            <a:solidFill>
              <a:srgbClr val="38BDF8"/>
            </a:solidFill>
          </a:ln>
        </p:spPr>
        <p:txBody>
          <a:bodyPr lIns="45718" tIns="45718" rIns="45718" bIns="45718"/>
          <a:lstStyle/>
          <a:p>
            <a:pPr/>
          </a:p>
        </p:txBody>
      </p:sp>
      <p:sp>
        <p:nvSpPr>
          <p:cNvPr id="376" name="Text 30"/>
          <p:cNvSpPr txBox="1"/>
          <p:nvPr/>
        </p:nvSpPr>
        <p:spPr>
          <a:xfrm>
            <a:off x="4610005" y="3574030"/>
            <a:ext cx="148133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Swagger 문서</a:t>
            </a:r>
          </a:p>
        </p:txBody>
      </p:sp>
      <p:sp>
        <p:nvSpPr>
          <p:cNvPr id="377" name="Shape 31"/>
          <p:cNvSpPr/>
          <p:nvPr/>
        </p:nvSpPr>
        <p:spPr>
          <a:xfrm>
            <a:off x="6182774" y="3474720"/>
            <a:ext cx="1481332" cy="365764"/>
          </a:xfrm>
          <a:prstGeom prst="roundRect">
            <a:avLst>
              <a:gd name="adj" fmla="val 40000"/>
            </a:avLst>
          </a:prstGeom>
          <a:solidFill>
            <a:srgbClr val="2A2563">
              <a:alpha val="70000"/>
            </a:srgbClr>
          </a:solidFill>
          <a:ln w="12700">
            <a:solidFill>
              <a:srgbClr val="FBBF24"/>
            </a:solidFill>
          </a:ln>
        </p:spPr>
        <p:txBody>
          <a:bodyPr lIns="45718" tIns="45718" rIns="45718" bIns="45718"/>
          <a:lstStyle/>
          <a:p>
            <a:pPr/>
          </a:p>
        </p:txBody>
      </p:sp>
      <p:sp>
        <p:nvSpPr>
          <p:cNvPr id="378" name="Text 32"/>
          <p:cNvSpPr txBox="1"/>
          <p:nvPr/>
        </p:nvSpPr>
        <p:spPr>
          <a:xfrm>
            <a:off x="6182774" y="3574030"/>
            <a:ext cx="148133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FBBF24"/>
                </a:solidFill>
              </a:defRPr>
            </a:lvl1pPr>
          </a:lstStyle>
          <a:p>
            <a:pPr/>
            <a:r>
              <a:t>Token 검증(OFF)</a:t>
            </a:r>
          </a:p>
        </p:txBody>
      </p:sp>
      <p:sp>
        <p:nvSpPr>
          <p:cNvPr id="379" name="Text 33"/>
          <p:cNvSpPr txBox="1"/>
          <p:nvPr/>
        </p:nvSpPr>
        <p:spPr>
          <a:xfrm>
            <a:off x="4610005" y="4041647"/>
            <a:ext cx="301752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Java 17 · Maven</a:t>
            </a:r>
          </a:p>
        </p:txBody>
      </p:sp>
      <p:sp>
        <p:nvSpPr>
          <p:cNvPr id="380" name="Shape 34"/>
          <p:cNvSpPr/>
          <p:nvPr/>
        </p:nvSpPr>
        <p:spPr>
          <a:xfrm>
            <a:off x="8999125" y="1664205"/>
            <a:ext cx="2487172" cy="1170435"/>
          </a:xfrm>
          <a:prstGeom prst="roundRect">
            <a:avLst>
              <a:gd name="adj" fmla="val 7031"/>
            </a:avLst>
          </a:prstGeom>
          <a:solidFill>
            <a:srgbClr val="2A2563"/>
          </a:solidFill>
          <a:ln w="15875">
            <a:solidFill>
              <a:srgbClr val="A78BFA"/>
            </a:solidFill>
          </a:ln>
        </p:spPr>
        <p:txBody>
          <a:bodyPr lIns="45718" tIns="45718" rIns="45718" bIns="45718"/>
          <a:lstStyle/>
          <a:p>
            <a:pPr/>
          </a:p>
        </p:txBody>
      </p:sp>
      <p:sp>
        <p:nvSpPr>
          <p:cNvPr id="381" name="Text 35"/>
          <p:cNvSpPr txBox="1"/>
          <p:nvPr/>
        </p:nvSpPr>
        <p:spPr>
          <a:xfrm>
            <a:off x="9227725" y="1828800"/>
            <a:ext cx="2103124"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A78BFA"/>
                </a:solidFill>
                <a:latin typeface="Pretendard Bold"/>
                <a:ea typeface="Pretendard Bold"/>
                <a:cs typeface="Pretendard Bold"/>
                <a:sym typeface="Pretendard Bold"/>
              </a:defRPr>
            </a:lvl1pPr>
          </a:lstStyle>
          <a:p>
            <a:pPr/>
            <a:r>
              <a:t>Claude API</a:t>
            </a:r>
          </a:p>
        </p:txBody>
      </p:sp>
      <p:sp>
        <p:nvSpPr>
          <p:cNvPr id="382" name="Text 36"/>
          <p:cNvSpPr txBox="1"/>
          <p:nvPr/>
        </p:nvSpPr>
        <p:spPr>
          <a:xfrm>
            <a:off x="9227725" y="2157983"/>
            <a:ext cx="21031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감정 분석 · 추천 · 믹스</a:t>
            </a:r>
          </a:p>
        </p:txBody>
      </p:sp>
      <p:sp>
        <p:nvSpPr>
          <p:cNvPr id="383" name="Text 37"/>
          <p:cNvSpPr txBox="1"/>
          <p:nvPr/>
        </p:nvSpPr>
        <p:spPr>
          <a:xfrm>
            <a:off x="9227725" y="2414016"/>
            <a:ext cx="210312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프롬프트 파싱 전담</a:t>
            </a:r>
          </a:p>
        </p:txBody>
      </p:sp>
      <p:sp>
        <p:nvSpPr>
          <p:cNvPr id="384" name="Shape 38"/>
          <p:cNvSpPr/>
          <p:nvPr/>
        </p:nvSpPr>
        <p:spPr>
          <a:xfrm>
            <a:off x="8999125" y="3035805"/>
            <a:ext cx="2487172" cy="1170435"/>
          </a:xfrm>
          <a:prstGeom prst="roundRect">
            <a:avLst>
              <a:gd name="adj" fmla="val 7031"/>
            </a:avLst>
          </a:prstGeom>
          <a:solidFill>
            <a:srgbClr val="2A2563"/>
          </a:solidFill>
          <a:ln w="15875">
            <a:solidFill>
              <a:srgbClr val="38BDF8"/>
            </a:solidFill>
          </a:ln>
        </p:spPr>
        <p:txBody>
          <a:bodyPr lIns="45718" tIns="45718" rIns="45718" bIns="45718"/>
          <a:lstStyle/>
          <a:p>
            <a:pPr/>
          </a:p>
        </p:txBody>
      </p:sp>
      <p:sp>
        <p:nvSpPr>
          <p:cNvPr id="385" name="Text 39"/>
          <p:cNvSpPr txBox="1"/>
          <p:nvPr/>
        </p:nvSpPr>
        <p:spPr>
          <a:xfrm>
            <a:off x="9227725" y="3200400"/>
            <a:ext cx="2240284" cy="177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38BDF8"/>
                </a:solidFill>
                <a:latin typeface="Pretendard Bold"/>
                <a:ea typeface="Pretendard Bold"/>
                <a:cs typeface="Pretendard Bold"/>
                <a:sym typeface="Pretendard Bold"/>
              </a:defRPr>
            </a:lvl1pPr>
          </a:lstStyle>
          <a:p>
            <a:pPr/>
            <a:r>
              <a:t>YouTube Data API v3</a:t>
            </a:r>
          </a:p>
        </p:txBody>
      </p:sp>
      <p:sp>
        <p:nvSpPr>
          <p:cNvPr id="386" name="Text 40"/>
          <p:cNvSpPr txBox="1"/>
          <p:nvPr/>
        </p:nvSpPr>
        <p:spPr>
          <a:xfrm>
            <a:off x="9227725" y="3529584"/>
            <a:ext cx="21031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차트 · 검색 · videoId</a:t>
            </a:r>
          </a:p>
        </p:txBody>
      </p:sp>
      <p:sp>
        <p:nvSpPr>
          <p:cNvPr id="387" name="Text 41"/>
          <p:cNvSpPr txBox="1"/>
          <p:nvPr/>
        </p:nvSpPr>
        <p:spPr>
          <a:xfrm>
            <a:off x="9227725" y="3785615"/>
            <a:ext cx="210312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IFrame Player로 재생</a:t>
            </a:r>
          </a:p>
        </p:txBody>
      </p:sp>
      <p:sp>
        <p:nvSpPr>
          <p:cNvPr id="388" name="Shape 42"/>
          <p:cNvSpPr/>
          <p:nvPr/>
        </p:nvSpPr>
        <p:spPr>
          <a:xfrm>
            <a:off x="522638" y="4572000"/>
            <a:ext cx="3017523" cy="1024128"/>
          </a:xfrm>
          <a:prstGeom prst="roundRect">
            <a:avLst>
              <a:gd name="adj" fmla="val 8036"/>
            </a:avLst>
          </a:prstGeom>
          <a:solidFill>
            <a:srgbClr val="2A2563"/>
          </a:solidFill>
          <a:ln w="15875">
            <a:solidFill>
              <a:srgbClr val="FBBF24"/>
            </a:solidFill>
          </a:ln>
        </p:spPr>
        <p:txBody>
          <a:bodyPr lIns="45718" tIns="45718" rIns="45718" bIns="45718"/>
          <a:lstStyle/>
          <a:p>
            <a:pPr/>
          </a:p>
        </p:txBody>
      </p:sp>
      <p:sp>
        <p:nvSpPr>
          <p:cNvPr id="389" name="Text 43"/>
          <p:cNvSpPr txBox="1"/>
          <p:nvPr/>
        </p:nvSpPr>
        <p:spPr>
          <a:xfrm>
            <a:off x="796957" y="4718303"/>
            <a:ext cx="265176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FBBF24"/>
                </a:solidFill>
                <a:latin typeface="Pretendard Bold"/>
                <a:ea typeface="Pretendard Bold"/>
                <a:cs typeface="Pretendard Bold"/>
                <a:sym typeface="Pretendard Bold"/>
              </a:defRPr>
            </a:lvl1pPr>
          </a:lstStyle>
          <a:p>
            <a:pPr/>
            <a:r>
              <a:t>Firebase Auth · Firestore</a:t>
            </a:r>
          </a:p>
        </p:txBody>
      </p:sp>
      <p:sp>
        <p:nvSpPr>
          <p:cNvPr id="390" name="Text 44"/>
          <p:cNvSpPr txBox="1"/>
          <p:nvPr/>
        </p:nvSpPr>
        <p:spPr>
          <a:xfrm>
            <a:off x="796957" y="5010910"/>
            <a:ext cx="2651763"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로그인 · 좋아요 · 앨범 · 히스토리</a:t>
            </a:r>
          </a:p>
        </p:txBody>
      </p:sp>
      <p:sp>
        <p:nvSpPr>
          <p:cNvPr id="391" name="Text 45"/>
          <p:cNvSpPr txBox="1"/>
          <p:nvPr/>
        </p:nvSpPr>
        <p:spPr>
          <a:xfrm>
            <a:off x="796957" y="5266944"/>
            <a:ext cx="265176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프론트 SDK 직접 연동</a:t>
            </a:r>
          </a:p>
        </p:txBody>
      </p:sp>
      <p:sp>
        <p:nvSpPr>
          <p:cNvPr id="392" name="Shape 46"/>
          <p:cNvSpPr/>
          <p:nvPr/>
        </p:nvSpPr>
        <p:spPr>
          <a:xfrm>
            <a:off x="4335686" y="4572000"/>
            <a:ext cx="3520443" cy="1024128"/>
          </a:xfrm>
          <a:prstGeom prst="roundRect">
            <a:avLst>
              <a:gd name="adj" fmla="val 8036"/>
            </a:avLst>
          </a:prstGeom>
          <a:solidFill>
            <a:srgbClr val="2A2563"/>
          </a:solidFill>
          <a:ln w="15875">
            <a:solidFill>
              <a:srgbClr val="34D399"/>
            </a:solidFill>
          </a:ln>
        </p:spPr>
        <p:txBody>
          <a:bodyPr lIns="45718" tIns="45718" rIns="45718" bIns="45718"/>
          <a:lstStyle/>
          <a:p>
            <a:pPr/>
          </a:p>
        </p:txBody>
      </p:sp>
      <p:sp>
        <p:nvSpPr>
          <p:cNvPr id="393" name="Text 47"/>
          <p:cNvSpPr txBox="1"/>
          <p:nvPr/>
        </p:nvSpPr>
        <p:spPr>
          <a:xfrm>
            <a:off x="4610005" y="4718303"/>
            <a:ext cx="301752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34D399"/>
                </a:solidFill>
                <a:latin typeface="Pretendard Bold"/>
                <a:ea typeface="Pretendard Bold"/>
                <a:cs typeface="Pretendard Bold"/>
                <a:sym typeface="Pretendard Bold"/>
              </a:defRPr>
            </a:lvl1pPr>
          </a:lstStyle>
          <a:p>
            <a:pPr/>
            <a:r>
              <a:t>H2 Analytics DB (파일)</a:t>
            </a:r>
          </a:p>
        </p:txBody>
      </p:sp>
      <p:sp>
        <p:nvSpPr>
          <p:cNvPr id="394" name="Text 48"/>
          <p:cNvSpPr txBox="1"/>
          <p:nvPr/>
        </p:nvSpPr>
        <p:spPr>
          <a:xfrm>
            <a:off x="4610005" y="5010910"/>
            <a:ext cx="310896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000">
                <a:solidFill>
                  <a:srgbClr val="C9C6F0"/>
                </a:solidFill>
              </a:defRPr>
            </a:lvl1pPr>
          </a:lstStyle>
          <a:p>
            <a:pPr/>
            <a:r>
              <a:t>endpoint · status · latency 지표</a:t>
            </a:r>
          </a:p>
        </p:txBody>
      </p:sp>
      <p:sp>
        <p:nvSpPr>
          <p:cNvPr id="395" name="Text 49"/>
          <p:cNvSpPr txBox="1"/>
          <p:nvPr/>
        </p:nvSpPr>
        <p:spPr>
          <a:xfrm>
            <a:off x="4610005" y="5266944"/>
            <a:ext cx="310896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hashed IP만 저장 — 원문·키 미저장</a:t>
            </a:r>
          </a:p>
        </p:txBody>
      </p:sp>
      <p:sp>
        <p:nvSpPr>
          <p:cNvPr id="396" name="Shape 50"/>
          <p:cNvSpPr/>
          <p:nvPr/>
        </p:nvSpPr>
        <p:spPr>
          <a:xfrm>
            <a:off x="3540157" y="2926077"/>
            <a:ext cx="795532" cy="4"/>
          </a:xfrm>
          <a:prstGeom prst="line">
            <a:avLst/>
          </a:prstGeom>
          <a:ln w="19050">
            <a:solidFill>
              <a:srgbClr val="C9C6F0"/>
            </a:solidFill>
          </a:ln>
        </p:spPr>
        <p:txBody>
          <a:bodyPr lIns="45718" tIns="45718" rIns="45718" bIns="45718"/>
          <a:lstStyle/>
          <a:p>
            <a:pPr/>
          </a:p>
        </p:txBody>
      </p:sp>
      <p:sp>
        <p:nvSpPr>
          <p:cNvPr id="397" name="Text 51"/>
          <p:cNvSpPr txBox="1"/>
          <p:nvPr/>
        </p:nvSpPr>
        <p:spPr>
          <a:xfrm>
            <a:off x="3412142" y="2633472"/>
            <a:ext cx="106070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800">
                <a:solidFill>
                  <a:srgbClr val="9A95CF"/>
                </a:solidFill>
              </a:defRPr>
            </a:lvl1pPr>
          </a:lstStyle>
          <a:p>
            <a:pPr/>
            <a:r>
              <a:t>HTTPS /api/**</a:t>
            </a:r>
          </a:p>
        </p:txBody>
      </p:sp>
      <p:sp>
        <p:nvSpPr>
          <p:cNvPr id="398" name="Shape 52"/>
          <p:cNvSpPr/>
          <p:nvPr/>
        </p:nvSpPr>
        <p:spPr>
          <a:xfrm>
            <a:off x="7856125" y="2249421"/>
            <a:ext cx="1143004" cy="6"/>
          </a:xfrm>
          <a:prstGeom prst="line">
            <a:avLst/>
          </a:prstGeom>
          <a:ln w="19050">
            <a:solidFill>
              <a:srgbClr val="A78BFA"/>
            </a:solidFill>
          </a:ln>
        </p:spPr>
        <p:txBody>
          <a:bodyPr lIns="45718" tIns="45718" rIns="45718" bIns="45718"/>
          <a:lstStyle/>
          <a:p>
            <a:pPr/>
          </a:p>
        </p:txBody>
      </p:sp>
      <p:sp>
        <p:nvSpPr>
          <p:cNvPr id="399" name="Shape 53"/>
          <p:cNvSpPr/>
          <p:nvPr/>
        </p:nvSpPr>
        <p:spPr>
          <a:xfrm>
            <a:off x="7856125" y="3621021"/>
            <a:ext cx="1143004" cy="6"/>
          </a:xfrm>
          <a:prstGeom prst="line">
            <a:avLst/>
          </a:prstGeom>
          <a:ln w="19050">
            <a:solidFill>
              <a:srgbClr val="38BDF8"/>
            </a:solidFill>
          </a:ln>
        </p:spPr>
        <p:txBody>
          <a:bodyPr lIns="45718" tIns="45718" rIns="45718" bIns="45718"/>
          <a:lstStyle/>
          <a:p>
            <a:pPr/>
          </a:p>
        </p:txBody>
      </p:sp>
      <p:sp>
        <p:nvSpPr>
          <p:cNvPr id="400" name="Text 54"/>
          <p:cNvSpPr txBox="1"/>
          <p:nvPr/>
        </p:nvSpPr>
        <p:spPr>
          <a:xfrm>
            <a:off x="7782975" y="2798064"/>
            <a:ext cx="132588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800">
                <a:solidFill>
                  <a:srgbClr val="9A95CF"/>
                </a:solidFill>
              </a:defRPr>
            </a:lvl1pPr>
          </a:lstStyle>
          <a:p>
            <a:pPr/>
            <a:r>
              <a:t>서버 측 호출 · 키 보호</a:t>
            </a:r>
          </a:p>
        </p:txBody>
      </p:sp>
      <p:sp>
        <p:nvSpPr>
          <p:cNvPr id="401" name="Shape 55"/>
          <p:cNvSpPr/>
          <p:nvPr/>
        </p:nvSpPr>
        <p:spPr>
          <a:xfrm>
            <a:off x="2031396" y="4069079"/>
            <a:ext cx="4" cy="502920"/>
          </a:xfrm>
          <a:prstGeom prst="line">
            <a:avLst/>
          </a:prstGeom>
          <a:ln w="15875">
            <a:solidFill>
              <a:srgbClr val="FBBF24"/>
            </a:solidFill>
            <a:prstDash val="dash"/>
          </a:ln>
        </p:spPr>
        <p:txBody>
          <a:bodyPr lIns="45718" tIns="45718" rIns="45718" bIns="45718"/>
          <a:lstStyle/>
          <a:p>
            <a:pPr/>
          </a:p>
        </p:txBody>
      </p:sp>
      <p:sp>
        <p:nvSpPr>
          <p:cNvPr id="402" name="Shape 56"/>
          <p:cNvSpPr/>
          <p:nvPr/>
        </p:nvSpPr>
        <p:spPr>
          <a:xfrm>
            <a:off x="6091335" y="4361686"/>
            <a:ext cx="4" cy="210316"/>
          </a:xfrm>
          <a:prstGeom prst="line">
            <a:avLst/>
          </a:prstGeom>
          <a:ln w="15875">
            <a:solidFill>
              <a:srgbClr val="34D399"/>
            </a:solidFill>
          </a:ln>
        </p:spPr>
        <p:txBody>
          <a:bodyPr lIns="45718" tIns="45718" rIns="45718" bIns="45718"/>
          <a:lstStyle/>
          <a:p>
            <a:pPr/>
          </a:p>
        </p:txBody>
      </p:sp>
      <p:sp>
        <p:nvSpPr>
          <p:cNvPr id="403" name="Shape 57"/>
          <p:cNvSpPr/>
          <p:nvPr/>
        </p:nvSpPr>
        <p:spPr>
          <a:xfrm>
            <a:off x="8999125" y="4572000"/>
            <a:ext cx="2487172" cy="1024128"/>
          </a:xfrm>
          <a:prstGeom prst="roundRect">
            <a:avLst>
              <a:gd name="adj" fmla="val 8036"/>
            </a:avLst>
          </a:prstGeom>
          <a:solidFill>
            <a:srgbClr val="3B3484"/>
          </a:solidFill>
          <a:ln w="15875">
            <a:solidFill>
              <a:srgbClr val="F472B6"/>
            </a:solidFill>
          </a:ln>
        </p:spPr>
        <p:txBody>
          <a:bodyPr lIns="45718" tIns="45718" rIns="45718" bIns="45718"/>
          <a:lstStyle/>
          <a:p>
            <a:pPr/>
          </a:p>
        </p:txBody>
      </p:sp>
      <p:pic>
        <p:nvPicPr>
          <p:cNvPr id="404" name="Image 0" descr="Image 0"/>
          <p:cNvPicPr>
            <a:picLocks noChangeAspect="1"/>
          </p:cNvPicPr>
          <p:nvPr/>
        </p:nvPicPr>
        <p:blipFill>
          <a:blip r:embed="rId3">
            <a:extLst/>
          </a:blip>
          <a:stretch>
            <a:fillRect/>
          </a:stretch>
        </p:blipFill>
        <p:spPr>
          <a:xfrm>
            <a:off x="9227725" y="4754879"/>
            <a:ext cx="237748" cy="237748"/>
          </a:xfrm>
          <a:prstGeom prst="rect">
            <a:avLst/>
          </a:prstGeom>
          <a:ln w="12700">
            <a:miter lim="400000"/>
          </a:ln>
        </p:spPr>
      </p:pic>
      <p:sp>
        <p:nvSpPr>
          <p:cNvPr id="405" name="Text 58"/>
          <p:cNvSpPr txBox="1"/>
          <p:nvPr/>
        </p:nvSpPr>
        <p:spPr>
          <a:xfrm>
            <a:off x="9556911" y="4700015"/>
            <a:ext cx="1828803"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472B6"/>
                </a:solidFill>
                <a:latin typeface="Pretendard Bold"/>
                <a:ea typeface="Pretendard Bold"/>
                <a:cs typeface="Pretendard Bold"/>
                <a:sym typeface="Pretendard Bold"/>
              </a:defRPr>
            </a:lvl1pPr>
          </a:lstStyle>
          <a:p>
            <a:pPr/>
            <a:r>
              <a:t>API 키는 백엔드</a:t>
            </a:r>
          </a:p>
        </p:txBody>
      </p:sp>
      <p:sp>
        <p:nvSpPr>
          <p:cNvPr id="406" name="Text 59"/>
          <p:cNvSpPr txBox="1"/>
          <p:nvPr/>
        </p:nvSpPr>
        <p:spPr>
          <a:xfrm>
            <a:off x="9556911" y="4956047"/>
            <a:ext cx="1828803"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472B6"/>
                </a:solidFill>
                <a:latin typeface="Pretendard Bold"/>
                <a:ea typeface="Pretendard Bold"/>
                <a:cs typeface="Pretendard Bold"/>
                <a:sym typeface="Pretendard Bold"/>
              </a:defRPr>
            </a:lvl1pPr>
          </a:lstStyle>
          <a:p>
            <a:pPr/>
            <a:r>
              <a:t>환경변수에만 존재</a:t>
            </a:r>
          </a:p>
        </p:txBody>
      </p:sp>
      <p:sp>
        <p:nvSpPr>
          <p:cNvPr id="407" name="Text 60"/>
          <p:cNvSpPr txBox="1"/>
          <p:nvPr/>
        </p:nvSpPr>
        <p:spPr>
          <a:xfrm>
            <a:off x="9227725" y="5248654"/>
            <a:ext cx="210312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900">
                <a:solidFill>
                  <a:srgbClr val="9A95CF"/>
                </a:solidFill>
              </a:defRPr>
            </a:lvl1pPr>
          </a:lstStyle>
          <a:p>
            <a:pPr/>
            <a:r>
              <a:t>프론트 번들에 키 없음</a:t>
            </a:r>
          </a:p>
        </p:txBody>
      </p:sp>
      <p:sp>
        <p:nvSpPr>
          <p:cNvPr id="408" name="Shape 61"/>
          <p:cNvSpPr/>
          <p:nvPr/>
        </p:nvSpPr>
        <p:spPr>
          <a:xfrm>
            <a:off x="621791" y="5852159"/>
            <a:ext cx="10963658" cy="566932"/>
          </a:xfrm>
          <a:prstGeom prst="roundRect">
            <a:avLst>
              <a:gd name="adj" fmla="val 14516"/>
            </a:avLst>
          </a:prstGeom>
          <a:solidFill>
            <a:srgbClr val="2A2563"/>
          </a:solidFill>
          <a:ln w="12700">
            <a:solidFill>
              <a:srgbClr val="4A4392"/>
            </a:solidFill>
          </a:ln>
        </p:spPr>
        <p:txBody>
          <a:bodyPr lIns="45718" tIns="45718" rIns="45718" bIns="45718"/>
          <a:lstStyle/>
          <a:p>
            <a:pPr/>
          </a:p>
        </p:txBody>
      </p:sp>
      <p:sp>
        <p:nvSpPr>
          <p:cNvPr id="409" name="Text 62"/>
          <p:cNvSpPr txBox="1"/>
          <p:nvPr/>
        </p:nvSpPr>
        <p:spPr>
          <a:xfrm>
            <a:off x="896111" y="6053073"/>
            <a:ext cx="1097281"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34D399"/>
                </a:solidFill>
                <a:latin typeface="Pretendard Bold"/>
                <a:ea typeface="Pretendard Bold"/>
                <a:cs typeface="Pretendard Bold"/>
                <a:sym typeface="Pretendard Bold"/>
              </a:defRPr>
            </a:lvl1pPr>
          </a:lstStyle>
          <a:p>
            <a:pPr/>
            <a:r>
              <a:t>운영 환경</a:t>
            </a:r>
          </a:p>
        </p:txBody>
      </p:sp>
      <p:sp>
        <p:nvSpPr>
          <p:cNvPr id="410" name="Text 63"/>
          <p:cNvSpPr txBox="1"/>
          <p:nvPr/>
        </p:nvSpPr>
        <p:spPr>
          <a:xfrm>
            <a:off x="2011677" y="6065773"/>
            <a:ext cx="1554485"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Oracle VM</a:t>
            </a:r>
          </a:p>
        </p:txBody>
      </p:sp>
      <p:sp>
        <p:nvSpPr>
          <p:cNvPr id="411" name="Text 64"/>
          <p:cNvSpPr txBox="1"/>
          <p:nvPr/>
        </p:nvSpPr>
        <p:spPr>
          <a:xfrm>
            <a:off x="3584447" y="6065773"/>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Caddy Reverse Proxy</a:t>
            </a:r>
          </a:p>
        </p:txBody>
      </p:sp>
      <p:sp>
        <p:nvSpPr>
          <p:cNvPr id="412" name="Text 65"/>
          <p:cNvSpPr txBox="1"/>
          <p:nvPr/>
        </p:nvSpPr>
        <p:spPr>
          <a:xfrm>
            <a:off x="5157215" y="6065773"/>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systemd 서비스</a:t>
            </a:r>
          </a:p>
        </p:txBody>
      </p:sp>
      <p:sp>
        <p:nvSpPr>
          <p:cNvPr id="413" name="Text 66"/>
          <p:cNvSpPr txBox="1"/>
          <p:nvPr/>
        </p:nvSpPr>
        <p:spPr>
          <a:xfrm>
            <a:off x="6729983" y="6065773"/>
            <a:ext cx="155448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단일 실행 JAR · 약 31MB</a:t>
            </a:r>
          </a:p>
        </p:txBody>
      </p:sp>
      <p:sp>
        <p:nvSpPr>
          <p:cNvPr id="414" name="Text 67"/>
          <p:cNvSpPr txBox="1"/>
          <p:nvPr/>
        </p:nvSpPr>
        <p:spPr>
          <a:xfrm>
            <a:off x="8302752" y="6065773"/>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내부 포트 8090</a:t>
            </a:r>
          </a:p>
        </p:txBody>
      </p:sp>
      <p:sp>
        <p:nvSpPr>
          <p:cNvPr id="415" name="Text 68"/>
          <p:cNvSpPr txBox="1"/>
          <p:nvPr/>
        </p:nvSpPr>
        <p:spPr>
          <a:xfrm>
            <a:off x="9875518" y="6065773"/>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context  /music-curation</a:t>
            </a:r>
          </a:p>
        </p:txBody>
      </p:sp>
      <p:sp>
        <p:nvSpPr>
          <p:cNvPr id="416" name="Text 69"/>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417" name="Text 70"/>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07 / 15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421" name="Shape 0"/>
          <p:cNvSpPr/>
          <p:nvPr/>
        </p:nvSpPr>
        <p:spPr>
          <a:xfrm>
            <a:off x="-2194564" y="-2194564"/>
            <a:ext cx="5943608" cy="5943608"/>
          </a:xfrm>
          <a:prstGeom prst="ellipse">
            <a:avLst/>
          </a:prstGeom>
          <a:solidFill>
            <a:srgbClr val="60A5FA">
              <a:alpha val="11000"/>
            </a:srgbClr>
          </a:solidFill>
          <a:ln w="12700">
            <a:miter lim="400000"/>
          </a:ln>
        </p:spPr>
        <p:txBody>
          <a:bodyPr lIns="45718" tIns="45718" rIns="45718" bIns="45718"/>
          <a:lstStyle/>
          <a:p>
            <a:pPr/>
          </a:p>
        </p:txBody>
      </p:sp>
      <p:sp>
        <p:nvSpPr>
          <p:cNvPr id="422" name="Shape 1"/>
          <p:cNvSpPr/>
          <p:nvPr/>
        </p:nvSpPr>
        <p:spPr>
          <a:xfrm>
            <a:off x="9692640" y="4572000"/>
            <a:ext cx="5029207" cy="5029200"/>
          </a:xfrm>
          <a:prstGeom prst="ellipse">
            <a:avLst/>
          </a:prstGeom>
          <a:solidFill>
            <a:srgbClr val="A78BFA">
              <a:alpha val="10000"/>
            </a:srgbClr>
          </a:solidFill>
          <a:ln w="12700">
            <a:miter lim="400000"/>
          </a:ln>
        </p:spPr>
        <p:txBody>
          <a:bodyPr lIns="45718" tIns="45718" rIns="45718" bIns="45718"/>
          <a:lstStyle/>
          <a:p>
            <a:pPr/>
          </a:p>
        </p:txBody>
      </p:sp>
      <p:sp>
        <p:nvSpPr>
          <p:cNvPr id="423" name="Shape 2"/>
          <p:cNvSpPr/>
          <p:nvPr/>
        </p:nvSpPr>
        <p:spPr>
          <a:xfrm>
            <a:off x="640080" y="457200"/>
            <a:ext cx="1298448" cy="310896"/>
          </a:xfrm>
          <a:prstGeom prst="roundRect">
            <a:avLst>
              <a:gd name="adj" fmla="val 47059"/>
            </a:avLst>
          </a:prstGeom>
          <a:solidFill>
            <a:srgbClr val="2A2563">
              <a:alpha val="64999"/>
            </a:srgbClr>
          </a:solidFill>
          <a:ln w="12700">
            <a:solidFill>
              <a:srgbClr val="34D399"/>
            </a:solidFill>
          </a:ln>
        </p:spPr>
        <p:txBody>
          <a:bodyPr lIns="45718" tIns="45718" rIns="45718" bIns="45718"/>
          <a:lstStyle/>
          <a:p>
            <a:pPr/>
          </a:p>
        </p:txBody>
      </p:sp>
      <p:sp>
        <p:nvSpPr>
          <p:cNvPr id="424"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34D399"/>
                </a:solidFill>
                <a:latin typeface="Pretendard Bold"/>
                <a:ea typeface="Pretendard Bold"/>
                <a:cs typeface="Pretendard Bold"/>
                <a:sym typeface="Pretendard Bold"/>
              </a:defRPr>
            </a:lvl1pPr>
          </a:lstStyle>
          <a:p>
            <a:pPr/>
            <a:r>
              <a:t>CHAPTER 06</a:t>
            </a:r>
          </a:p>
        </p:txBody>
      </p:sp>
      <p:sp>
        <p:nvSpPr>
          <p:cNvPr id="425"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백엔드 구현</a:t>
            </a:r>
          </a:p>
        </p:txBody>
      </p:sp>
      <p:sp>
        <p:nvSpPr>
          <p:cNvPr id="426"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프론트 중심 프로젝트를 실서비스형 API 구조로 확장했다</a:t>
            </a:r>
          </a:p>
        </p:txBody>
      </p:sp>
      <p:sp>
        <p:nvSpPr>
          <p:cNvPr id="427" name="Shape 6"/>
          <p:cNvSpPr/>
          <p:nvPr/>
        </p:nvSpPr>
        <p:spPr>
          <a:xfrm>
            <a:off x="11267692" y="673332"/>
            <a:ext cx="50296" cy="94768"/>
          </a:xfrm>
          <a:prstGeom prst="roundRect">
            <a:avLst>
              <a:gd name="adj" fmla="val 49975"/>
            </a:avLst>
          </a:prstGeom>
          <a:solidFill>
            <a:srgbClr val="34D399">
              <a:alpha val="64999"/>
            </a:srgbClr>
          </a:solidFill>
          <a:ln w="12700">
            <a:miter lim="400000"/>
          </a:ln>
        </p:spPr>
        <p:txBody>
          <a:bodyPr lIns="45718" tIns="45718" rIns="45718" bIns="45718"/>
          <a:lstStyle/>
          <a:p>
            <a:pPr/>
          </a:p>
        </p:txBody>
      </p:sp>
      <p:sp>
        <p:nvSpPr>
          <p:cNvPr id="428" name="Shape 7"/>
          <p:cNvSpPr/>
          <p:nvPr/>
        </p:nvSpPr>
        <p:spPr>
          <a:xfrm>
            <a:off x="11359133" y="504051"/>
            <a:ext cx="50296" cy="264049"/>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429" name="Shape 8"/>
          <p:cNvSpPr/>
          <p:nvPr/>
        </p:nvSpPr>
        <p:spPr>
          <a:xfrm>
            <a:off x="11450573" y="552992"/>
            <a:ext cx="50296" cy="215107"/>
          </a:xfrm>
          <a:prstGeom prst="roundRect">
            <a:avLst>
              <a:gd name="adj" fmla="val 49975"/>
            </a:avLst>
          </a:prstGeom>
          <a:solidFill>
            <a:srgbClr val="34D399">
              <a:alpha val="64999"/>
            </a:srgbClr>
          </a:solidFill>
          <a:ln w="12700">
            <a:miter lim="400000"/>
          </a:ln>
        </p:spPr>
        <p:txBody>
          <a:bodyPr lIns="45718" tIns="45718" rIns="45718" bIns="45718"/>
          <a:lstStyle/>
          <a:p>
            <a:pPr/>
          </a:p>
        </p:txBody>
      </p:sp>
      <p:sp>
        <p:nvSpPr>
          <p:cNvPr id="430" name="Shape 9"/>
          <p:cNvSpPr/>
          <p:nvPr/>
        </p:nvSpPr>
        <p:spPr>
          <a:xfrm>
            <a:off x="11542014" y="484549"/>
            <a:ext cx="50296" cy="283550"/>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431" name="Shape 10"/>
          <p:cNvSpPr/>
          <p:nvPr/>
        </p:nvSpPr>
        <p:spPr>
          <a:xfrm>
            <a:off x="11633454" y="575158"/>
            <a:ext cx="50296" cy="192941"/>
          </a:xfrm>
          <a:prstGeom prst="roundRect">
            <a:avLst>
              <a:gd name="adj" fmla="val 49975"/>
            </a:avLst>
          </a:prstGeom>
          <a:solidFill>
            <a:srgbClr val="34D399">
              <a:alpha val="64999"/>
            </a:srgbClr>
          </a:solidFill>
          <a:ln w="12700">
            <a:miter lim="400000"/>
          </a:ln>
        </p:spPr>
        <p:txBody>
          <a:bodyPr lIns="45718" tIns="45718" rIns="45718" bIns="45718"/>
          <a:lstStyle/>
          <a:p>
            <a:pPr/>
          </a:p>
        </p:txBody>
      </p:sp>
      <p:sp>
        <p:nvSpPr>
          <p:cNvPr id="432" name="Text 11"/>
          <p:cNvSpPr txBox="1"/>
          <p:nvPr/>
        </p:nvSpPr>
        <p:spPr>
          <a:xfrm>
            <a:off x="658368" y="1755648"/>
            <a:ext cx="27432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C9C6F0"/>
                </a:solidFill>
                <a:latin typeface="Pretendard Bold"/>
                <a:ea typeface="Pretendard Bold"/>
                <a:cs typeface="Pretendard Bold"/>
                <a:sym typeface="Pretendard Bold"/>
              </a:defRPr>
            </a:lvl1pPr>
          </a:lstStyle>
          <a:p>
            <a:pPr/>
            <a:r>
              <a:t>요청 처리 계층</a:t>
            </a:r>
          </a:p>
        </p:txBody>
      </p:sp>
      <p:sp>
        <p:nvSpPr>
          <p:cNvPr id="433" name="Shape 12"/>
          <p:cNvSpPr/>
          <p:nvPr/>
        </p:nvSpPr>
        <p:spPr>
          <a:xfrm>
            <a:off x="658368" y="2103120"/>
            <a:ext cx="2788923" cy="841252"/>
          </a:xfrm>
          <a:prstGeom prst="roundRect">
            <a:avLst>
              <a:gd name="adj" fmla="val 9783"/>
            </a:avLst>
          </a:prstGeom>
          <a:solidFill>
            <a:srgbClr val="2A2563"/>
          </a:solidFill>
          <a:ln w="15875">
            <a:solidFill>
              <a:srgbClr val="F472B6"/>
            </a:solidFill>
          </a:ln>
        </p:spPr>
        <p:txBody>
          <a:bodyPr lIns="45718" tIns="45718" rIns="45718" bIns="45718"/>
          <a:lstStyle/>
          <a:p>
            <a:pPr/>
          </a:p>
        </p:txBody>
      </p:sp>
      <p:sp>
        <p:nvSpPr>
          <p:cNvPr id="434" name="Text 13"/>
          <p:cNvSpPr txBox="1"/>
          <p:nvPr/>
        </p:nvSpPr>
        <p:spPr>
          <a:xfrm>
            <a:off x="658366" y="2221992"/>
            <a:ext cx="2788924"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400">
                <a:solidFill>
                  <a:srgbClr val="FFFFFF"/>
                </a:solidFill>
                <a:latin typeface="Pretendard Bold"/>
                <a:ea typeface="Pretendard Bold"/>
                <a:cs typeface="Pretendard Bold"/>
                <a:sym typeface="Pretendard Bold"/>
              </a:defRPr>
            </a:lvl1pPr>
          </a:lstStyle>
          <a:p>
            <a:pPr/>
            <a:r>
              <a:t>Controller</a:t>
            </a:r>
          </a:p>
        </p:txBody>
      </p:sp>
      <p:sp>
        <p:nvSpPr>
          <p:cNvPr id="435" name="Text 14"/>
          <p:cNvSpPr txBox="1"/>
          <p:nvPr/>
        </p:nvSpPr>
        <p:spPr>
          <a:xfrm>
            <a:off x="658366" y="2542032"/>
            <a:ext cx="278892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9A95CF"/>
                </a:solidFill>
              </a:defRPr>
            </a:lvl1pPr>
          </a:lstStyle>
          <a:p>
            <a:pPr/>
            <a:r>
              <a:t>요청 검증 · 라우팅</a:t>
            </a:r>
          </a:p>
        </p:txBody>
      </p:sp>
      <p:sp>
        <p:nvSpPr>
          <p:cNvPr id="436" name="Text 15"/>
          <p:cNvSpPr txBox="1"/>
          <p:nvPr/>
        </p:nvSpPr>
        <p:spPr>
          <a:xfrm>
            <a:off x="658366" y="2962655"/>
            <a:ext cx="27889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solidFill>
                  <a:srgbClr val="726CB0"/>
                </a:solidFill>
              </a:defRPr>
            </a:lvl1pPr>
          </a:lstStyle>
          <a:p>
            <a:pPr/>
            <a:r>
              <a:t>▼</a:t>
            </a:r>
          </a:p>
        </p:txBody>
      </p:sp>
      <p:sp>
        <p:nvSpPr>
          <p:cNvPr id="437" name="Shape 16"/>
          <p:cNvSpPr/>
          <p:nvPr/>
        </p:nvSpPr>
        <p:spPr>
          <a:xfrm>
            <a:off x="658368" y="3182111"/>
            <a:ext cx="2788923" cy="841251"/>
          </a:xfrm>
          <a:prstGeom prst="roundRect">
            <a:avLst>
              <a:gd name="adj" fmla="val 9783"/>
            </a:avLst>
          </a:prstGeom>
          <a:solidFill>
            <a:srgbClr val="2A2563"/>
          </a:solidFill>
          <a:ln w="15875">
            <a:solidFill>
              <a:srgbClr val="60A5FA"/>
            </a:solidFill>
          </a:ln>
        </p:spPr>
        <p:txBody>
          <a:bodyPr lIns="45718" tIns="45718" rIns="45718" bIns="45718"/>
          <a:lstStyle/>
          <a:p>
            <a:pPr/>
          </a:p>
        </p:txBody>
      </p:sp>
      <p:sp>
        <p:nvSpPr>
          <p:cNvPr id="438" name="Text 17"/>
          <p:cNvSpPr txBox="1"/>
          <p:nvPr/>
        </p:nvSpPr>
        <p:spPr>
          <a:xfrm>
            <a:off x="658366" y="3300984"/>
            <a:ext cx="2788924"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400">
                <a:solidFill>
                  <a:srgbClr val="FFFFFF"/>
                </a:solidFill>
                <a:latin typeface="Pretendard Bold"/>
                <a:ea typeface="Pretendard Bold"/>
                <a:cs typeface="Pretendard Bold"/>
                <a:sym typeface="Pretendard Bold"/>
              </a:defRPr>
            </a:lvl1pPr>
          </a:lstStyle>
          <a:p>
            <a:pPr/>
            <a:r>
              <a:t>Service</a:t>
            </a:r>
          </a:p>
        </p:txBody>
      </p:sp>
      <p:sp>
        <p:nvSpPr>
          <p:cNvPr id="439" name="Text 18"/>
          <p:cNvSpPr txBox="1"/>
          <p:nvPr/>
        </p:nvSpPr>
        <p:spPr>
          <a:xfrm>
            <a:off x="658366" y="3621023"/>
            <a:ext cx="278892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9A95CF"/>
                </a:solidFill>
              </a:defRPr>
            </a:lvl1pPr>
          </a:lstStyle>
          <a:p>
            <a:pPr/>
            <a:r>
              <a:t>비즈니스 로직 · 조합</a:t>
            </a:r>
          </a:p>
        </p:txBody>
      </p:sp>
      <p:sp>
        <p:nvSpPr>
          <p:cNvPr id="440" name="Text 19"/>
          <p:cNvSpPr txBox="1"/>
          <p:nvPr/>
        </p:nvSpPr>
        <p:spPr>
          <a:xfrm>
            <a:off x="658366" y="4041647"/>
            <a:ext cx="2788924"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solidFill>
                  <a:srgbClr val="726CB0"/>
                </a:solidFill>
              </a:defRPr>
            </a:lvl1pPr>
          </a:lstStyle>
          <a:p>
            <a:pPr/>
            <a:r>
              <a:t>▼</a:t>
            </a:r>
          </a:p>
        </p:txBody>
      </p:sp>
      <p:sp>
        <p:nvSpPr>
          <p:cNvPr id="441" name="Shape 20"/>
          <p:cNvSpPr/>
          <p:nvPr/>
        </p:nvSpPr>
        <p:spPr>
          <a:xfrm>
            <a:off x="658368" y="4261103"/>
            <a:ext cx="2788923" cy="841252"/>
          </a:xfrm>
          <a:prstGeom prst="roundRect">
            <a:avLst>
              <a:gd name="adj" fmla="val 9783"/>
            </a:avLst>
          </a:prstGeom>
          <a:solidFill>
            <a:srgbClr val="2A2563"/>
          </a:solidFill>
          <a:ln w="15875">
            <a:solidFill>
              <a:srgbClr val="A78BFA"/>
            </a:solidFill>
          </a:ln>
        </p:spPr>
        <p:txBody>
          <a:bodyPr lIns="45718" tIns="45718" rIns="45718" bIns="45718"/>
          <a:lstStyle/>
          <a:p>
            <a:pPr/>
          </a:p>
        </p:txBody>
      </p:sp>
      <p:sp>
        <p:nvSpPr>
          <p:cNvPr id="442" name="Text 21"/>
          <p:cNvSpPr txBox="1"/>
          <p:nvPr/>
        </p:nvSpPr>
        <p:spPr>
          <a:xfrm>
            <a:off x="658366" y="4379976"/>
            <a:ext cx="2788924"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400">
                <a:solidFill>
                  <a:srgbClr val="FFFFFF"/>
                </a:solidFill>
                <a:latin typeface="Pretendard Bold"/>
                <a:ea typeface="Pretendard Bold"/>
                <a:cs typeface="Pretendard Bold"/>
                <a:sym typeface="Pretendard Bold"/>
              </a:defRPr>
            </a:lvl1pPr>
          </a:lstStyle>
          <a:p>
            <a:pPr/>
            <a:r>
              <a:t>External Client</a:t>
            </a:r>
          </a:p>
        </p:txBody>
      </p:sp>
      <p:sp>
        <p:nvSpPr>
          <p:cNvPr id="443" name="Text 22"/>
          <p:cNvSpPr txBox="1"/>
          <p:nvPr/>
        </p:nvSpPr>
        <p:spPr>
          <a:xfrm>
            <a:off x="658366" y="4700015"/>
            <a:ext cx="278892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900">
                <a:solidFill>
                  <a:srgbClr val="9A95CF"/>
                </a:solidFill>
              </a:defRPr>
            </a:lvl1pPr>
          </a:lstStyle>
          <a:p>
            <a:pPr/>
            <a:r>
              <a:t>YouTube · Claude 호출</a:t>
            </a:r>
          </a:p>
        </p:txBody>
      </p:sp>
      <p:sp>
        <p:nvSpPr>
          <p:cNvPr id="444" name="Text 23"/>
          <p:cNvSpPr txBox="1"/>
          <p:nvPr/>
        </p:nvSpPr>
        <p:spPr>
          <a:xfrm>
            <a:off x="3767328" y="1755648"/>
            <a:ext cx="155448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C9C6F0"/>
                </a:solidFill>
                <a:latin typeface="Pretendard Bold"/>
                <a:ea typeface="Pretendard Bold"/>
                <a:cs typeface="Pretendard Bold"/>
                <a:sym typeface="Pretendard Bold"/>
              </a:defRPr>
            </a:lvl1pPr>
          </a:lstStyle>
          <a:p>
            <a:pPr/>
            <a:r>
              <a:t>공통 모듈</a:t>
            </a:r>
          </a:p>
        </p:txBody>
      </p:sp>
      <p:sp>
        <p:nvSpPr>
          <p:cNvPr id="445" name="Shape 24"/>
          <p:cNvSpPr/>
          <p:nvPr/>
        </p:nvSpPr>
        <p:spPr>
          <a:xfrm>
            <a:off x="3767328" y="2103120"/>
            <a:ext cx="1554484" cy="420628"/>
          </a:xfrm>
          <a:prstGeom prst="roundRect">
            <a:avLst>
              <a:gd name="adj" fmla="val 34783"/>
            </a:avLst>
          </a:prstGeom>
          <a:solidFill>
            <a:srgbClr val="2A2563">
              <a:alpha val="64999"/>
            </a:srgbClr>
          </a:solidFill>
          <a:ln w="12700">
            <a:solidFill>
              <a:srgbClr val="2DD4BF"/>
            </a:solidFill>
          </a:ln>
        </p:spPr>
        <p:txBody>
          <a:bodyPr lIns="45718" tIns="45718" rIns="45718" bIns="45718"/>
          <a:lstStyle/>
          <a:p>
            <a:pPr/>
          </a:p>
        </p:txBody>
      </p:sp>
      <p:sp>
        <p:nvSpPr>
          <p:cNvPr id="446" name="Text 25"/>
          <p:cNvSpPr txBox="1"/>
          <p:nvPr/>
        </p:nvSpPr>
        <p:spPr>
          <a:xfrm>
            <a:off x="3767328" y="2229866"/>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Mapper</a:t>
            </a:r>
          </a:p>
        </p:txBody>
      </p:sp>
      <p:sp>
        <p:nvSpPr>
          <p:cNvPr id="447" name="Shape 26"/>
          <p:cNvSpPr/>
          <p:nvPr/>
        </p:nvSpPr>
        <p:spPr>
          <a:xfrm>
            <a:off x="3767328" y="2638044"/>
            <a:ext cx="1554484" cy="420628"/>
          </a:xfrm>
          <a:prstGeom prst="roundRect">
            <a:avLst>
              <a:gd name="adj" fmla="val 34783"/>
            </a:avLst>
          </a:prstGeom>
          <a:solidFill>
            <a:srgbClr val="2A2563">
              <a:alpha val="64999"/>
            </a:srgbClr>
          </a:solidFill>
          <a:ln w="12700">
            <a:solidFill>
              <a:srgbClr val="2DD4BF"/>
            </a:solidFill>
          </a:ln>
        </p:spPr>
        <p:txBody>
          <a:bodyPr lIns="45718" tIns="45718" rIns="45718" bIns="45718"/>
          <a:lstStyle/>
          <a:p>
            <a:pPr/>
          </a:p>
        </p:txBody>
      </p:sp>
      <p:sp>
        <p:nvSpPr>
          <p:cNvPr id="448" name="Text 27"/>
          <p:cNvSpPr txBox="1"/>
          <p:nvPr/>
        </p:nvSpPr>
        <p:spPr>
          <a:xfrm>
            <a:off x="3767328" y="2764788"/>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Caffeine Cache</a:t>
            </a:r>
          </a:p>
        </p:txBody>
      </p:sp>
      <p:sp>
        <p:nvSpPr>
          <p:cNvPr id="449" name="Shape 28"/>
          <p:cNvSpPr/>
          <p:nvPr/>
        </p:nvSpPr>
        <p:spPr>
          <a:xfrm>
            <a:off x="3767328" y="3172966"/>
            <a:ext cx="1554484" cy="420628"/>
          </a:xfrm>
          <a:prstGeom prst="roundRect">
            <a:avLst>
              <a:gd name="adj" fmla="val 34783"/>
            </a:avLst>
          </a:prstGeom>
          <a:solidFill>
            <a:srgbClr val="2A2563">
              <a:alpha val="64999"/>
            </a:srgbClr>
          </a:solidFill>
          <a:ln w="12700">
            <a:solidFill>
              <a:srgbClr val="2DD4BF"/>
            </a:solidFill>
          </a:ln>
        </p:spPr>
        <p:txBody>
          <a:bodyPr lIns="45718" tIns="45718" rIns="45718" bIns="45718"/>
          <a:lstStyle/>
          <a:p>
            <a:pPr/>
          </a:p>
        </p:txBody>
      </p:sp>
      <p:sp>
        <p:nvSpPr>
          <p:cNvPr id="450" name="Text 29"/>
          <p:cNvSpPr txBox="1"/>
          <p:nvPr/>
        </p:nvSpPr>
        <p:spPr>
          <a:xfrm>
            <a:off x="3767328" y="3299712"/>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Error Handler</a:t>
            </a:r>
          </a:p>
        </p:txBody>
      </p:sp>
      <p:sp>
        <p:nvSpPr>
          <p:cNvPr id="451" name="Shape 30"/>
          <p:cNvSpPr/>
          <p:nvPr/>
        </p:nvSpPr>
        <p:spPr>
          <a:xfrm>
            <a:off x="3767328" y="3707891"/>
            <a:ext cx="1554484" cy="420628"/>
          </a:xfrm>
          <a:prstGeom prst="roundRect">
            <a:avLst>
              <a:gd name="adj" fmla="val 34783"/>
            </a:avLst>
          </a:prstGeom>
          <a:solidFill>
            <a:srgbClr val="2A2563">
              <a:alpha val="64999"/>
            </a:srgbClr>
          </a:solidFill>
          <a:ln w="12700">
            <a:solidFill>
              <a:srgbClr val="2DD4BF"/>
            </a:solidFill>
          </a:ln>
        </p:spPr>
        <p:txBody>
          <a:bodyPr lIns="45718" tIns="45718" rIns="45718" bIns="45718"/>
          <a:lstStyle/>
          <a:p>
            <a:pPr/>
          </a:p>
        </p:txBody>
      </p:sp>
      <p:sp>
        <p:nvSpPr>
          <p:cNvPr id="452" name="Text 31"/>
          <p:cNvSpPr txBox="1"/>
          <p:nvPr/>
        </p:nvSpPr>
        <p:spPr>
          <a:xfrm>
            <a:off x="3767328" y="3834635"/>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Rate Limit</a:t>
            </a:r>
          </a:p>
        </p:txBody>
      </p:sp>
      <p:sp>
        <p:nvSpPr>
          <p:cNvPr id="453" name="Shape 32"/>
          <p:cNvSpPr/>
          <p:nvPr/>
        </p:nvSpPr>
        <p:spPr>
          <a:xfrm>
            <a:off x="3767328" y="4242815"/>
            <a:ext cx="1554484" cy="420628"/>
          </a:xfrm>
          <a:prstGeom prst="roundRect">
            <a:avLst>
              <a:gd name="adj" fmla="val 34783"/>
            </a:avLst>
          </a:prstGeom>
          <a:solidFill>
            <a:srgbClr val="2A2563">
              <a:alpha val="64999"/>
            </a:srgbClr>
          </a:solidFill>
          <a:ln w="12700">
            <a:solidFill>
              <a:srgbClr val="2DD4BF"/>
            </a:solidFill>
          </a:ln>
        </p:spPr>
        <p:txBody>
          <a:bodyPr lIns="45718" tIns="45718" rIns="45718" bIns="45718"/>
          <a:lstStyle/>
          <a:p>
            <a:pPr/>
          </a:p>
        </p:txBody>
      </p:sp>
      <p:sp>
        <p:nvSpPr>
          <p:cNvPr id="454" name="Text 33"/>
          <p:cNvSpPr txBox="1"/>
          <p:nvPr/>
        </p:nvSpPr>
        <p:spPr>
          <a:xfrm>
            <a:off x="3767328" y="4369559"/>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Analytics</a:t>
            </a:r>
          </a:p>
        </p:txBody>
      </p:sp>
      <p:sp>
        <p:nvSpPr>
          <p:cNvPr id="455" name="Shape 34"/>
          <p:cNvSpPr/>
          <p:nvPr/>
        </p:nvSpPr>
        <p:spPr>
          <a:xfrm>
            <a:off x="3767328" y="4777740"/>
            <a:ext cx="1554484" cy="420628"/>
          </a:xfrm>
          <a:prstGeom prst="roundRect">
            <a:avLst>
              <a:gd name="adj" fmla="val 34783"/>
            </a:avLst>
          </a:prstGeom>
          <a:solidFill>
            <a:srgbClr val="2A2563">
              <a:alpha val="64999"/>
            </a:srgbClr>
          </a:solidFill>
          <a:ln w="12700">
            <a:solidFill>
              <a:srgbClr val="2DD4BF"/>
            </a:solidFill>
          </a:ln>
        </p:spPr>
        <p:txBody>
          <a:bodyPr lIns="45718" tIns="45718" rIns="45718" bIns="45718"/>
          <a:lstStyle/>
          <a:p>
            <a:pPr/>
          </a:p>
        </p:txBody>
      </p:sp>
      <p:sp>
        <p:nvSpPr>
          <p:cNvPr id="456" name="Text 35"/>
          <p:cNvSpPr txBox="1"/>
          <p:nvPr/>
        </p:nvSpPr>
        <p:spPr>
          <a:xfrm>
            <a:off x="3767328" y="4904485"/>
            <a:ext cx="155448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900">
                <a:solidFill>
                  <a:srgbClr val="C9C6F0"/>
                </a:solidFill>
              </a:defRPr>
            </a:lvl1pPr>
          </a:lstStyle>
          <a:p>
            <a:pPr/>
            <a:r>
              <a:t>Swagger</a:t>
            </a:r>
          </a:p>
        </p:txBody>
      </p:sp>
      <p:sp>
        <p:nvSpPr>
          <p:cNvPr id="457" name="Shape 36"/>
          <p:cNvSpPr/>
          <p:nvPr/>
        </p:nvSpPr>
        <p:spPr>
          <a:xfrm>
            <a:off x="5669279" y="1664205"/>
            <a:ext cx="5897884" cy="4297685"/>
          </a:xfrm>
          <a:prstGeom prst="roundRect">
            <a:avLst>
              <a:gd name="adj" fmla="val 1915"/>
            </a:avLst>
          </a:prstGeom>
          <a:solidFill>
            <a:srgbClr val="2A2563"/>
          </a:solidFill>
          <a:ln w="15875">
            <a:solidFill>
              <a:srgbClr val="5B53A8"/>
            </a:solidFill>
          </a:ln>
        </p:spPr>
        <p:txBody>
          <a:bodyPr lIns="45718" tIns="45718" rIns="45718" bIns="45718"/>
          <a:lstStyle/>
          <a:p>
            <a:pPr/>
          </a:p>
        </p:txBody>
      </p:sp>
      <p:sp>
        <p:nvSpPr>
          <p:cNvPr id="458" name="Text 37"/>
          <p:cNvSpPr txBox="1"/>
          <p:nvPr/>
        </p:nvSpPr>
        <p:spPr>
          <a:xfrm>
            <a:off x="5961888" y="1828800"/>
            <a:ext cx="2743203" cy="190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latin typeface="Pretendard Bold"/>
                <a:ea typeface="Pretendard Bold"/>
                <a:cs typeface="Pretendard Bold"/>
                <a:sym typeface="Pretendard Bold"/>
              </a:defRPr>
            </a:lvl1pPr>
          </a:lstStyle>
          <a:p>
            <a:pPr/>
            <a:r>
              <a:t>구현 API 11종</a:t>
            </a:r>
          </a:p>
        </p:txBody>
      </p:sp>
      <p:sp>
        <p:nvSpPr>
          <p:cNvPr id="459" name="Text 38"/>
          <p:cNvSpPr txBox="1"/>
          <p:nvPr/>
        </p:nvSpPr>
        <p:spPr>
          <a:xfrm>
            <a:off x="9326880" y="1883664"/>
            <a:ext cx="205740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Swagger / OpenAPI 문서화</a:t>
            </a:r>
          </a:p>
        </p:txBody>
      </p:sp>
      <p:sp>
        <p:nvSpPr>
          <p:cNvPr id="460" name="Text 39"/>
          <p:cNvSpPr txBox="1"/>
          <p:nvPr/>
        </p:nvSpPr>
        <p:spPr>
          <a:xfrm>
            <a:off x="5961888" y="2194560"/>
            <a:ext cx="228600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000">
                <a:solidFill>
                  <a:srgbClr val="38BDF8"/>
                </a:solidFill>
                <a:latin typeface="Pretendard Bold"/>
                <a:ea typeface="Pretendard Bold"/>
                <a:cs typeface="Pretendard Bold"/>
                <a:sym typeface="Pretendard Bold"/>
              </a:defRPr>
            </a:lvl1pPr>
          </a:lstStyle>
          <a:p>
            <a:pPr/>
            <a:r>
              <a:t>음악 데이터</a:t>
            </a:r>
          </a:p>
        </p:txBody>
      </p:sp>
      <p:sp>
        <p:nvSpPr>
          <p:cNvPr id="461" name="Shape 40"/>
          <p:cNvSpPr/>
          <p:nvPr/>
        </p:nvSpPr>
        <p:spPr>
          <a:xfrm>
            <a:off x="5961888" y="2478022"/>
            <a:ext cx="475492" cy="219458"/>
          </a:xfrm>
          <a:prstGeom prst="roundRect">
            <a:avLst>
              <a:gd name="adj" fmla="val 25000"/>
            </a:avLst>
          </a:prstGeom>
          <a:solidFill>
            <a:srgbClr val="34D399"/>
          </a:solidFill>
          <a:ln w="12700">
            <a:miter lim="400000"/>
          </a:ln>
        </p:spPr>
        <p:txBody>
          <a:bodyPr lIns="45718" tIns="45718" rIns="45718" bIns="45718"/>
          <a:lstStyle/>
          <a:p>
            <a:pPr/>
          </a:p>
        </p:txBody>
      </p:sp>
      <p:sp>
        <p:nvSpPr>
          <p:cNvPr id="462" name="Text 41"/>
          <p:cNvSpPr txBox="1"/>
          <p:nvPr/>
        </p:nvSpPr>
        <p:spPr>
          <a:xfrm>
            <a:off x="5961888" y="2524250"/>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GET</a:t>
            </a:r>
          </a:p>
        </p:txBody>
      </p:sp>
      <p:sp>
        <p:nvSpPr>
          <p:cNvPr id="463" name="Text 42"/>
          <p:cNvSpPr txBox="1"/>
          <p:nvPr/>
        </p:nvSpPr>
        <p:spPr>
          <a:xfrm>
            <a:off x="6547104" y="2468877"/>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/api/chart</a:t>
            </a:r>
          </a:p>
        </p:txBody>
      </p:sp>
      <p:sp>
        <p:nvSpPr>
          <p:cNvPr id="464" name="Text 43"/>
          <p:cNvSpPr txBox="1"/>
          <p:nvPr/>
        </p:nvSpPr>
        <p:spPr>
          <a:xfrm>
            <a:off x="9601200" y="2478021"/>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인기 차트</a:t>
            </a:r>
          </a:p>
        </p:txBody>
      </p:sp>
      <p:sp>
        <p:nvSpPr>
          <p:cNvPr id="465" name="Shape 44"/>
          <p:cNvSpPr/>
          <p:nvPr/>
        </p:nvSpPr>
        <p:spPr>
          <a:xfrm>
            <a:off x="5961888" y="2752344"/>
            <a:ext cx="475492" cy="219460"/>
          </a:xfrm>
          <a:prstGeom prst="roundRect">
            <a:avLst>
              <a:gd name="adj" fmla="val 25000"/>
            </a:avLst>
          </a:prstGeom>
          <a:solidFill>
            <a:srgbClr val="34D399"/>
          </a:solidFill>
          <a:ln w="12700">
            <a:miter lim="400000"/>
          </a:ln>
        </p:spPr>
        <p:txBody>
          <a:bodyPr lIns="45718" tIns="45718" rIns="45718" bIns="45718"/>
          <a:lstStyle/>
          <a:p>
            <a:pPr/>
          </a:p>
        </p:txBody>
      </p:sp>
      <p:sp>
        <p:nvSpPr>
          <p:cNvPr id="466" name="Text 45"/>
          <p:cNvSpPr txBox="1"/>
          <p:nvPr/>
        </p:nvSpPr>
        <p:spPr>
          <a:xfrm>
            <a:off x="5961888" y="2798572"/>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GET</a:t>
            </a:r>
          </a:p>
        </p:txBody>
      </p:sp>
      <p:sp>
        <p:nvSpPr>
          <p:cNvPr id="467" name="Text 46"/>
          <p:cNvSpPr txBox="1"/>
          <p:nvPr/>
        </p:nvSpPr>
        <p:spPr>
          <a:xfrm>
            <a:off x="6547104" y="2743200"/>
            <a:ext cx="3017524" cy="165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/api/search</a:t>
            </a:r>
          </a:p>
        </p:txBody>
      </p:sp>
      <p:sp>
        <p:nvSpPr>
          <p:cNvPr id="468" name="Text 47"/>
          <p:cNvSpPr txBox="1"/>
          <p:nvPr/>
        </p:nvSpPr>
        <p:spPr>
          <a:xfrm>
            <a:off x="9601200" y="2752344"/>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음악 검색</a:t>
            </a:r>
          </a:p>
        </p:txBody>
      </p:sp>
      <p:sp>
        <p:nvSpPr>
          <p:cNvPr id="469" name="Shape 48"/>
          <p:cNvSpPr/>
          <p:nvPr/>
        </p:nvSpPr>
        <p:spPr>
          <a:xfrm>
            <a:off x="5961888" y="3026664"/>
            <a:ext cx="475492" cy="219460"/>
          </a:xfrm>
          <a:prstGeom prst="roundRect">
            <a:avLst>
              <a:gd name="adj" fmla="val 25000"/>
            </a:avLst>
          </a:prstGeom>
          <a:solidFill>
            <a:srgbClr val="34D399"/>
          </a:solidFill>
          <a:ln w="12700">
            <a:miter lim="400000"/>
          </a:ln>
        </p:spPr>
        <p:txBody>
          <a:bodyPr lIns="45718" tIns="45718" rIns="45718" bIns="45718"/>
          <a:lstStyle/>
          <a:p>
            <a:pPr/>
          </a:p>
        </p:txBody>
      </p:sp>
      <p:sp>
        <p:nvSpPr>
          <p:cNvPr id="470" name="Text 49"/>
          <p:cNvSpPr txBox="1"/>
          <p:nvPr/>
        </p:nvSpPr>
        <p:spPr>
          <a:xfrm>
            <a:off x="5961888" y="3072892"/>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GET</a:t>
            </a:r>
          </a:p>
        </p:txBody>
      </p:sp>
      <p:sp>
        <p:nvSpPr>
          <p:cNvPr id="471" name="Text 50"/>
          <p:cNvSpPr txBox="1"/>
          <p:nvPr/>
        </p:nvSpPr>
        <p:spPr>
          <a:xfrm>
            <a:off x="6547104" y="3017520"/>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/api/video-id</a:t>
            </a:r>
          </a:p>
        </p:txBody>
      </p:sp>
      <p:sp>
        <p:nvSpPr>
          <p:cNvPr id="472" name="Text 51"/>
          <p:cNvSpPr txBox="1"/>
          <p:nvPr/>
        </p:nvSpPr>
        <p:spPr>
          <a:xfrm>
            <a:off x="9601200" y="3026664"/>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재생용 videoId</a:t>
            </a:r>
          </a:p>
        </p:txBody>
      </p:sp>
      <p:sp>
        <p:nvSpPr>
          <p:cNvPr id="473" name="Text 52"/>
          <p:cNvSpPr txBox="1"/>
          <p:nvPr/>
        </p:nvSpPr>
        <p:spPr>
          <a:xfrm>
            <a:off x="5961888" y="3337559"/>
            <a:ext cx="228600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000">
                <a:solidFill>
                  <a:srgbClr val="F472B6"/>
                </a:solidFill>
                <a:latin typeface="Pretendard Bold"/>
                <a:ea typeface="Pretendard Bold"/>
                <a:cs typeface="Pretendard Bold"/>
                <a:sym typeface="Pretendard Bold"/>
              </a:defRPr>
            </a:lvl1pPr>
          </a:lstStyle>
          <a:p>
            <a:pPr/>
            <a:r>
              <a:t>AI 추천</a:t>
            </a:r>
          </a:p>
        </p:txBody>
      </p:sp>
      <p:sp>
        <p:nvSpPr>
          <p:cNvPr id="474" name="Shape 53"/>
          <p:cNvSpPr/>
          <p:nvPr/>
        </p:nvSpPr>
        <p:spPr>
          <a:xfrm>
            <a:off x="5961888" y="3621023"/>
            <a:ext cx="475492" cy="219460"/>
          </a:xfrm>
          <a:prstGeom prst="roundRect">
            <a:avLst>
              <a:gd name="adj" fmla="val 25000"/>
            </a:avLst>
          </a:prstGeom>
          <a:solidFill>
            <a:srgbClr val="F472B6"/>
          </a:solidFill>
          <a:ln w="12700">
            <a:miter lim="400000"/>
          </a:ln>
        </p:spPr>
        <p:txBody>
          <a:bodyPr lIns="45718" tIns="45718" rIns="45718" bIns="45718"/>
          <a:lstStyle/>
          <a:p>
            <a:pPr/>
          </a:p>
        </p:txBody>
      </p:sp>
      <p:sp>
        <p:nvSpPr>
          <p:cNvPr id="475" name="Text 54"/>
          <p:cNvSpPr txBox="1"/>
          <p:nvPr/>
        </p:nvSpPr>
        <p:spPr>
          <a:xfrm>
            <a:off x="5961888" y="3667252"/>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POST</a:t>
            </a:r>
          </a:p>
        </p:txBody>
      </p:sp>
      <p:sp>
        <p:nvSpPr>
          <p:cNvPr id="476" name="Text 55"/>
          <p:cNvSpPr txBox="1"/>
          <p:nvPr/>
        </p:nvSpPr>
        <p:spPr>
          <a:xfrm>
            <a:off x="6547104" y="3611879"/>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/api/emotion</a:t>
            </a:r>
          </a:p>
        </p:txBody>
      </p:sp>
      <p:sp>
        <p:nvSpPr>
          <p:cNvPr id="477" name="Text 56"/>
          <p:cNvSpPr txBox="1"/>
          <p:nvPr/>
        </p:nvSpPr>
        <p:spPr>
          <a:xfrm>
            <a:off x="9601200" y="3621023"/>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감정 분석</a:t>
            </a:r>
          </a:p>
        </p:txBody>
      </p:sp>
      <p:sp>
        <p:nvSpPr>
          <p:cNvPr id="478" name="Shape 57"/>
          <p:cNvSpPr/>
          <p:nvPr/>
        </p:nvSpPr>
        <p:spPr>
          <a:xfrm>
            <a:off x="5961888" y="3895344"/>
            <a:ext cx="475492" cy="219460"/>
          </a:xfrm>
          <a:prstGeom prst="roundRect">
            <a:avLst>
              <a:gd name="adj" fmla="val 25000"/>
            </a:avLst>
          </a:prstGeom>
          <a:solidFill>
            <a:srgbClr val="F472B6"/>
          </a:solidFill>
          <a:ln w="12700">
            <a:miter lim="400000"/>
          </a:ln>
        </p:spPr>
        <p:txBody>
          <a:bodyPr lIns="45718" tIns="45718" rIns="45718" bIns="45718"/>
          <a:lstStyle/>
          <a:p>
            <a:pPr/>
          </a:p>
        </p:txBody>
      </p:sp>
      <p:sp>
        <p:nvSpPr>
          <p:cNvPr id="479" name="Text 58"/>
          <p:cNvSpPr txBox="1"/>
          <p:nvPr/>
        </p:nvSpPr>
        <p:spPr>
          <a:xfrm>
            <a:off x="5961888" y="3941570"/>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POST</a:t>
            </a:r>
          </a:p>
        </p:txBody>
      </p:sp>
      <p:sp>
        <p:nvSpPr>
          <p:cNvPr id="480" name="Text 59"/>
          <p:cNvSpPr txBox="1"/>
          <p:nvPr/>
        </p:nvSpPr>
        <p:spPr>
          <a:xfrm>
            <a:off x="6547104" y="3886200"/>
            <a:ext cx="3017524" cy="165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/api/recommend</a:t>
            </a:r>
          </a:p>
        </p:txBody>
      </p:sp>
      <p:sp>
        <p:nvSpPr>
          <p:cNvPr id="481" name="Text 60"/>
          <p:cNvSpPr txBox="1"/>
          <p:nvPr/>
        </p:nvSpPr>
        <p:spPr>
          <a:xfrm>
            <a:off x="9601200" y="3895344"/>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감정 기반 추천</a:t>
            </a:r>
          </a:p>
        </p:txBody>
      </p:sp>
      <p:sp>
        <p:nvSpPr>
          <p:cNvPr id="482" name="Shape 61"/>
          <p:cNvSpPr/>
          <p:nvPr/>
        </p:nvSpPr>
        <p:spPr>
          <a:xfrm>
            <a:off x="5961888" y="4169664"/>
            <a:ext cx="475492" cy="219460"/>
          </a:xfrm>
          <a:prstGeom prst="roundRect">
            <a:avLst>
              <a:gd name="adj" fmla="val 25000"/>
            </a:avLst>
          </a:prstGeom>
          <a:solidFill>
            <a:srgbClr val="F472B6"/>
          </a:solidFill>
          <a:ln w="12700">
            <a:miter lim="400000"/>
          </a:ln>
        </p:spPr>
        <p:txBody>
          <a:bodyPr lIns="45718" tIns="45718" rIns="45718" bIns="45718"/>
          <a:lstStyle/>
          <a:p>
            <a:pPr/>
          </a:p>
        </p:txBody>
      </p:sp>
      <p:sp>
        <p:nvSpPr>
          <p:cNvPr id="483" name="Text 62"/>
          <p:cNvSpPr txBox="1"/>
          <p:nvPr/>
        </p:nvSpPr>
        <p:spPr>
          <a:xfrm>
            <a:off x="5961888" y="4215891"/>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POST</a:t>
            </a:r>
          </a:p>
        </p:txBody>
      </p:sp>
      <p:sp>
        <p:nvSpPr>
          <p:cNvPr id="484" name="Text 63"/>
          <p:cNvSpPr txBox="1"/>
          <p:nvPr/>
        </p:nvSpPr>
        <p:spPr>
          <a:xfrm>
            <a:off x="6547104" y="4160520"/>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/api/mix · /api/mixes</a:t>
            </a:r>
          </a:p>
        </p:txBody>
      </p:sp>
      <p:sp>
        <p:nvSpPr>
          <p:cNvPr id="485" name="Text 64"/>
          <p:cNvSpPr txBox="1"/>
          <p:nvPr/>
        </p:nvSpPr>
        <p:spPr>
          <a:xfrm>
            <a:off x="9601200" y="4169664"/>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맞춤 믹스</a:t>
            </a:r>
          </a:p>
        </p:txBody>
      </p:sp>
      <p:sp>
        <p:nvSpPr>
          <p:cNvPr id="486" name="Shape 65"/>
          <p:cNvSpPr/>
          <p:nvPr/>
        </p:nvSpPr>
        <p:spPr>
          <a:xfrm>
            <a:off x="5961888" y="4443984"/>
            <a:ext cx="475492" cy="219460"/>
          </a:xfrm>
          <a:prstGeom prst="roundRect">
            <a:avLst>
              <a:gd name="adj" fmla="val 25000"/>
            </a:avLst>
          </a:prstGeom>
          <a:solidFill>
            <a:srgbClr val="F472B6"/>
          </a:solidFill>
          <a:ln w="12700">
            <a:miter lim="400000"/>
          </a:ln>
        </p:spPr>
        <p:txBody>
          <a:bodyPr lIns="45718" tIns="45718" rIns="45718" bIns="45718"/>
          <a:lstStyle/>
          <a:p>
            <a:pPr/>
          </a:p>
        </p:txBody>
      </p:sp>
      <p:sp>
        <p:nvSpPr>
          <p:cNvPr id="487" name="Text 66"/>
          <p:cNvSpPr txBox="1"/>
          <p:nvPr/>
        </p:nvSpPr>
        <p:spPr>
          <a:xfrm>
            <a:off x="5961888" y="4490209"/>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POST</a:t>
            </a:r>
          </a:p>
        </p:txBody>
      </p:sp>
      <p:sp>
        <p:nvSpPr>
          <p:cNvPr id="488" name="Text 67"/>
          <p:cNvSpPr txBox="1"/>
          <p:nvPr/>
        </p:nvSpPr>
        <p:spPr>
          <a:xfrm>
            <a:off x="6547104" y="4434840"/>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/api/taste/recommend</a:t>
            </a:r>
          </a:p>
        </p:txBody>
      </p:sp>
      <p:sp>
        <p:nvSpPr>
          <p:cNvPr id="489" name="Text 68"/>
          <p:cNvSpPr txBox="1"/>
          <p:nvPr/>
        </p:nvSpPr>
        <p:spPr>
          <a:xfrm>
            <a:off x="9601200" y="4443984"/>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취향 추천</a:t>
            </a:r>
          </a:p>
        </p:txBody>
      </p:sp>
      <p:sp>
        <p:nvSpPr>
          <p:cNvPr id="490" name="Shape 69"/>
          <p:cNvSpPr/>
          <p:nvPr/>
        </p:nvSpPr>
        <p:spPr>
          <a:xfrm>
            <a:off x="5961888" y="4718303"/>
            <a:ext cx="475492" cy="219460"/>
          </a:xfrm>
          <a:prstGeom prst="roundRect">
            <a:avLst>
              <a:gd name="adj" fmla="val 25000"/>
            </a:avLst>
          </a:prstGeom>
          <a:solidFill>
            <a:srgbClr val="F472B6"/>
          </a:solidFill>
          <a:ln w="12700">
            <a:miter lim="400000"/>
          </a:ln>
        </p:spPr>
        <p:txBody>
          <a:bodyPr lIns="45718" tIns="45718" rIns="45718" bIns="45718"/>
          <a:lstStyle/>
          <a:p>
            <a:pPr/>
          </a:p>
        </p:txBody>
      </p:sp>
      <p:sp>
        <p:nvSpPr>
          <p:cNvPr id="491" name="Text 70"/>
          <p:cNvSpPr txBox="1"/>
          <p:nvPr/>
        </p:nvSpPr>
        <p:spPr>
          <a:xfrm>
            <a:off x="5961888" y="4764529"/>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POST</a:t>
            </a:r>
          </a:p>
        </p:txBody>
      </p:sp>
      <p:sp>
        <p:nvSpPr>
          <p:cNvPr id="492" name="Text 71"/>
          <p:cNvSpPr txBox="1"/>
          <p:nvPr/>
        </p:nvSpPr>
        <p:spPr>
          <a:xfrm>
            <a:off x="6547104" y="4709159"/>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/api/similar-song</a:t>
            </a:r>
          </a:p>
        </p:txBody>
      </p:sp>
      <p:sp>
        <p:nvSpPr>
          <p:cNvPr id="493" name="Text 72"/>
          <p:cNvSpPr txBox="1"/>
          <p:nvPr/>
        </p:nvSpPr>
        <p:spPr>
          <a:xfrm>
            <a:off x="9601200" y="4718303"/>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유사곡</a:t>
            </a:r>
          </a:p>
        </p:txBody>
      </p:sp>
      <p:sp>
        <p:nvSpPr>
          <p:cNvPr id="494" name="Text 73"/>
          <p:cNvSpPr txBox="1"/>
          <p:nvPr/>
        </p:nvSpPr>
        <p:spPr>
          <a:xfrm>
            <a:off x="5961888" y="5029200"/>
            <a:ext cx="2286002" cy="152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000">
                <a:solidFill>
                  <a:srgbClr val="34D399"/>
                </a:solidFill>
                <a:latin typeface="Pretendard Bold"/>
                <a:ea typeface="Pretendard Bold"/>
                <a:cs typeface="Pretendard Bold"/>
                <a:sym typeface="Pretendard Bold"/>
              </a:defRPr>
            </a:lvl1pPr>
          </a:lstStyle>
          <a:p>
            <a:pPr/>
            <a:r>
              <a:t>운영</a:t>
            </a:r>
          </a:p>
        </p:txBody>
      </p:sp>
      <p:sp>
        <p:nvSpPr>
          <p:cNvPr id="495" name="Shape 74"/>
          <p:cNvSpPr/>
          <p:nvPr/>
        </p:nvSpPr>
        <p:spPr>
          <a:xfrm>
            <a:off x="5961888" y="5312664"/>
            <a:ext cx="475492" cy="219460"/>
          </a:xfrm>
          <a:prstGeom prst="roundRect">
            <a:avLst>
              <a:gd name="adj" fmla="val 25000"/>
            </a:avLst>
          </a:prstGeom>
          <a:solidFill>
            <a:srgbClr val="34D399"/>
          </a:solidFill>
          <a:ln w="12700">
            <a:miter lim="400000"/>
          </a:ln>
        </p:spPr>
        <p:txBody>
          <a:bodyPr lIns="45718" tIns="45718" rIns="45718" bIns="45718"/>
          <a:lstStyle/>
          <a:p>
            <a:pPr/>
          </a:p>
        </p:txBody>
      </p:sp>
      <p:sp>
        <p:nvSpPr>
          <p:cNvPr id="496" name="Text 75"/>
          <p:cNvSpPr txBox="1"/>
          <p:nvPr/>
        </p:nvSpPr>
        <p:spPr>
          <a:xfrm>
            <a:off x="5961888" y="5358891"/>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GET</a:t>
            </a:r>
          </a:p>
        </p:txBody>
      </p:sp>
      <p:sp>
        <p:nvSpPr>
          <p:cNvPr id="497" name="Text 76"/>
          <p:cNvSpPr txBox="1"/>
          <p:nvPr/>
        </p:nvSpPr>
        <p:spPr>
          <a:xfrm>
            <a:off x="6547104" y="5303520"/>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/api/health</a:t>
            </a:r>
          </a:p>
        </p:txBody>
      </p:sp>
      <p:sp>
        <p:nvSpPr>
          <p:cNvPr id="498" name="Text 77"/>
          <p:cNvSpPr txBox="1"/>
          <p:nvPr/>
        </p:nvSpPr>
        <p:spPr>
          <a:xfrm>
            <a:off x="9601200" y="5312664"/>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상태 확인</a:t>
            </a:r>
          </a:p>
        </p:txBody>
      </p:sp>
      <p:sp>
        <p:nvSpPr>
          <p:cNvPr id="499" name="Shape 78"/>
          <p:cNvSpPr/>
          <p:nvPr/>
        </p:nvSpPr>
        <p:spPr>
          <a:xfrm>
            <a:off x="5961888" y="5586984"/>
            <a:ext cx="475492" cy="219460"/>
          </a:xfrm>
          <a:prstGeom prst="roundRect">
            <a:avLst>
              <a:gd name="adj" fmla="val 25000"/>
            </a:avLst>
          </a:prstGeom>
          <a:solidFill>
            <a:srgbClr val="34D399"/>
          </a:solidFill>
          <a:ln w="12700">
            <a:miter lim="400000"/>
          </a:ln>
        </p:spPr>
        <p:txBody>
          <a:bodyPr lIns="45718" tIns="45718" rIns="45718" bIns="45718"/>
          <a:lstStyle/>
          <a:p>
            <a:pPr/>
          </a:p>
        </p:txBody>
      </p:sp>
      <p:sp>
        <p:nvSpPr>
          <p:cNvPr id="500" name="Text 79"/>
          <p:cNvSpPr txBox="1"/>
          <p:nvPr/>
        </p:nvSpPr>
        <p:spPr>
          <a:xfrm>
            <a:off x="5961888" y="5633209"/>
            <a:ext cx="475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800">
                <a:solidFill>
                  <a:srgbClr val="1E1B4B"/>
                </a:solidFill>
                <a:latin typeface="Pretendard Bold"/>
                <a:ea typeface="Pretendard Bold"/>
                <a:cs typeface="Pretendard Bold"/>
                <a:sym typeface="Pretendard Bold"/>
              </a:defRPr>
            </a:lvl1pPr>
          </a:lstStyle>
          <a:p>
            <a:pPr/>
            <a:r>
              <a:t>GET</a:t>
            </a:r>
          </a:p>
        </p:txBody>
      </p:sp>
      <p:sp>
        <p:nvSpPr>
          <p:cNvPr id="501" name="Text 80"/>
          <p:cNvSpPr txBox="1"/>
          <p:nvPr/>
        </p:nvSpPr>
        <p:spPr>
          <a:xfrm>
            <a:off x="6547104" y="5577840"/>
            <a:ext cx="301752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latin typeface="Pretendard Bold"/>
                <a:ea typeface="Pretendard Bold"/>
                <a:cs typeface="Pretendard Bold"/>
                <a:sym typeface="Pretendard Bold"/>
              </a:defRPr>
            </a:lvl1pPr>
          </a:lstStyle>
          <a:p>
            <a:pPr/>
            <a:r>
              <a:t>/api/ops/summary</a:t>
            </a:r>
          </a:p>
        </p:txBody>
      </p:sp>
      <p:sp>
        <p:nvSpPr>
          <p:cNvPr id="502" name="Text 81"/>
          <p:cNvSpPr txBox="1"/>
          <p:nvPr/>
        </p:nvSpPr>
        <p:spPr>
          <a:xfrm>
            <a:off x="9601200" y="5586984"/>
            <a:ext cx="178307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9A95CF"/>
                </a:solidFill>
              </a:defRPr>
            </a:lvl1pPr>
          </a:lstStyle>
          <a:p>
            <a:pPr/>
            <a:r>
              <a:t>운영 요약</a:t>
            </a:r>
          </a:p>
        </p:txBody>
      </p:sp>
      <p:sp>
        <p:nvSpPr>
          <p:cNvPr id="503" name="Text 82"/>
          <p:cNvSpPr txBox="1"/>
          <p:nvPr/>
        </p:nvSpPr>
        <p:spPr>
          <a:xfrm>
            <a:off x="640079" y="6053328"/>
            <a:ext cx="1092708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solidFill>
                  <a:srgbClr val="9A95CF"/>
                </a:solidFill>
              </a:defRPr>
            </a:lvl1pPr>
          </a:lstStyle>
          <a:p>
            <a:pPr/>
            <a:r>
              <a:t>Controller → Service → External Client 계층과 도메인별 패키지(chart · search · emotion · recommendation · mix · taste)로 분리</a:t>
            </a:r>
          </a:p>
        </p:txBody>
      </p:sp>
      <p:sp>
        <p:nvSpPr>
          <p:cNvPr id="504" name="Text 83"/>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505" name="Text 84"/>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08 / 15</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E1B4B"/>
        </a:solidFill>
      </p:bgPr>
    </p:bg>
    <p:spTree>
      <p:nvGrpSpPr>
        <p:cNvPr id="1" name=""/>
        <p:cNvGrpSpPr/>
        <p:nvPr/>
      </p:nvGrpSpPr>
      <p:grpSpPr>
        <a:xfrm>
          <a:off x="0" y="0"/>
          <a:ext cx="0" cy="0"/>
          <a:chOff x="0" y="0"/>
          <a:chExt cx="0" cy="0"/>
        </a:xfrm>
      </p:grpSpPr>
      <p:sp>
        <p:nvSpPr>
          <p:cNvPr id="509" name="Shape 0"/>
          <p:cNvSpPr/>
          <p:nvPr/>
        </p:nvSpPr>
        <p:spPr>
          <a:xfrm>
            <a:off x="9326880" y="-2194563"/>
            <a:ext cx="5486407" cy="5486406"/>
          </a:xfrm>
          <a:prstGeom prst="ellipse">
            <a:avLst/>
          </a:prstGeom>
          <a:solidFill>
            <a:srgbClr val="2DD4BF">
              <a:alpha val="10000"/>
            </a:srgbClr>
          </a:solidFill>
          <a:ln w="12700">
            <a:miter lim="400000"/>
          </a:ln>
        </p:spPr>
        <p:txBody>
          <a:bodyPr lIns="45718" tIns="45718" rIns="45718" bIns="45718"/>
          <a:lstStyle/>
          <a:p>
            <a:pPr/>
          </a:p>
        </p:txBody>
      </p:sp>
      <p:sp>
        <p:nvSpPr>
          <p:cNvPr id="510" name="Shape 1"/>
          <p:cNvSpPr/>
          <p:nvPr/>
        </p:nvSpPr>
        <p:spPr>
          <a:xfrm>
            <a:off x="-2194563" y="4206240"/>
            <a:ext cx="5486406" cy="5486407"/>
          </a:xfrm>
          <a:prstGeom prst="ellipse">
            <a:avLst/>
          </a:prstGeom>
          <a:solidFill>
            <a:srgbClr val="EC4899">
              <a:alpha val="10000"/>
            </a:srgbClr>
          </a:solidFill>
          <a:ln w="12700">
            <a:miter lim="400000"/>
          </a:ln>
        </p:spPr>
        <p:txBody>
          <a:bodyPr lIns="45718" tIns="45718" rIns="45718" bIns="45718"/>
          <a:lstStyle/>
          <a:p>
            <a:pPr/>
          </a:p>
        </p:txBody>
      </p:sp>
      <p:sp>
        <p:nvSpPr>
          <p:cNvPr id="511" name="Shape 2"/>
          <p:cNvSpPr/>
          <p:nvPr/>
        </p:nvSpPr>
        <p:spPr>
          <a:xfrm>
            <a:off x="640080" y="457200"/>
            <a:ext cx="1298448" cy="310896"/>
          </a:xfrm>
          <a:prstGeom prst="roundRect">
            <a:avLst>
              <a:gd name="adj" fmla="val 47059"/>
            </a:avLst>
          </a:prstGeom>
          <a:solidFill>
            <a:srgbClr val="2A2563">
              <a:alpha val="64999"/>
            </a:srgbClr>
          </a:solidFill>
          <a:ln w="12700">
            <a:solidFill>
              <a:srgbClr val="A78BFA"/>
            </a:solidFill>
          </a:ln>
        </p:spPr>
        <p:txBody>
          <a:bodyPr lIns="45718" tIns="45718" rIns="45718" bIns="45718"/>
          <a:lstStyle/>
          <a:p>
            <a:pPr/>
          </a:p>
        </p:txBody>
      </p:sp>
      <p:sp>
        <p:nvSpPr>
          <p:cNvPr id="512" name="Text 3"/>
          <p:cNvSpPr txBox="1"/>
          <p:nvPr/>
        </p:nvSpPr>
        <p:spPr>
          <a:xfrm>
            <a:off x="640080" y="522729"/>
            <a:ext cx="1298450"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pc="200" sz="1000">
                <a:solidFill>
                  <a:srgbClr val="A78BFA"/>
                </a:solidFill>
                <a:latin typeface="Pretendard Bold"/>
                <a:ea typeface="Pretendard Bold"/>
                <a:cs typeface="Pretendard Bold"/>
                <a:sym typeface="Pretendard Bold"/>
              </a:defRPr>
            </a:lvl1pPr>
          </a:lstStyle>
          <a:p>
            <a:pPr/>
            <a:r>
              <a:t>CHAPTER 07</a:t>
            </a:r>
          </a:p>
        </p:txBody>
      </p:sp>
      <p:sp>
        <p:nvSpPr>
          <p:cNvPr id="513" name="Text 4"/>
          <p:cNvSpPr txBox="1"/>
          <p:nvPr/>
        </p:nvSpPr>
        <p:spPr>
          <a:xfrm>
            <a:off x="2103120" y="530098"/>
            <a:ext cx="502920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pc="100" sz="1100">
                <a:solidFill>
                  <a:srgbClr val="9A95CF"/>
                </a:solidFill>
                <a:latin typeface="Pretendard Bold"/>
                <a:ea typeface="Pretendard Bold"/>
                <a:cs typeface="Pretendard Bold"/>
                <a:sym typeface="Pretendard Bold"/>
              </a:defRPr>
            </a:lvl1pPr>
          </a:lstStyle>
          <a:p>
            <a:pPr/>
            <a:r>
              <a:t>보안 · 운영 개선</a:t>
            </a:r>
          </a:p>
        </p:txBody>
      </p:sp>
      <p:sp>
        <p:nvSpPr>
          <p:cNvPr id="514" name="Text 5"/>
          <p:cNvSpPr txBox="1"/>
          <p:nvPr/>
        </p:nvSpPr>
        <p:spPr>
          <a:xfrm>
            <a:off x="640079" y="1001774"/>
            <a:ext cx="1092708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300">
                <a:solidFill>
                  <a:srgbClr val="FFFFFF"/>
                </a:solidFill>
                <a:latin typeface="Pretendard Bold"/>
                <a:ea typeface="Pretendard Bold"/>
                <a:cs typeface="Pretendard Bold"/>
                <a:sym typeface="Pretendard Bold"/>
              </a:defRPr>
            </a:lvl1pPr>
          </a:lstStyle>
          <a:p>
            <a:pPr/>
            <a:r>
              <a:t>기능 구현을 넘어, 보안·운영·유지보수를 함께 설계했다</a:t>
            </a:r>
          </a:p>
        </p:txBody>
      </p:sp>
      <p:sp>
        <p:nvSpPr>
          <p:cNvPr id="515" name="Shape 6"/>
          <p:cNvSpPr/>
          <p:nvPr/>
        </p:nvSpPr>
        <p:spPr>
          <a:xfrm>
            <a:off x="11267692" y="527494"/>
            <a:ext cx="50296" cy="240604"/>
          </a:xfrm>
          <a:prstGeom prst="roundRect">
            <a:avLst>
              <a:gd name="adj" fmla="val 49975"/>
            </a:avLst>
          </a:prstGeom>
          <a:solidFill>
            <a:srgbClr val="A78BFA">
              <a:alpha val="64999"/>
            </a:srgbClr>
          </a:solidFill>
          <a:ln w="12700">
            <a:miter lim="400000"/>
          </a:ln>
        </p:spPr>
        <p:txBody>
          <a:bodyPr lIns="45718" tIns="45718" rIns="45718" bIns="45718"/>
          <a:lstStyle/>
          <a:p>
            <a:pPr/>
          </a:p>
        </p:txBody>
      </p:sp>
      <p:sp>
        <p:nvSpPr>
          <p:cNvPr id="516" name="Shape 7"/>
          <p:cNvSpPr/>
          <p:nvPr/>
        </p:nvSpPr>
        <p:spPr>
          <a:xfrm>
            <a:off x="11359133" y="481251"/>
            <a:ext cx="50296" cy="286845"/>
          </a:xfrm>
          <a:prstGeom prst="roundRect">
            <a:avLst>
              <a:gd name="adj" fmla="val 49975"/>
            </a:avLst>
          </a:prstGeom>
          <a:solidFill>
            <a:srgbClr val="C9C6F0">
              <a:alpha val="64999"/>
            </a:srgbClr>
          </a:solidFill>
          <a:ln w="12700">
            <a:miter lim="400000"/>
          </a:ln>
        </p:spPr>
        <p:txBody>
          <a:bodyPr lIns="45718" tIns="45718" rIns="45718" bIns="45718"/>
          <a:lstStyle/>
          <a:p>
            <a:pPr/>
          </a:p>
        </p:txBody>
      </p:sp>
      <p:sp>
        <p:nvSpPr>
          <p:cNvPr id="517" name="Shape 8"/>
          <p:cNvSpPr/>
          <p:nvPr/>
        </p:nvSpPr>
        <p:spPr>
          <a:xfrm>
            <a:off x="11450573" y="549647"/>
            <a:ext cx="50296" cy="218453"/>
          </a:xfrm>
          <a:prstGeom prst="roundRect">
            <a:avLst>
              <a:gd name="adj" fmla="val 49975"/>
            </a:avLst>
          </a:prstGeom>
          <a:solidFill>
            <a:srgbClr val="A78BFA">
              <a:alpha val="64999"/>
            </a:srgbClr>
          </a:solidFill>
          <a:ln w="12700">
            <a:miter lim="400000"/>
          </a:ln>
        </p:spPr>
        <p:txBody>
          <a:bodyPr lIns="45718" tIns="45718" rIns="45718" bIns="45718"/>
          <a:lstStyle/>
          <a:p>
            <a:pPr/>
          </a:p>
        </p:txBody>
      </p:sp>
      <p:sp>
        <p:nvSpPr>
          <p:cNvPr id="518" name="Shape 9"/>
          <p:cNvSpPr/>
          <p:nvPr/>
        </p:nvSpPr>
        <p:spPr>
          <a:xfrm>
            <a:off x="11542014" y="540685"/>
            <a:ext cx="50296" cy="227414"/>
          </a:xfrm>
          <a:prstGeom prst="roundRect">
            <a:avLst>
              <a:gd name="adj" fmla="val 49975"/>
            </a:avLst>
          </a:prstGeom>
          <a:solidFill>
            <a:srgbClr val="9A95CF">
              <a:alpha val="64999"/>
            </a:srgbClr>
          </a:solidFill>
          <a:ln w="12700">
            <a:miter lim="400000"/>
          </a:ln>
        </p:spPr>
        <p:txBody>
          <a:bodyPr lIns="45718" tIns="45718" rIns="45718" bIns="45718"/>
          <a:lstStyle/>
          <a:p>
            <a:pPr/>
          </a:p>
        </p:txBody>
      </p:sp>
      <p:sp>
        <p:nvSpPr>
          <p:cNvPr id="519" name="Shape 10"/>
          <p:cNvSpPr/>
          <p:nvPr/>
        </p:nvSpPr>
        <p:spPr>
          <a:xfrm>
            <a:off x="11633454" y="694944"/>
            <a:ext cx="50296" cy="73156"/>
          </a:xfrm>
          <a:prstGeom prst="roundRect">
            <a:avLst>
              <a:gd name="adj" fmla="val 49975"/>
            </a:avLst>
          </a:prstGeom>
          <a:solidFill>
            <a:srgbClr val="A78BFA">
              <a:alpha val="64999"/>
            </a:srgbClr>
          </a:solidFill>
          <a:ln w="12700">
            <a:miter lim="400000"/>
          </a:ln>
        </p:spPr>
        <p:txBody>
          <a:bodyPr lIns="45718" tIns="45718" rIns="45718" bIns="45718"/>
          <a:lstStyle/>
          <a:p>
            <a:pPr/>
          </a:p>
        </p:txBody>
      </p:sp>
      <p:sp>
        <p:nvSpPr>
          <p:cNvPr id="520" name="Text 11"/>
          <p:cNvSpPr txBox="1"/>
          <p:nvPr/>
        </p:nvSpPr>
        <p:spPr>
          <a:xfrm>
            <a:off x="658368" y="1700783"/>
            <a:ext cx="1828801"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100">
                <a:solidFill>
                  <a:srgbClr val="FB7185"/>
                </a:solidFill>
                <a:latin typeface="Pretendard Bold"/>
                <a:ea typeface="Pretendard Bold"/>
                <a:cs typeface="Pretendard Bold"/>
                <a:sym typeface="Pretendard Bold"/>
              </a:defRPr>
            </a:lvl1pPr>
          </a:lstStyle>
          <a:p>
            <a:pPr/>
            <a:r>
              <a:t>문제</a:t>
            </a:r>
          </a:p>
        </p:txBody>
      </p:sp>
      <p:sp>
        <p:nvSpPr>
          <p:cNvPr id="521" name="Text 12"/>
          <p:cNvSpPr txBox="1"/>
          <p:nvPr/>
        </p:nvSpPr>
        <p:spPr>
          <a:xfrm>
            <a:off x="6419088" y="1700783"/>
            <a:ext cx="182880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00" sz="1100">
                <a:solidFill>
                  <a:srgbClr val="34D399"/>
                </a:solidFill>
                <a:latin typeface="Pretendard Bold"/>
                <a:ea typeface="Pretendard Bold"/>
                <a:cs typeface="Pretendard Bold"/>
                <a:sym typeface="Pretendard Bold"/>
              </a:defRPr>
            </a:lvl1pPr>
          </a:lstStyle>
          <a:p>
            <a:pPr/>
            <a:r>
              <a:t>개선</a:t>
            </a:r>
          </a:p>
        </p:txBody>
      </p:sp>
      <p:sp>
        <p:nvSpPr>
          <p:cNvPr id="522" name="Shape 13"/>
          <p:cNvSpPr/>
          <p:nvPr/>
        </p:nvSpPr>
        <p:spPr>
          <a:xfrm>
            <a:off x="658368" y="2011677"/>
            <a:ext cx="5120641" cy="548644"/>
          </a:xfrm>
          <a:prstGeom prst="roundRect">
            <a:avLst>
              <a:gd name="adj" fmla="val 11667"/>
            </a:avLst>
          </a:prstGeom>
          <a:solidFill>
            <a:srgbClr val="2A2563"/>
          </a:solidFill>
          <a:ln>
            <a:solidFill>
              <a:srgbClr val="4A4392"/>
            </a:solidFill>
          </a:ln>
        </p:spPr>
        <p:txBody>
          <a:bodyPr lIns="45718" tIns="45718" rIns="45718" bIns="45718"/>
          <a:lstStyle/>
          <a:p>
            <a:pPr/>
          </a:p>
        </p:txBody>
      </p:sp>
      <p:pic>
        <p:nvPicPr>
          <p:cNvPr id="523" name="Image 0" descr="Image 0"/>
          <p:cNvPicPr>
            <a:picLocks noChangeAspect="1"/>
          </p:cNvPicPr>
          <p:nvPr/>
        </p:nvPicPr>
        <p:blipFill>
          <a:blip r:embed="rId3">
            <a:extLst/>
          </a:blip>
          <a:stretch>
            <a:fillRect/>
          </a:stretch>
        </p:blipFill>
        <p:spPr>
          <a:xfrm>
            <a:off x="914400" y="2167127"/>
            <a:ext cx="219458" cy="219461"/>
          </a:xfrm>
          <a:prstGeom prst="rect">
            <a:avLst/>
          </a:prstGeom>
          <a:ln w="12700">
            <a:miter lim="400000"/>
          </a:ln>
        </p:spPr>
      </p:pic>
      <p:sp>
        <p:nvSpPr>
          <p:cNvPr id="524" name="Text 14"/>
          <p:cNvSpPr txBox="1"/>
          <p:nvPr/>
        </p:nvSpPr>
        <p:spPr>
          <a:xfrm>
            <a:off x="1280157" y="2203449"/>
            <a:ext cx="443484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API 키가 프론트 코드에 노출될 위험</a:t>
            </a:r>
          </a:p>
        </p:txBody>
      </p:sp>
      <p:pic>
        <p:nvPicPr>
          <p:cNvPr id="525" name="Image 1" descr="Image 1"/>
          <p:cNvPicPr>
            <a:picLocks noChangeAspect="1"/>
          </p:cNvPicPr>
          <p:nvPr/>
        </p:nvPicPr>
        <p:blipFill>
          <a:blip r:embed="rId4">
            <a:extLst/>
          </a:blip>
          <a:stretch>
            <a:fillRect/>
          </a:stretch>
        </p:blipFill>
        <p:spPr>
          <a:xfrm>
            <a:off x="5925310" y="2167127"/>
            <a:ext cx="237748" cy="237748"/>
          </a:xfrm>
          <a:prstGeom prst="rect">
            <a:avLst/>
          </a:prstGeom>
          <a:ln w="12700">
            <a:miter lim="400000"/>
          </a:ln>
        </p:spPr>
      </p:pic>
      <p:sp>
        <p:nvSpPr>
          <p:cNvPr id="526" name="Shape 15"/>
          <p:cNvSpPr/>
          <p:nvPr/>
        </p:nvSpPr>
        <p:spPr>
          <a:xfrm>
            <a:off x="6355079" y="2011677"/>
            <a:ext cx="5212084" cy="548644"/>
          </a:xfrm>
          <a:prstGeom prst="roundRect">
            <a:avLst>
              <a:gd name="adj" fmla="val 11667"/>
            </a:avLst>
          </a:prstGeom>
          <a:solidFill>
            <a:srgbClr val="332D74"/>
          </a:solidFill>
          <a:ln>
            <a:solidFill>
              <a:srgbClr val="4A4392"/>
            </a:solidFill>
          </a:ln>
        </p:spPr>
        <p:txBody>
          <a:bodyPr lIns="45718" tIns="45718" rIns="45718" bIns="45718"/>
          <a:lstStyle/>
          <a:p>
            <a:pPr/>
          </a:p>
        </p:txBody>
      </p:sp>
      <p:pic>
        <p:nvPicPr>
          <p:cNvPr id="527" name="Image 2" descr="Image 2"/>
          <p:cNvPicPr>
            <a:picLocks noChangeAspect="1"/>
          </p:cNvPicPr>
          <p:nvPr/>
        </p:nvPicPr>
        <p:blipFill>
          <a:blip r:embed="rId5">
            <a:extLst/>
          </a:blip>
          <a:stretch>
            <a:fillRect/>
          </a:stretch>
        </p:blipFill>
        <p:spPr>
          <a:xfrm>
            <a:off x="6601968" y="2167127"/>
            <a:ext cx="219460" cy="219461"/>
          </a:xfrm>
          <a:prstGeom prst="rect">
            <a:avLst/>
          </a:prstGeom>
          <a:ln w="12700">
            <a:miter lim="400000"/>
          </a:ln>
        </p:spPr>
      </p:pic>
      <p:sp>
        <p:nvSpPr>
          <p:cNvPr id="528" name="Text 16"/>
          <p:cNvSpPr txBox="1"/>
          <p:nvPr/>
        </p:nvSpPr>
        <p:spPr>
          <a:xfrm>
            <a:off x="6967728" y="2203449"/>
            <a:ext cx="449885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FFFFFF"/>
                </a:solidFill>
              </a:defRPr>
            </a:lvl1pPr>
          </a:lstStyle>
          <a:p>
            <a:pPr/>
            <a:r>
              <a:t>키를 백엔드 환경변수로 이동 — 프론트는 자체 API만 호출</a:t>
            </a:r>
          </a:p>
        </p:txBody>
      </p:sp>
      <p:sp>
        <p:nvSpPr>
          <p:cNvPr id="529" name="Shape 17"/>
          <p:cNvSpPr/>
          <p:nvPr/>
        </p:nvSpPr>
        <p:spPr>
          <a:xfrm>
            <a:off x="658368" y="2670048"/>
            <a:ext cx="5120641" cy="548644"/>
          </a:xfrm>
          <a:prstGeom prst="roundRect">
            <a:avLst>
              <a:gd name="adj" fmla="val 11667"/>
            </a:avLst>
          </a:prstGeom>
          <a:solidFill>
            <a:srgbClr val="2A2563"/>
          </a:solidFill>
          <a:ln>
            <a:solidFill>
              <a:srgbClr val="4A4392"/>
            </a:solidFill>
          </a:ln>
        </p:spPr>
        <p:txBody>
          <a:bodyPr lIns="45718" tIns="45718" rIns="45718" bIns="45718"/>
          <a:lstStyle/>
          <a:p>
            <a:pPr/>
          </a:p>
        </p:txBody>
      </p:sp>
      <p:pic>
        <p:nvPicPr>
          <p:cNvPr id="530" name="Image 3" descr="Image 3"/>
          <p:cNvPicPr>
            <a:picLocks noChangeAspect="1"/>
          </p:cNvPicPr>
          <p:nvPr/>
        </p:nvPicPr>
        <p:blipFill>
          <a:blip r:embed="rId3">
            <a:extLst/>
          </a:blip>
          <a:stretch>
            <a:fillRect/>
          </a:stretch>
        </p:blipFill>
        <p:spPr>
          <a:xfrm>
            <a:off x="914400" y="2825494"/>
            <a:ext cx="219458" cy="219459"/>
          </a:xfrm>
          <a:prstGeom prst="rect">
            <a:avLst/>
          </a:prstGeom>
          <a:ln w="12700">
            <a:miter lim="400000"/>
          </a:ln>
        </p:spPr>
      </p:pic>
      <p:sp>
        <p:nvSpPr>
          <p:cNvPr id="531" name="Text 18"/>
          <p:cNvSpPr txBox="1"/>
          <p:nvPr/>
        </p:nvSpPr>
        <p:spPr>
          <a:xfrm>
            <a:off x="1280157" y="2861817"/>
            <a:ext cx="443484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외부 API 장애 시 화면이 그대로 깨짐</a:t>
            </a:r>
          </a:p>
        </p:txBody>
      </p:sp>
      <p:pic>
        <p:nvPicPr>
          <p:cNvPr id="532" name="Image 4" descr="Image 4"/>
          <p:cNvPicPr>
            <a:picLocks noChangeAspect="1"/>
          </p:cNvPicPr>
          <p:nvPr/>
        </p:nvPicPr>
        <p:blipFill>
          <a:blip r:embed="rId4">
            <a:extLst/>
          </a:blip>
          <a:stretch>
            <a:fillRect/>
          </a:stretch>
        </p:blipFill>
        <p:spPr>
          <a:xfrm>
            <a:off x="5925310" y="2825494"/>
            <a:ext cx="237748" cy="237748"/>
          </a:xfrm>
          <a:prstGeom prst="rect">
            <a:avLst/>
          </a:prstGeom>
          <a:ln w="12700">
            <a:miter lim="400000"/>
          </a:ln>
        </p:spPr>
      </p:pic>
      <p:sp>
        <p:nvSpPr>
          <p:cNvPr id="533" name="Shape 19"/>
          <p:cNvSpPr/>
          <p:nvPr/>
        </p:nvSpPr>
        <p:spPr>
          <a:xfrm>
            <a:off x="6355079" y="2670048"/>
            <a:ext cx="5212084" cy="548644"/>
          </a:xfrm>
          <a:prstGeom prst="roundRect">
            <a:avLst>
              <a:gd name="adj" fmla="val 11667"/>
            </a:avLst>
          </a:prstGeom>
          <a:solidFill>
            <a:srgbClr val="332D74"/>
          </a:solidFill>
          <a:ln>
            <a:solidFill>
              <a:srgbClr val="4A4392"/>
            </a:solidFill>
          </a:ln>
        </p:spPr>
        <p:txBody>
          <a:bodyPr lIns="45718" tIns="45718" rIns="45718" bIns="45718"/>
          <a:lstStyle/>
          <a:p>
            <a:pPr/>
          </a:p>
        </p:txBody>
      </p:sp>
      <p:pic>
        <p:nvPicPr>
          <p:cNvPr id="534" name="Image 5" descr="Image 5"/>
          <p:cNvPicPr>
            <a:picLocks noChangeAspect="1"/>
          </p:cNvPicPr>
          <p:nvPr/>
        </p:nvPicPr>
        <p:blipFill>
          <a:blip r:embed="rId5">
            <a:extLst/>
          </a:blip>
          <a:stretch>
            <a:fillRect/>
          </a:stretch>
        </p:blipFill>
        <p:spPr>
          <a:xfrm>
            <a:off x="6601968" y="2825494"/>
            <a:ext cx="219460" cy="219459"/>
          </a:xfrm>
          <a:prstGeom prst="rect">
            <a:avLst/>
          </a:prstGeom>
          <a:ln w="12700">
            <a:miter lim="400000"/>
          </a:ln>
        </p:spPr>
      </p:pic>
      <p:sp>
        <p:nvSpPr>
          <p:cNvPr id="535" name="Text 20"/>
          <p:cNvSpPr txBox="1"/>
          <p:nvPr/>
        </p:nvSpPr>
        <p:spPr>
          <a:xfrm>
            <a:off x="6967728" y="2861817"/>
            <a:ext cx="449885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FFFFFF"/>
                </a:solidFill>
              </a:defRPr>
            </a:lvl1pPr>
          </a:lstStyle>
          <a:p>
            <a:pPr/>
            <a:r>
              <a:t>공통 에러 응답 + 사용자 안내 메시지 처리</a:t>
            </a:r>
          </a:p>
        </p:txBody>
      </p:sp>
      <p:sp>
        <p:nvSpPr>
          <p:cNvPr id="536" name="Shape 21"/>
          <p:cNvSpPr/>
          <p:nvPr/>
        </p:nvSpPr>
        <p:spPr>
          <a:xfrm>
            <a:off x="658368" y="3328415"/>
            <a:ext cx="5120641" cy="548644"/>
          </a:xfrm>
          <a:prstGeom prst="roundRect">
            <a:avLst>
              <a:gd name="adj" fmla="val 11667"/>
            </a:avLst>
          </a:prstGeom>
          <a:solidFill>
            <a:srgbClr val="2A2563"/>
          </a:solidFill>
          <a:ln>
            <a:solidFill>
              <a:srgbClr val="4A4392"/>
            </a:solidFill>
          </a:ln>
        </p:spPr>
        <p:txBody>
          <a:bodyPr lIns="45718" tIns="45718" rIns="45718" bIns="45718"/>
          <a:lstStyle/>
          <a:p>
            <a:pPr/>
          </a:p>
        </p:txBody>
      </p:sp>
      <p:pic>
        <p:nvPicPr>
          <p:cNvPr id="537" name="Image 6" descr="Image 6"/>
          <p:cNvPicPr>
            <a:picLocks noChangeAspect="1"/>
          </p:cNvPicPr>
          <p:nvPr/>
        </p:nvPicPr>
        <p:blipFill>
          <a:blip r:embed="rId3">
            <a:extLst/>
          </a:blip>
          <a:stretch>
            <a:fillRect/>
          </a:stretch>
        </p:blipFill>
        <p:spPr>
          <a:xfrm>
            <a:off x="914400" y="3483864"/>
            <a:ext cx="219458" cy="219460"/>
          </a:xfrm>
          <a:prstGeom prst="rect">
            <a:avLst/>
          </a:prstGeom>
          <a:ln w="12700">
            <a:miter lim="400000"/>
          </a:ln>
        </p:spPr>
      </p:pic>
      <p:sp>
        <p:nvSpPr>
          <p:cNvPr id="538" name="Text 22"/>
          <p:cNvSpPr txBox="1"/>
          <p:nvPr/>
        </p:nvSpPr>
        <p:spPr>
          <a:xfrm>
            <a:off x="1280157" y="3520185"/>
            <a:ext cx="443484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반복 호출로 인한 API quota 낭비</a:t>
            </a:r>
          </a:p>
        </p:txBody>
      </p:sp>
      <p:pic>
        <p:nvPicPr>
          <p:cNvPr id="539" name="Image 7" descr="Image 7"/>
          <p:cNvPicPr>
            <a:picLocks noChangeAspect="1"/>
          </p:cNvPicPr>
          <p:nvPr/>
        </p:nvPicPr>
        <p:blipFill>
          <a:blip r:embed="rId4">
            <a:extLst/>
          </a:blip>
          <a:stretch>
            <a:fillRect/>
          </a:stretch>
        </p:blipFill>
        <p:spPr>
          <a:xfrm>
            <a:off x="5925310" y="3483864"/>
            <a:ext cx="237748" cy="237748"/>
          </a:xfrm>
          <a:prstGeom prst="rect">
            <a:avLst/>
          </a:prstGeom>
          <a:ln w="12700">
            <a:miter lim="400000"/>
          </a:ln>
        </p:spPr>
      </p:pic>
      <p:sp>
        <p:nvSpPr>
          <p:cNvPr id="540" name="Shape 23"/>
          <p:cNvSpPr/>
          <p:nvPr/>
        </p:nvSpPr>
        <p:spPr>
          <a:xfrm>
            <a:off x="6355079" y="3328415"/>
            <a:ext cx="5212084" cy="548644"/>
          </a:xfrm>
          <a:prstGeom prst="roundRect">
            <a:avLst>
              <a:gd name="adj" fmla="val 11667"/>
            </a:avLst>
          </a:prstGeom>
          <a:solidFill>
            <a:srgbClr val="332D74"/>
          </a:solidFill>
          <a:ln>
            <a:solidFill>
              <a:srgbClr val="4A4392"/>
            </a:solidFill>
          </a:ln>
        </p:spPr>
        <p:txBody>
          <a:bodyPr lIns="45718" tIns="45718" rIns="45718" bIns="45718"/>
          <a:lstStyle/>
          <a:p>
            <a:pPr/>
          </a:p>
        </p:txBody>
      </p:sp>
      <p:pic>
        <p:nvPicPr>
          <p:cNvPr id="541" name="Image 8" descr="Image 8"/>
          <p:cNvPicPr>
            <a:picLocks noChangeAspect="1"/>
          </p:cNvPicPr>
          <p:nvPr/>
        </p:nvPicPr>
        <p:blipFill>
          <a:blip r:embed="rId5">
            <a:extLst/>
          </a:blip>
          <a:stretch>
            <a:fillRect/>
          </a:stretch>
        </p:blipFill>
        <p:spPr>
          <a:xfrm>
            <a:off x="6601968" y="3483864"/>
            <a:ext cx="219460" cy="219460"/>
          </a:xfrm>
          <a:prstGeom prst="rect">
            <a:avLst/>
          </a:prstGeom>
          <a:ln w="12700">
            <a:miter lim="400000"/>
          </a:ln>
        </p:spPr>
      </p:pic>
      <p:sp>
        <p:nvSpPr>
          <p:cNvPr id="542" name="Text 24"/>
          <p:cNvSpPr txBox="1"/>
          <p:nvPr/>
        </p:nvSpPr>
        <p:spPr>
          <a:xfrm>
            <a:off x="6967728" y="3520185"/>
            <a:ext cx="449885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FFFFFF"/>
                </a:solidFill>
              </a:defRPr>
            </a:lvl1pPr>
          </a:lstStyle>
          <a:p>
            <a:pPr/>
            <a:r>
              <a:t>Caffeine 캐시로 동일 요청 결과 재사용</a:t>
            </a:r>
          </a:p>
        </p:txBody>
      </p:sp>
      <p:sp>
        <p:nvSpPr>
          <p:cNvPr id="543" name="Shape 25"/>
          <p:cNvSpPr/>
          <p:nvPr/>
        </p:nvSpPr>
        <p:spPr>
          <a:xfrm>
            <a:off x="658368" y="3986784"/>
            <a:ext cx="5120641" cy="548644"/>
          </a:xfrm>
          <a:prstGeom prst="roundRect">
            <a:avLst>
              <a:gd name="adj" fmla="val 11667"/>
            </a:avLst>
          </a:prstGeom>
          <a:solidFill>
            <a:srgbClr val="2A2563"/>
          </a:solidFill>
          <a:ln>
            <a:solidFill>
              <a:srgbClr val="4A4392"/>
            </a:solidFill>
          </a:ln>
        </p:spPr>
        <p:txBody>
          <a:bodyPr lIns="45718" tIns="45718" rIns="45718" bIns="45718"/>
          <a:lstStyle/>
          <a:p>
            <a:pPr/>
          </a:p>
        </p:txBody>
      </p:sp>
      <p:pic>
        <p:nvPicPr>
          <p:cNvPr id="544" name="Image 9" descr="Image 9"/>
          <p:cNvPicPr>
            <a:picLocks noChangeAspect="1"/>
          </p:cNvPicPr>
          <p:nvPr/>
        </p:nvPicPr>
        <p:blipFill>
          <a:blip r:embed="rId3">
            <a:extLst/>
          </a:blip>
          <a:stretch>
            <a:fillRect/>
          </a:stretch>
        </p:blipFill>
        <p:spPr>
          <a:xfrm>
            <a:off x="914400" y="4142232"/>
            <a:ext cx="219458" cy="219460"/>
          </a:xfrm>
          <a:prstGeom prst="rect">
            <a:avLst/>
          </a:prstGeom>
          <a:ln w="12700">
            <a:miter lim="400000"/>
          </a:ln>
        </p:spPr>
      </p:pic>
      <p:sp>
        <p:nvSpPr>
          <p:cNvPr id="545" name="Text 26"/>
          <p:cNvSpPr txBox="1"/>
          <p:nvPr/>
        </p:nvSpPr>
        <p:spPr>
          <a:xfrm>
            <a:off x="1280157" y="4178552"/>
            <a:ext cx="443484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단시간 과도한 요청 가능성</a:t>
            </a:r>
          </a:p>
        </p:txBody>
      </p:sp>
      <p:pic>
        <p:nvPicPr>
          <p:cNvPr id="546" name="Image 10" descr="Image 10"/>
          <p:cNvPicPr>
            <a:picLocks noChangeAspect="1"/>
          </p:cNvPicPr>
          <p:nvPr/>
        </p:nvPicPr>
        <p:blipFill>
          <a:blip r:embed="rId4">
            <a:extLst/>
          </a:blip>
          <a:stretch>
            <a:fillRect/>
          </a:stretch>
        </p:blipFill>
        <p:spPr>
          <a:xfrm>
            <a:off x="5925310" y="4142232"/>
            <a:ext cx="237748" cy="237748"/>
          </a:xfrm>
          <a:prstGeom prst="rect">
            <a:avLst/>
          </a:prstGeom>
          <a:ln w="12700">
            <a:miter lim="400000"/>
          </a:ln>
        </p:spPr>
      </p:pic>
      <p:sp>
        <p:nvSpPr>
          <p:cNvPr id="547" name="Shape 27"/>
          <p:cNvSpPr/>
          <p:nvPr/>
        </p:nvSpPr>
        <p:spPr>
          <a:xfrm>
            <a:off x="6355079" y="3986784"/>
            <a:ext cx="5212084" cy="548644"/>
          </a:xfrm>
          <a:prstGeom prst="roundRect">
            <a:avLst>
              <a:gd name="adj" fmla="val 11667"/>
            </a:avLst>
          </a:prstGeom>
          <a:solidFill>
            <a:srgbClr val="332D74"/>
          </a:solidFill>
          <a:ln>
            <a:solidFill>
              <a:srgbClr val="4A4392"/>
            </a:solidFill>
          </a:ln>
        </p:spPr>
        <p:txBody>
          <a:bodyPr lIns="45718" tIns="45718" rIns="45718" bIns="45718"/>
          <a:lstStyle/>
          <a:p>
            <a:pPr/>
          </a:p>
        </p:txBody>
      </p:sp>
      <p:pic>
        <p:nvPicPr>
          <p:cNvPr id="548" name="Image 11" descr="Image 11"/>
          <p:cNvPicPr>
            <a:picLocks noChangeAspect="1"/>
          </p:cNvPicPr>
          <p:nvPr/>
        </p:nvPicPr>
        <p:blipFill>
          <a:blip r:embed="rId5">
            <a:extLst/>
          </a:blip>
          <a:stretch>
            <a:fillRect/>
          </a:stretch>
        </p:blipFill>
        <p:spPr>
          <a:xfrm>
            <a:off x="6601968" y="4142232"/>
            <a:ext cx="219460" cy="219460"/>
          </a:xfrm>
          <a:prstGeom prst="rect">
            <a:avLst/>
          </a:prstGeom>
          <a:ln w="12700">
            <a:miter lim="400000"/>
          </a:ln>
        </p:spPr>
      </p:pic>
      <p:sp>
        <p:nvSpPr>
          <p:cNvPr id="549" name="Text 28"/>
          <p:cNvSpPr txBox="1"/>
          <p:nvPr/>
        </p:nvSpPr>
        <p:spPr>
          <a:xfrm>
            <a:off x="6967728" y="4178552"/>
            <a:ext cx="449885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FFFFFF"/>
                </a:solidFill>
              </a:defRPr>
            </a:lvl1pPr>
          </a:lstStyle>
          <a:p>
            <a:pPr/>
            <a:r>
              <a:t>IP 기반 rate limit으로 호출량 제한</a:t>
            </a:r>
          </a:p>
        </p:txBody>
      </p:sp>
      <p:sp>
        <p:nvSpPr>
          <p:cNvPr id="550" name="Shape 29"/>
          <p:cNvSpPr/>
          <p:nvPr/>
        </p:nvSpPr>
        <p:spPr>
          <a:xfrm>
            <a:off x="658368" y="4645152"/>
            <a:ext cx="5120641" cy="548644"/>
          </a:xfrm>
          <a:prstGeom prst="roundRect">
            <a:avLst>
              <a:gd name="adj" fmla="val 11667"/>
            </a:avLst>
          </a:prstGeom>
          <a:solidFill>
            <a:srgbClr val="2A2563"/>
          </a:solidFill>
          <a:ln>
            <a:solidFill>
              <a:srgbClr val="4A4392"/>
            </a:solidFill>
          </a:ln>
        </p:spPr>
        <p:txBody>
          <a:bodyPr lIns="45718" tIns="45718" rIns="45718" bIns="45718"/>
          <a:lstStyle/>
          <a:p>
            <a:pPr/>
          </a:p>
        </p:txBody>
      </p:sp>
      <p:pic>
        <p:nvPicPr>
          <p:cNvPr id="551" name="Image 12" descr="Image 12"/>
          <p:cNvPicPr>
            <a:picLocks noChangeAspect="1"/>
          </p:cNvPicPr>
          <p:nvPr/>
        </p:nvPicPr>
        <p:blipFill>
          <a:blip r:embed="rId3">
            <a:extLst/>
          </a:blip>
          <a:stretch>
            <a:fillRect/>
          </a:stretch>
        </p:blipFill>
        <p:spPr>
          <a:xfrm>
            <a:off x="914400" y="4800600"/>
            <a:ext cx="219458" cy="219458"/>
          </a:xfrm>
          <a:prstGeom prst="rect">
            <a:avLst/>
          </a:prstGeom>
          <a:ln w="12700">
            <a:miter lim="400000"/>
          </a:ln>
        </p:spPr>
      </p:pic>
      <p:sp>
        <p:nvSpPr>
          <p:cNvPr id="552" name="Text 30"/>
          <p:cNvSpPr txBox="1"/>
          <p:nvPr/>
        </p:nvSpPr>
        <p:spPr>
          <a:xfrm>
            <a:off x="1280157" y="4836920"/>
            <a:ext cx="443484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운영 상태를 확인할 수단 부재</a:t>
            </a:r>
          </a:p>
        </p:txBody>
      </p:sp>
      <p:pic>
        <p:nvPicPr>
          <p:cNvPr id="553" name="Image 13" descr="Image 13"/>
          <p:cNvPicPr>
            <a:picLocks noChangeAspect="1"/>
          </p:cNvPicPr>
          <p:nvPr/>
        </p:nvPicPr>
        <p:blipFill>
          <a:blip r:embed="rId4">
            <a:extLst/>
          </a:blip>
          <a:stretch>
            <a:fillRect/>
          </a:stretch>
        </p:blipFill>
        <p:spPr>
          <a:xfrm>
            <a:off x="5925310" y="4800600"/>
            <a:ext cx="237748" cy="237744"/>
          </a:xfrm>
          <a:prstGeom prst="rect">
            <a:avLst/>
          </a:prstGeom>
          <a:ln w="12700">
            <a:miter lim="400000"/>
          </a:ln>
        </p:spPr>
      </p:pic>
      <p:sp>
        <p:nvSpPr>
          <p:cNvPr id="554" name="Shape 31"/>
          <p:cNvSpPr/>
          <p:nvPr/>
        </p:nvSpPr>
        <p:spPr>
          <a:xfrm>
            <a:off x="6355079" y="4645152"/>
            <a:ext cx="5212084" cy="548644"/>
          </a:xfrm>
          <a:prstGeom prst="roundRect">
            <a:avLst>
              <a:gd name="adj" fmla="val 11667"/>
            </a:avLst>
          </a:prstGeom>
          <a:solidFill>
            <a:srgbClr val="332D74"/>
          </a:solidFill>
          <a:ln>
            <a:solidFill>
              <a:srgbClr val="4A4392"/>
            </a:solidFill>
          </a:ln>
        </p:spPr>
        <p:txBody>
          <a:bodyPr lIns="45718" tIns="45718" rIns="45718" bIns="45718"/>
          <a:lstStyle/>
          <a:p>
            <a:pPr/>
          </a:p>
        </p:txBody>
      </p:sp>
      <p:pic>
        <p:nvPicPr>
          <p:cNvPr id="555" name="Image 14" descr="Image 14"/>
          <p:cNvPicPr>
            <a:picLocks noChangeAspect="1"/>
          </p:cNvPicPr>
          <p:nvPr/>
        </p:nvPicPr>
        <p:blipFill>
          <a:blip r:embed="rId5">
            <a:extLst/>
          </a:blip>
          <a:stretch>
            <a:fillRect/>
          </a:stretch>
        </p:blipFill>
        <p:spPr>
          <a:xfrm>
            <a:off x="6601968" y="4800600"/>
            <a:ext cx="219460" cy="219458"/>
          </a:xfrm>
          <a:prstGeom prst="rect">
            <a:avLst/>
          </a:prstGeom>
          <a:ln w="12700">
            <a:miter lim="400000"/>
          </a:ln>
        </p:spPr>
      </p:pic>
      <p:sp>
        <p:nvSpPr>
          <p:cNvPr id="556" name="Text 32"/>
          <p:cNvSpPr txBox="1"/>
          <p:nvPr/>
        </p:nvSpPr>
        <p:spPr>
          <a:xfrm>
            <a:off x="6967728" y="4836920"/>
            <a:ext cx="449885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FFFFFF"/>
                </a:solidFill>
              </a:defRPr>
            </a:lvl1pPr>
          </a:lstStyle>
          <a:p>
            <a:pPr/>
            <a:r>
              <a:t>/api/health · Swagger · /api/ops/summary 제공</a:t>
            </a:r>
          </a:p>
        </p:txBody>
      </p:sp>
      <p:sp>
        <p:nvSpPr>
          <p:cNvPr id="557" name="Shape 33"/>
          <p:cNvSpPr/>
          <p:nvPr/>
        </p:nvSpPr>
        <p:spPr>
          <a:xfrm>
            <a:off x="658368" y="5303520"/>
            <a:ext cx="5120641" cy="548644"/>
          </a:xfrm>
          <a:prstGeom prst="roundRect">
            <a:avLst>
              <a:gd name="adj" fmla="val 11667"/>
            </a:avLst>
          </a:prstGeom>
          <a:solidFill>
            <a:srgbClr val="2A2563"/>
          </a:solidFill>
          <a:ln>
            <a:solidFill>
              <a:srgbClr val="4A4392"/>
            </a:solidFill>
          </a:ln>
        </p:spPr>
        <p:txBody>
          <a:bodyPr lIns="45718" tIns="45718" rIns="45718" bIns="45718"/>
          <a:lstStyle/>
          <a:p>
            <a:pPr/>
          </a:p>
        </p:txBody>
      </p:sp>
      <p:pic>
        <p:nvPicPr>
          <p:cNvPr id="558" name="Image 15" descr="Image 15"/>
          <p:cNvPicPr>
            <a:picLocks noChangeAspect="1"/>
          </p:cNvPicPr>
          <p:nvPr/>
        </p:nvPicPr>
        <p:blipFill>
          <a:blip r:embed="rId3">
            <a:extLst/>
          </a:blip>
          <a:stretch>
            <a:fillRect/>
          </a:stretch>
        </p:blipFill>
        <p:spPr>
          <a:xfrm>
            <a:off x="914400" y="5458967"/>
            <a:ext cx="219458" cy="219460"/>
          </a:xfrm>
          <a:prstGeom prst="rect">
            <a:avLst/>
          </a:prstGeom>
          <a:ln w="12700">
            <a:miter lim="400000"/>
          </a:ln>
        </p:spPr>
      </p:pic>
      <p:sp>
        <p:nvSpPr>
          <p:cNvPr id="559" name="Text 34"/>
          <p:cNvSpPr txBox="1"/>
          <p:nvPr/>
        </p:nvSpPr>
        <p:spPr>
          <a:xfrm>
            <a:off x="1280157" y="5495290"/>
            <a:ext cx="4434847"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C9C6F0"/>
                </a:solidFill>
              </a:defRPr>
            </a:lvl1pPr>
          </a:lstStyle>
          <a:p>
            <a:pPr/>
            <a:r>
              <a:t>민감정보가 로그에 남을 위험</a:t>
            </a:r>
          </a:p>
        </p:txBody>
      </p:sp>
      <p:pic>
        <p:nvPicPr>
          <p:cNvPr id="560" name="Image 16" descr="Image 16"/>
          <p:cNvPicPr>
            <a:picLocks noChangeAspect="1"/>
          </p:cNvPicPr>
          <p:nvPr/>
        </p:nvPicPr>
        <p:blipFill>
          <a:blip r:embed="rId4">
            <a:extLst/>
          </a:blip>
          <a:stretch>
            <a:fillRect/>
          </a:stretch>
        </p:blipFill>
        <p:spPr>
          <a:xfrm>
            <a:off x="5925310" y="5458967"/>
            <a:ext cx="237748" cy="237748"/>
          </a:xfrm>
          <a:prstGeom prst="rect">
            <a:avLst/>
          </a:prstGeom>
          <a:ln w="12700">
            <a:miter lim="400000"/>
          </a:ln>
        </p:spPr>
      </p:pic>
      <p:sp>
        <p:nvSpPr>
          <p:cNvPr id="561" name="Shape 35"/>
          <p:cNvSpPr/>
          <p:nvPr/>
        </p:nvSpPr>
        <p:spPr>
          <a:xfrm>
            <a:off x="6355079" y="5303520"/>
            <a:ext cx="5212084" cy="548644"/>
          </a:xfrm>
          <a:prstGeom prst="roundRect">
            <a:avLst>
              <a:gd name="adj" fmla="val 11667"/>
            </a:avLst>
          </a:prstGeom>
          <a:solidFill>
            <a:srgbClr val="332D74"/>
          </a:solidFill>
          <a:ln>
            <a:solidFill>
              <a:srgbClr val="4A4392"/>
            </a:solidFill>
          </a:ln>
        </p:spPr>
        <p:txBody>
          <a:bodyPr lIns="45718" tIns="45718" rIns="45718" bIns="45718"/>
          <a:lstStyle/>
          <a:p>
            <a:pPr/>
          </a:p>
        </p:txBody>
      </p:sp>
      <p:pic>
        <p:nvPicPr>
          <p:cNvPr id="562" name="Image 17" descr="Image 17"/>
          <p:cNvPicPr>
            <a:picLocks noChangeAspect="1"/>
          </p:cNvPicPr>
          <p:nvPr/>
        </p:nvPicPr>
        <p:blipFill>
          <a:blip r:embed="rId5">
            <a:extLst/>
          </a:blip>
          <a:stretch>
            <a:fillRect/>
          </a:stretch>
        </p:blipFill>
        <p:spPr>
          <a:xfrm>
            <a:off x="6601968" y="5458967"/>
            <a:ext cx="219460" cy="219460"/>
          </a:xfrm>
          <a:prstGeom prst="rect">
            <a:avLst/>
          </a:prstGeom>
          <a:ln w="12700">
            <a:miter lim="400000"/>
          </a:ln>
        </p:spPr>
      </p:pic>
      <p:sp>
        <p:nvSpPr>
          <p:cNvPr id="563" name="Text 36"/>
          <p:cNvSpPr txBox="1"/>
          <p:nvPr/>
        </p:nvSpPr>
        <p:spPr>
          <a:xfrm>
            <a:off x="6967728" y="5495290"/>
            <a:ext cx="4498852"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solidFill>
                  <a:srgbClr val="FFFFFF"/>
                </a:solidFill>
              </a:defRPr>
            </a:lvl1pPr>
          </a:lstStyle>
          <a:p>
            <a:pPr/>
            <a:r>
              <a:t>원본 IP · prompt · token · 키 미저장, hashed IP만 기록</a:t>
            </a:r>
          </a:p>
        </p:txBody>
      </p:sp>
      <p:sp>
        <p:nvSpPr>
          <p:cNvPr id="564" name="Shape 37"/>
          <p:cNvSpPr/>
          <p:nvPr/>
        </p:nvSpPr>
        <p:spPr>
          <a:xfrm>
            <a:off x="658368" y="5943600"/>
            <a:ext cx="10908794" cy="457200"/>
          </a:xfrm>
          <a:prstGeom prst="roundRect">
            <a:avLst>
              <a:gd name="adj" fmla="val 18000"/>
            </a:avLst>
          </a:prstGeom>
          <a:solidFill>
            <a:srgbClr val="2A2563"/>
          </a:solidFill>
          <a:ln w="12700">
            <a:solidFill>
              <a:srgbClr val="FBBF24"/>
            </a:solidFill>
          </a:ln>
        </p:spPr>
        <p:txBody>
          <a:bodyPr lIns="45718" tIns="45718" rIns="45718" bIns="45718"/>
          <a:lstStyle/>
          <a:p>
            <a:pPr/>
          </a:p>
        </p:txBody>
      </p:sp>
      <p:pic>
        <p:nvPicPr>
          <p:cNvPr id="565" name="Image 18" descr="Image 18"/>
          <p:cNvPicPr>
            <a:picLocks noChangeAspect="1"/>
          </p:cNvPicPr>
          <p:nvPr/>
        </p:nvPicPr>
        <p:blipFill>
          <a:blip r:embed="rId6">
            <a:extLst/>
          </a:blip>
          <a:stretch>
            <a:fillRect/>
          </a:stretch>
        </p:blipFill>
        <p:spPr>
          <a:xfrm>
            <a:off x="914400" y="6053328"/>
            <a:ext cx="237744" cy="237748"/>
          </a:xfrm>
          <a:prstGeom prst="rect">
            <a:avLst/>
          </a:prstGeom>
          <a:ln w="12700">
            <a:miter lim="400000"/>
          </a:ln>
        </p:spPr>
      </p:pic>
      <p:sp>
        <p:nvSpPr>
          <p:cNvPr id="566" name="Text 38"/>
          <p:cNvSpPr txBox="1"/>
          <p:nvPr/>
        </p:nvSpPr>
        <p:spPr>
          <a:xfrm>
            <a:off x="1298446" y="6095997"/>
            <a:ext cx="10149845"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1000">
                <a:solidFill>
                  <a:srgbClr val="FFFFFF"/>
                </a:solidFill>
                <a:latin typeface="Pretendard Bold"/>
                <a:ea typeface="Pretendard Bold"/>
                <a:cs typeface="Pretendard Bold"/>
                <a:sym typeface="Pretendard Bold"/>
              </a:defRPr>
            </a:pPr>
            <a:r>
              <a:t>Firebase ID Token 백엔드 검증 구조 구현 완료</a:t>
            </a:r>
            <a:r>
              <a:rPr>
                <a:solidFill>
                  <a:srgbClr val="C9C6F0"/>
                </a:solidFill>
                <a:latin typeface="+mn-lt"/>
                <a:ea typeface="+mn-ea"/>
                <a:cs typeface="+mn-cs"/>
                <a:sym typeface="Pretendard Regular"/>
              </a:rPr>
              <a:t xml:space="preserve">  —  Feature Flag(FIREBASE_AUTH_ENABLED)로 제어, 로그인 운영 검증 후 활성화</a:t>
            </a:r>
          </a:p>
        </p:txBody>
      </p:sp>
      <p:sp>
        <p:nvSpPr>
          <p:cNvPr id="567" name="Text 39"/>
          <p:cNvSpPr txBox="1"/>
          <p:nvPr/>
        </p:nvSpPr>
        <p:spPr>
          <a:xfrm>
            <a:off x="640079" y="6519671"/>
            <a:ext cx="274320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250" sz="800">
                <a:solidFill>
                  <a:srgbClr val="726CB0"/>
                </a:solidFill>
                <a:latin typeface="Pretendard Bold"/>
                <a:ea typeface="Pretendard Bold"/>
                <a:cs typeface="Pretendard Bold"/>
                <a:sym typeface="Pretendard Bold"/>
              </a:defRPr>
            </a:lvl1pPr>
          </a:lstStyle>
          <a:p>
            <a:pPr/>
            <a:r>
              <a:t>MUSIC CURATION</a:t>
            </a:r>
          </a:p>
        </p:txBody>
      </p:sp>
      <p:sp>
        <p:nvSpPr>
          <p:cNvPr id="568" name="Text 40"/>
          <p:cNvSpPr txBox="1"/>
          <p:nvPr/>
        </p:nvSpPr>
        <p:spPr>
          <a:xfrm>
            <a:off x="10908792" y="6519671"/>
            <a:ext cx="65837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900">
                <a:solidFill>
                  <a:srgbClr val="726CB0"/>
                </a:solidFill>
              </a:defRPr>
            </a:lvl1pPr>
          </a:lstStyle>
          <a:p>
            <a:pPr/>
            <a:r>
              <a:t>09 / 15</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Pretendard Regular"/>
        <a:ea typeface="Pretendard Regular"/>
        <a:cs typeface="Pretendard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Pretendard Regular"/>
        <a:ea typeface="Pretendard Regular"/>
        <a:cs typeface="Pretendard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retendard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