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hyperlink" Target="tel:010-7441-3843" TargetMode="External"/><Relationship Id="rId2" Type="http://schemas.openxmlformats.org/officeDocument/2006/relationships/hyperlink" Target="mailto:juwwkd89@gmail.com" TargetMode="External"/><Relationship Id="rId3" Type="http://schemas.openxmlformats.org/officeDocument/2006/relationships/hyperlink" Target="https://github.com/FutureAria" TargetMode="External"/><Relationship Id="rId4" Type="http://schemas.openxmlformats.org/officeDocument/2006/relationships/hyperlink" Target="https://juyoung-portfolio.duckdns.org/" TargetMode="Externa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hyperlink" Target="https://juyoung-portfolio.duckdns.org/" TargetMode="External"/><Relationship Id="rId3" Type="http://schemas.openxmlformats.org/officeDocument/2006/relationships/hyperlink" Target="https://juyoung-portfolio.duckdns.org/" TargetMode="External"/><Relationship Id="rId4" Type="http://schemas.openxmlformats.org/officeDocument/2006/relationships/hyperlink" Target="tel:010-7441-3843" TargetMode="External"/><Relationship Id="rId5" Type="http://schemas.openxmlformats.org/officeDocument/2006/relationships/hyperlink" Target="mailto:juwwkd89@gmail.com" TargetMode="External"/><Relationship Id="rId6" Type="http://schemas.openxmlformats.org/officeDocument/2006/relationships/hyperlink" Target="https://github.com/FutureAria" TargetMode="External"/><Relationship Id="rId2" Type="http://schemas.openxmlformats.org/officeDocument/2006/relationships/image" Target="../media/image-10-1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tel:010-7441-3843" TargetMode="External"/><Relationship Id="rId3" Type="http://schemas.openxmlformats.org/officeDocument/2006/relationships/hyperlink" Target="mailto:juwwkd89@gmail.com" TargetMode="External"/><Relationship Id="rId4" Type="http://schemas.openxmlformats.org/officeDocument/2006/relationships/hyperlink" Target="https://github.com/FutureAria" TargetMode="External"/><Relationship Id="rId5" Type="http://schemas.openxmlformats.org/officeDocument/2006/relationships/hyperlink" Target="https://juyoung-portfolio.duckdns.org/" TargetMode="External"/><Relationship Id="rId1" Type="http://schemas.openxmlformats.org/officeDocument/2006/relationships/image" Target="../media/image-2-1.jp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juyoung-portfolio.duckdns.org/projects/9" TargetMode="External"/><Relationship Id="rId4" Type="http://schemas.openxmlformats.org/officeDocument/2006/relationships/hyperlink" Target="https://juyoung-portfolio.duckdns.org/projects/9" TargetMode="External"/><Relationship Id="rId1" Type="http://schemas.openxmlformats.org/officeDocument/2006/relationships/image" Target="../media/image-4-1.png"/><Relationship Id="rId3" Type="http://schemas.openxmlformats.org/officeDocument/2006/relationships/image" Target="../media/image-4-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juyoung-basechain.duckdns.org" TargetMode="External"/><Relationship Id="rId3" Type="http://schemas.openxmlformats.org/officeDocument/2006/relationships/hyperlink" Target="https://github.com/hsw0914-window/TicketBlockChain" TargetMode="External"/><Relationship Id="rId5" Type="http://schemas.openxmlformats.org/officeDocument/2006/relationships/hyperlink" Target="https://github.com/hsw0914-window/TicketBlockChain" TargetMode="External"/><Relationship Id="rId1" Type="http://schemas.openxmlformats.org/officeDocument/2006/relationships/image" Target="../media/image-6-1.png"/><Relationship Id="rId4" Type="http://schemas.openxmlformats.org/officeDocument/2006/relationships/image" Target="../media/image-6-2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hyperlink" Target="https://juyoung-portfolio.duckdns.org/projects/8" TargetMode="External"/><Relationship Id="rId3" Type="http://schemas.openxmlformats.org/officeDocument/2006/relationships/hyperlink" Target="https://juyoung-portfolio.duckdns.org/projects/8" TargetMode="External"/><Relationship Id="rId2" Type="http://schemas.openxmlformats.org/officeDocument/2006/relationships/image" Target="../media/image-8-1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6384" y="1554480"/>
            <a:ext cx="10618927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백엔드 개발자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86384" y="1956816"/>
            <a:ext cx="10618927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박주영</a:t>
            </a:r>
            <a:endParaRPr lang="en-US" sz="7600" dirty="0"/>
          </a:p>
        </p:txBody>
      </p:sp>
      <p:sp>
        <p:nvSpPr>
          <p:cNvPr id="4" name="Text 2"/>
          <p:cNvSpPr/>
          <p:nvPr/>
        </p:nvSpPr>
        <p:spPr>
          <a:xfrm>
            <a:off x="786384" y="3456432"/>
            <a:ext cx="1061892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데이터가 쌓여도 느려지지 않는 서버를 만듭니다.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786384" y="3931920"/>
            <a:ext cx="10618927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백석대학교 컴퓨터공학부 · 2027.02 졸업 예정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786384" y="5870448"/>
            <a:ext cx="106189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6016752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휴대폰</a:t>
            </a:r>
            <a:endParaRPr lang="en-US" sz="950" dirty="0"/>
          </a:p>
        </p:txBody>
      </p:sp>
      <p:sp>
        <p:nvSpPr>
          <p:cNvPr id="8" name="Text 6">
            <a:hlinkClick r:id="rId1" tooltip=""/>
          </p:cNvPr>
          <p:cNvSpPr/>
          <p:nvPr/>
        </p:nvSpPr>
        <p:spPr>
          <a:xfrm>
            <a:off x="786384" y="6254496"/>
            <a:ext cx="24718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2456C8"/>
                </a:solidFill>
                <a:latin typeface="Menlo" pitchFamily="34" charset="0"/>
                <a:ea typeface="Menlo" pitchFamily="34" charset="-122"/>
                <a:cs typeface="Menlo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010-7441-3843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441116" y="6016752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메일</a:t>
            </a:r>
            <a:endParaRPr lang="en-US" sz="950" dirty="0"/>
          </a:p>
        </p:txBody>
      </p:sp>
      <p:sp>
        <p:nvSpPr>
          <p:cNvPr id="10" name="Text 8">
            <a:hlinkClick r:id="rId2" tooltip=""/>
          </p:cNvPr>
          <p:cNvSpPr/>
          <p:nvPr/>
        </p:nvSpPr>
        <p:spPr>
          <a:xfrm>
            <a:off x="3441116" y="6254496"/>
            <a:ext cx="24718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2456C8"/>
                </a:solidFill>
                <a:latin typeface="Menlo" pitchFamily="34" charset="0"/>
                <a:ea typeface="Menlo" pitchFamily="34" charset="-122"/>
                <a:cs typeface="Menlo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juwwkd89@gmail.com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6095848" y="6016752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깃허브</a:t>
            </a:r>
            <a:endParaRPr lang="en-US" sz="950" dirty="0"/>
          </a:p>
        </p:txBody>
      </p:sp>
      <p:sp>
        <p:nvSpPr>
          <p:cNvPr id="12" name="Text 10">
            <a:hlinkClick r:id="rId3" tooltip=""/>
          </p:cNvPr>
          <p:cNvSpPr/>
          <p:nvPr/>
        </p:nvSpPr>
        <p:spPr>
          <a:xfrm>
            <a:off x="6095848" y="6254496"/>
            <a:ext cx="24718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2456C8"/>
                </a:solidFill>
                <a:latin typeface="Menlo" pitchFamily="34" charset="0"/>
                <a:ea typeface="Menlo" pitchFamily="34" charset="-122"/>
                <a:cs typeface="Menlo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github.com/FutureAria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8750579" y="6016752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포트폴리오</a:t>
            </a:r>
            <a:endParaRPr lang="en-US" sz="950" dirty="0"/>
          </a:p>
        </p:txBody>
      </p:sp>
      <p:sp>
        <p:nvSpPr>
          <p:cNvPr id="14" name="Text 12">
            <a:hlinkClick r:id="rId4" tooltip=""/>
          </p:cNvPr>
          <p:cNvSpPr/>
          <p:nvPr/>
        </p:nvSpPr>
        <p:spPr>
          <a:xfrm>
            <a:off x="8750579" y="6254496"/>
            <a:ext cx="24718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2456C8"/>
                </a:solidFill>
                <a:latin typeface="Menlo" pitchFamily="34" charset="0"/>
                <a:ea typeface="Menlo" pitchFamily="34" charset="-122"/>
                <a:cs typeface="Menlo" pitchFamily="34" charset="-120"/>
                <a:hlinkClick r:id="rId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juyoung-portfolio.duckdns.org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6384" y="2103120"/>
            <a:ext cx="10618927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감사합니다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786384" y="3108960"/>
            <a:ext cx="10618927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두 프로젝트의 구현 과정과 코드는 포트폴리오 사이트에 정리해 두었습니다.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86384" y="387705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포트폴리오 사이트</a:t>
            </a:r>
            <a:endParaRPr lang="en-US" sz="1100" dirty="0"/>
          </a:p>
        </p:txBody>
      </p:sp>
      <p:sp>
        <p:nvSpPr>
          <p:cNvPr id="5" name="Text 3">
            <a:hlinkClick r:id="rId1" tooltip=""/>
          </p:cNvPr>
          <p:cNvSpPr/>
          <p:nvPr/>
        </p:nvSpPr>
        <p:spPr>
          <a:xfrm>
            <a:off x="786384" y="4187952"/>
            <a:ext cx="6583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u="sng" dirty="0">
                <a:solidFill>
                  <a:srgbClr val="2456C8"/>
                </a:solidFill>
                <a:latin typeface="Menlo" pitchFamily="34" charset="0"/>
                <a:ea typeface="Menlo" pitchFamily="34" charset="-122"/>
                <a:cs typeface="Menlo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juyoung-portfolio.duckdns.org</a:t>
            </a:r>
            <a:endParaRPr lang="en-US" sz="1900" dirty="0"/>
          </a:p>
        </p:txBody>
      </p:sp>
      <p:pic>
        <p:nvPicPr>
          <p:cNvPr id="6" name="Image 0" descr="img/qr_site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5824" y="3767328"/>
            <a:ext cx="1188720" cy="11887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735824" y="3767328"/>
            <a:ext cx="1188720" cy="1188720"/>
          </a:xfrm>
          <a:prstGeom prst="rect">
            <a:avLst/>
          </a:prstGeom>
          <a:ln w="12700">
            <a:solidFill>
              <a:srgbClr val="D8D6D1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86384" y="5870448"/>
            <a:ext cx="106189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86384" y="6016752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휴대폰</a:t>
            </a:r>
            <a:endParaRPr lang="en-US" sz="950" dirty="0"/>
          </a:p>
        </p:txBody>
      </p:sp>
      <p:sp>
        <p:nvSpPr>
          <p:cNvPr id="10" name="Text 7">
            <a:hlinkClick r:id="rId4" tooltip=""/>
          </p:cNvPr>
          <p:cNvSpPr/>
          <p:nvPr/>
        </p:nvSpPr>
        <p:spPr>
          <a:xfrm>
            <a:off x="786384" y="6254496"/>
            <a:ext cx="3474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u="sng" dirty="0">
                <a:solidFill>
                  <a:srgbClr val="2456C8"/>
                </a:solidFill>
                <a:latin typeface="Menlo" pitchFamily="34" charset="0"/>
                <a:ea typeface="Menlo" pitchFamily="34" charset="-122"/>
                <a:cs typeface="Menlo" pitchFamily="34" charset="-120"/>
                <a:hlinkClick r:id="rId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010-7441-3843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4443984" y="6016752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메일</a:t>
            </a:r>
            <a:endParaRPr lang="en-US" sz="950" dirty="0"/>
          </a:p>
        </p:txBody>
      </p:sp>
      <p:sp>
        <p:nvSpPr>
          <p:cNvPr id="12" name="Text 9">
            <a:hlinkClick r:id="rId5" tooltip=""/>
          </p:cNvPr>
          <p:cNvSpPr/>
          <p:nvPr/>
        </p:nvSpPr>
        <p:spPr>
          <a:xfrm>
            <a:off x="4443984" y="6254496"/>
            <a:ext cx="3474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u="sng" dirty="0">
                <a:solidFill>
                  <a:srgbClr val="2456C8"/>
                </a:solidFill>
                <a:latin typeface="Menlo" pitchFamily="34" charset="0"/>
                <a:ea typeface="Menlo" pitchFamily="34" charset="-122"/>
                <a:cs typeface="Menlo" pitchFamily="34" charset="-120"/>
                <a:hlinkClick r:id="rId5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juwwkd89@gmail.com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8101584" y="6016752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깃허브</a:t>
            </a:r>
            <a:endParaRPr lang="en-US" sz="950" dirty="0"/>
          </a:p>
        </p:txBody>
      </p:sp>
      <p:sp>
        <p:nvSpPr>
          <p:cNvPr id="14" name="Text 11">
            <a:hlinkClick r:id="rId6" tooltip=""/>
          </p:cNvPr>
          <p:cNvSpPr/>
          <p:nvPr/>
        </p:nvSpPr>
        <p:spPr>
          <a:xfrm>
            <a:off x="8101584" y="6254496"/>
            <a:ext cx="3474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u="sng" dirty="0">
                <a:solidFill>
                  <a:srgbClr val="2456C8"/>
                </a:solidFill>
                <a:latin typeface="Menlo" pitchFamily="34" charset="0"/>
                <a:ea typeface="Menlo" pitchFamily="34" charset="-122"/>
                <a:cs typeface="Menlo" pitchFamily="34" charset="-120"/>
                <a:hlinkClick r:id="rId6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github.com/FutureAria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" y="6382512"/>
            <a:ext cx="106189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86384" y="6437376"/>
            <a:ext cx="5029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박주영 · 백엔드 개발자 포트폴리오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0673791" y="6437376"/>
            <a:ext cx="731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A8F9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02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786384" y="566928"/>
            <a:ext cx="1061892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프로필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786384" y="877824"/>
            <a:ext cx="10618927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박주영을 소개합니다</a:t>
            </a:r>
            <a:endParaRPr lang="en-US" sz="2700" dirty="0"/>
          </a:p>
        </p:txBody>
      </p:sp>
      <p:pic>
        <p:nvPicPr>
          <p:cNvPr id="7" name="Image 0" descr="img/profil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6384" y="1627632"/>
            <a:ext cx="1737360" cy="219456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786384" y="1627632"/>
            <a:ext cx="1737360" cy="2194560"/>
          </a:xfrm>
          <a:prstGeom prst="rect">
            <a:avLst/>
          </a:prstGeom>
          <a:ln w="12700">
            <a:solidFill>
              <a:srgbClr val="D8D6D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761488" y="1664208"/>
            <a:ext cx="2596896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25"/>
              </a:lnSpc>
              <a:buNone/>
            </a:pPr>
            <a:r>
              <a:rPr lang="en-US" sz="115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폐쇄망 문서 자동화와 블록체인</a:t>
            </a:r>
            <a:endParaRPr lang="en-US" sz="1150" dirty="0"/>
          </a:p>
          <a:p>
            <a:pPr indent="0" marL="0">
              <a:lnSpc>
                <a:spcPts val="1725"/>
              </a:lnSpc>
              <a:buNone/>
            </a:pPr>
            <a:r>
              <a:rPr lang="en-US" sz="115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티켓팅을 각각 배포까지 끝냈습니다.</a:t>
            </a:r>
            <a:endParaRPr lang="en-US" sz="1150" dirty="0"/>
          </a:p>
          <a:p>
            <a:pPr indent="0" marL="0">
              <a:lnSpc>
                <a:spcPts val="1725"/>
              </a:lnSpc>
              <a:buNone/>
            </a:pPr>
            <a:endParaRPr lang="en-US" sz="1150" dirty="0"/>
          </a:p>
          <a:p>
            <a:pPr indent="0" marL="0">
              <a:lnSpc>
                <a:spcPts val="1725"/>
              </a:lnSpc>
              <a:buNone/>
            </a:pPr>
            <a:r>
              <a:rPr lang="en-US" sz="115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데이터가 늘어도 느려지지 않도록</a:t>
            </a:r>
            <a:endParaRPr lang="en-US" sz="1150" dirty="0"/>
          </a:p>
          <a:p>
            <a:pPr indent="0" marL="0">
              <a:lnSpc>
                <a:spcPts val="1725"/>
              </a:lnSpc>
              <a:buNone/>
            </a:pPr>
            <a:r>
              <a:rPr lang="en-US" sz="115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구조를 바꾸는 일을 좋아합니다.</a:t>
            </a:r>
            <a:endParaRPr lang="en-US" sz="1150" dirty="0"/>
          </a:p>
          <a:p>
            <a:pPr indent="0" marL="0">
              <a:lnSpc>
                <a:spcPts val="1725"/>
              </a:lnSpc>
              <a:buNone/>
            </a:pPr>
            <a:endParaRPr lang="en-US" sz="1150" dirty="0"/>
          </a:p>
          <a:p>
            <a:pPr indent="0" marL="0">
              <a:lnSpc>
                <a:spcPts val="1725"/>
              </a:lnSpc>
              <a:buNone/>
            </a:pPr>
            <a:r>
              <a:rPr lang="en-US" sz="115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측정한 수치와 통과한 테스트로</a:t>
            </a:r>
            <a:endParaRPr lang="en-US" sz="1150" dirty="0"/>
          </a:p>
          <a:p>
            <a:pPr indent="0" marL="0">
              <a:lnSpc>
                <a:spcPts val="1725"/>
              </a:lnSpc>
              <a:buNone/>
            </a:pPr>
            <a:r>
              <a:rPr lang="en-US" sz="115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결과를 설명합니다.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786384" y="4114800"/>
            <a:ext cx="4572000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86384" y="4224528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연락처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786384" y="4517136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휴대폰</a:t>
            </a:r>
            <a:endParaRPr lang="en-US" sz="1000" dirty="0"/>
          </a:p>
        </p:txBody>
      </p:sp>
      <p:sp>
        <p:nvSpPr>
          <p:cNvPr id="13" name="Text 10">
            <a:hlinkClick r:id="rId2" tooltip=""/>
          </p:cNvPr>
          <p:cNvSpPr/>
          <p:nvPr/>
        </p:nvSpPr>
        <p:spPr>
          <a:xfrm>
            <a:off x="1837944" y="4517136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2456C8"/>
                </a:solidFill>
                <a:latin typeface="Menlo" pitchFamily="34" charset="0"/>
                <a:ea typeface="Menlo" pitchFamily="34" charset="-122"/>
                <a:cs typeface="Menlo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010-7441-3843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786384" y="4882896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메일</a:t>
            </a:r>
            <a:endParaRPr lang="en-US" sz="1000" dirty="0"/>
          </a:p>
        </p:txBody>
      </p:sp>
      <p:sp>
        <p:nvSpPr>
          <p:cNvPr id="15" name="Text 12">
            <a:hlinkClick r:id="rId3" tooltip=""/>
          </p:cNvPr>
          <p:cNvSpPr/>
          <p:nvPr/>
        </p:nvSpPr>
        <p:spPr>
          <a:xfrm>
            <a:off x="1837944" y="4882896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2456C8"/>
                </a:solidFill>
                <a:latin typeface="Menlo" pitchFamily="34" charset="0"/>
                <a:ea typeface="Menlo" pitchFamily="34" charset="-122"/>
                <a:cs typeface="Menlo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juwwkd89@gmail.com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786384" y="5248656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깃허브</a:t>
            </a:r>
            <a:endParaRPr lang="en-US" sz="1000" dirty="0"/>
          </a:p>
        </p:txBody>
      </p:sp>
      <p:sp>
        <p:nvSpPr>
          <p:cNvPr id="17" name="Text 14">
            <a:hlinkClick r:id="rId4" tooltip=""/>
          </p:cNvPr>
          <p:cNvSpPr/>
          <p:nvPr/>
        </p:nvSpPr>
        <p:spPr>
          <a:xfrm>
            <a:off x="1837944" y="5248656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2456C8"/>
                </a:solidFill>
                <a:latin typeface="Menlo" pitchFamily="34" charset="0"/>
                <a:ea typeface="Menlo" pitchFamily="34" charset="-122"/>
                <a:cs typeface="Menlo" pitchFamily="34" charset="-120"/>
                <a:hlinkClick r:id="rId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github.com/FutureAria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786384" y="5614416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포트폴리오</a:t>
            </a:r>
            <a:endParaRPr lang="en-US" sz="1000" dirty="0"/>
          </a:p>
        </p:txBody>
      </p:sp>
      <p:sp>
        <p:nvSpPr>
          <p:cNvPr id="19" name="Text 16">
            <a:hlinkClick r:id="rId5" tooltip=""/>
          </p:cNvPr>
          <p:cNvSpPr/>
          <p:nvPr/>
        </p:nvSpPr>
        <p:spPr>
          <a:xfrm>
            <a:off x="1837944" y="5614416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2456C8"/>
                </a:solidFill>
                <a:latin typeface="Menlo" pitchFamily="34" charset="0"/>
                <a:ea typeface="Menlo" pitchFamily="34" charset="-122"/>
                <a:cs typeface="Menlo" pitchFamily="34" charset="-120"/>
                <a:hlinkClick r:id="rId5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juyoung-portfolio.duckdns.org</a:t>
            </a:r>
            <a:endParaRPr lang="en-US" sz="950" dirty="0"/>
          </a:p>
        </p:txBody>
      </p:sp>
      <p:sp>
        <p:nvSpPr>
          <p:cNvPr id="20" name="Text 17"/>
          <p:cNvSpPr/>
          <p:nvPr/>
        </p:nvSpPr>
        <p:spPr>
          <a:xfrm>
            <a:off x="5998464" y="1627632"/>
            <a:ext cx="5406847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학력 · 교육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5998464" y="1938528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F9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2021.03 ~ 2027.02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7872984" y="1938528"/>
            <a:ext cx="353232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백석대학교 컴퓨터공학부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7872984" y="2203704"/>
            <a:ext cx="353232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50"/>
              </a:lnSpc>
              <a:buNone/>
            </a:pPr>
            <a:r>
              <a:rPr lang="en-US" sz="10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졸업 예정 · 자료구조, 운영체제, 데이터베이스, 캡스톤디자인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5998464" y="2724912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F9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2022.03 ~ 2023.09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7872984" y="2724912"/>
            <a:ext cx="353232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육군 복무 · 만기전역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7872984" y="2990088"/>
            <a:ext cx="353232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50"/>
              </a:lnSpc>
              <a:buNone/>
            </a:pPr>
            <a:r>
              <a:rPr lang="en-US" sz="10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복학 후 전공 학습 방향 재설정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5998464" y="3511296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F9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2025.12 ~ 2026.08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7872984" y="3511296"/>
            <a:ext cx="353232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고용노동부 K-Digital Training 수료</a:t>
            </a:r>
            <a:endParaRPr lang="en-US" sz="1200" dirty="0"/>
          </a:p>
        </p:txBody>
      </p:sp>
      <p:sp>
        <p:nvSpPr>
          <p:cNvPr id="29" name="Text 26"/>
          <p:cNvSpPr/>
          <p:nvPr/>
        </p:nvSpPr>
        <p:spPr>
          <a:xfrm>
            <a:off x="7872984" y="3776472"/>
            <a:ext cx="353232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50"/>
              </a:lnSpc>
              <a:buNone/>
            </a:pPr>
            <a:r>
              <a:rPr lang="en-US" sz="10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블록체인·웹·인공지능 전문가 양성과정</a:t>
            </a:r>
            <a:endParaRPr lang="en-US" sz="1000" dirty="0"/>
          </a:p>
        </p:txBody>
      </p:sp>
      <p:sp>
        <p:nvSpPr>
          <p:cNvPr id="30" name="Shape 27"/>
          <p:cNvSpPr/>
          <p:nvPr/>
        </p:nvSpPr>
        <p:spPr>
          <a:xfrm>
            <a:off x="5998464" y="4443984"/>
            <a:ext cx="540684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5998464" y="4572000"/>
            <a:ext cx="5406847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주요 활동</a:t>
            </a:r>
            <a:endParaRPr lang="en-US" sz="1050" dirty="0"/>
          </a:p>
        </p:txBody>
      </p:sp>
      <p:sp>
        <p:nvSpPr>
          <p:cNvPr id="32" name="Text 29"/>
          <p:cNvSpPr/>
          <p:nvPr/>
        </p:nvSpPr>
        <p:spPr>
          <a:xfrm>
            <a:off x="5998464" y="4882896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F9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2026.03 ~ 2026.05</a:t>
            </a:r>
            <a:endParaRPr lang="en-US" sz="900" dirty="0"/>
          </a:p>
        </p:txBody>
      </p:sp>
      <p:sp>
        <p:nvSpPr>
          <p:cNvPr id="33" name="Text 30"/>
          <p:cNvSpPr/>
          <p:nvPr/>
        </p:nvSpPr>
        <p:spPr>
          <a:xfrm>
            <a:off x="7872984" y="4882896"/>
            <a:ext cx="353232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BASE CHAIN 블록체인 티켓팅 · 시연 흐름 정리와 Oracle 배포</a:t>
            </a:r>
            <a:endParaRPr lang="en-US" sz="1100" dirty="0"/>
          </a:p>
        </p:txBody>
      </p:sp>
      <p:sp>
        <p:nvSpPr>
          <p:cNvPr id="34" name="Text 31"/>
          <p:cNvSpPr/>
          <p:nvPr/>
        </p:nvSpPr>
        <p:spPr>
          <a:xfrm>
            <a:off x="5998464" y="5285232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F9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2026.05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7872984" y="5285232"/>
            <a:ext cx="353232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K-Digital AI 활용 특강 발표 · 1시간</a:t>
            </a:r>
            <a:endParaRPr lang="en-US" sz="1100" dirty="0"/>
          </a:p>
        </p:txBody>
      </p:sp>
      <p:sp>
        <p:nvSpPr>
          <p:cNvPr id="36" name="Text 33"/>
          <p:cNvSpPr/>
          <p:nvPr/>
        </p:nvSpPr>
        <p:spPr>
          <a:xfrm>
            <a:off x="5998464" y="5687568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F9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2026.07</a:t>
            </a:r>
            <a:endParaRPr lang="en-US" sz="900" dirty="0"/>
          </a:p>
        </p:txBody>
      </p:sp>
      <p:sp>
        <p:nvSpPr>
          <p:cNvPr id="37" name="Text 34"/>
          <p:cNvSpPr/>
          <p:nvPr/>
        </p:nvSpPr>
        <p:spPr>
          <a:xfrm>
            <a:off x="7872984" y="5687568"/>
            <a:ext cx="353232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화장품 제조사 기업 연계 과제 · 6인 팀 개발 총괄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" y="6382512"/>
            <a:ext cx="106189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86384" y="6437376"/>
            <a:ext cx="5029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박주영 · 백엔드 개발자 포트폴리오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0673791" y="6437376"/>
            <a:ext cx="731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A8F9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03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786384" y="566928"/>
            <a:ext cx="1061892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기술 스택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786384" y="877824"/>
            <a:ext cx="10618927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어디에 썼는지 보이는 기술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786384" y="1426464"/>
            <a:ext cx="1061892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나열보다, 두 프로젝트에서 실제로 어디에 썼는지 기준으로 정리했습니다.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86384" y="1883664"/>
            <a:ext cx="1828800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백엔드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2752344" y="1883664"/>
            <a:ext cx="5394960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Python · FastAPI · Java · Spring Boot · Node.js · Express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284464" y="1883664"/>
            <a:ext cx="3120847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문서 자동화 · 캠퍼스 허브 · 음악 추천 · 티켓팅 API 서버 구현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86384" y="2400300"/>
            <a:ext cx="106189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86384" y="2446020"/>
            <a:ext cx="1828800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프론트엔드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2752344" y="2446020"/>
            <a:ext cx="5394960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React · TypeScript · Vite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8284464" y="2446020"/>
            <a:ext cx="3120847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챗봇 화면과 티켓팅 예매 화면 구현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86384" y="2962656"/>
            <a:ext cx="106189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86384" y="3008376"/>
            <a:ext cx="1828800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DB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2752344" y="3008376"/>
            <a:ext cx="5394960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SQLite · sqlite-vec · MariaDB(MySQL) · PostgreSQL · pgvector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8284464" y="3008376"/>
            <a:ext cx="3120847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관계형 데이터와 벡터 검색을 한 저장소에서 처리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786384" y="3525012"/>
            <a:ext cx="106189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86384" y="3570732"/>
            <a:ext cx="1828800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 엔지니어링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2752344" y="3570732"/>
            <a:ext cx="5394960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로컬 GGUF LLM · bge-m3 · LlamaIndex · PaddleOCR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8284464" y="3570732"/>
            <a:ext cx="3120847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폐쇄망에서 외부 API 없이 검색·문서 생성 처리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786384" y="4087368"/>
            <a:ext cx="106189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86384" y="4133088"/>
            <a:ext cx="1828800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 도구 활용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2752344" y="4133088"/>
            <a:ext cx="5394960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Claude Code 커스텀 스킬 19개 제작 · Perplexity·Claude·Codex 역할 분담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8284464" y="4133088"/>
            <a:ext cx="3120847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검증 절차를 직접 도구로 만들어 프로젝트에 적용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786384" y="4649724"/>
            <a:ext cx="106189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86384" y="4695444"/>
            <a:ext cx="1828800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블록체인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752344" y="4695444"/>
            <a:ext cx="5394960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Solidity · Hardhat · Ethers.js · MetaMask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8284464" y="4695444"/>
            <a:ext cx="3120847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NFT 입장권 컨트랙트와 지갑 연동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786384" y="5212080"/>
            <a:ext cx="106189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86384" y="5257800"/>
            <a:ext cx="1828800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배포 · 운영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2752344" y="5257800"/>
            <a:ext cx="5394960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Oracle Cloud · Caddy · systemd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8284464" y="5257800"/>
            <a:ext cx="3120847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티켓팅은 HTTPS 서버, 문서 자동화는 사내 PC 설치본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786384" y="5774436"/>
            <a:ext cx="106189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86384" y="5820156"/>
            <a:ext cx="1828800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협업 도구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2752344" y="5820156"/>
            <a:ext cx="5394960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GitHub · Postman · Slack · Figma · VS Code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8284464" y="5820156"/>
            <a:ext cx="3120847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브랜치 분리와 API 명세 공유로 팀 작업 진행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786384" y="6336792"/>
            <a:ext cx="106189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" y="6382512"/>
            <a:ext cx="106189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86384" y="6437376"/>
            <a:ext cx="5029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박주영 · 백엔드 개발자 포트폴리오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0673791" y="6437376"/>
            <a:ext cx="731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A8F9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04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786384" y="566928"/>
            <a:ext cx="1061892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프로젝트 01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786384" y="877824"/>
            <a:ext cx="10618927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수출 문서 자동화 · 오프라인 RAG 챗봇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786384" y="1426464"/>
            <a:ext cx="1061892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화장품 제조사 의뢰 — 인터넷이 끊긴 사내 PC에서 수출·GMP 서류를 자동 생성합니다.</a:t>
            </a:r>
            <a:endParaRPr lang="en-US" sz="1200" dirty="0"/>
          </a:p>
        </p:txBody>
      </p:sp>
      <p:pic>
        <p:nvPicPr>
          <p:cNvPr id="8" name="Image 0" descr="img/newnew_cha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6384" y="1883664"/>
            <a:ext cx="5148072" cy="3225609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786384" y="1883664"/>
            <a:ext cx="5148072" cy="3225609"/>
          </a:xfrm>
          <a:prstGeom prst="rect">
            <a:avLst/>
          </a:prstGeom>
          <a:ln w="12700">
            <a:solidFill>
              <a:srgbClr val="D8D6D1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86384" y="5164137"/>
            <a:ext cx="51480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실제 챗봇 화면 — 회사 식별 정보는 가림 처리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786384" y="5511609"/>
            <a:ext cx="5148072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86384" y="5639625"/>
            <a:ext cx="51480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25"/>
              </a:lnSpc>
              <a:buNone/>
            </a:pPr>
            <a:r>
              <a:rPr lang="en-US" sz="95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Python · FastAPI · React · pytest</a:t>
            </a:r>
            <a:endParaRPr lang="en-US" sz="950" dirty="0"/>
          </a:p>
          <a:p>
            <a:pPr indent="0" marL="0">
              <a:lnSpc>
                <a:spcPts val="1425"/>
              </a:lnSpc>
              <a:buNone/>
            </a:pPr>
            <a:r>
              <a:rPr lang="en-US" sz="95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SQLite · sqlite-vec · 로컬 GGUF LLM · bge-m3 · PaddleOCR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6638544" y="1883664"/>
            <a:ext cx="4766767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왜 폐쇄망이어야 했나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6638544" y="2157984"/>
            <a:ext cx="4766767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제품 성분·측정값은 회사 기밀이라 외부 서버로 나갈 수 없습니다.</a:t>
            </a:r>
            <a:endParaRPr lang="en-US" sz="1100" dirty="0"/>
          </a:p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그래서 검색·문서 생성을 모두 사내 PC 안에서 끝내도록 만들었습니다.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6638544" y="3163824"/>
            <a:ext cx="476676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638544" y="3291840"/>
            <a:ext cx="4766767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무엇을 만들었나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6638544" y="3566160"/>
            <a:ext cx="4766767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회사가 준 수출·GMP 양식에 제품 데이터를 자동 기입해 Excel·PDF로 출력합니다.</a:t>
            </a:r>
            <a:endParaRPr lang="en-US" sz="1100" dirty="0"/>
          </a:p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채팅으로 문서를 찾고 생성합니다.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6638544" y="4553712"/>
            <a:ext cx="476676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638544" y="4681728"/>
            <a:ext cx="4766767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맡은 역할 · 6인 팀 개발 총괄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6638544" y="4974336"/>
            <a:ext cx="4766767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575"/>
              </a:lnSpc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전체 일정 관리와 개발 총괄</a:t>
            </a:r>
            <a:endParaRPr lang="en-US" sz="1050" dirty="0"/>
          </a:p>
          <a:p>
            <a:pPr marL="127000" indent="-127000">
              <a:lnSpc>
                <a:spcPts val="1575"/>
              </a:lnSpc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문서 파싱 모듈 개발</a:t>
            </a:r>
            <a:endParaRPr lang="en-US" sz="1050" dirty="0"/>
          </a:p>
          <a:p>
            <a:pPr marL="127000" indent="-127000">
              <a:lnSpc>
                <a:spcPts val="1575"/>
              </a:lnSpc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정제·벡터화·검색·문서 생성 전 과정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6638544" y="5879592"/>
            <a:ext cx="3980383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구현 기록 (코드는 회사 보안상 비공개)</a:t>
            </a:r>
            <a:endParaRPr lang="en-US" sz="1000" dirty="0"/>
          </a:p>
        </p:txBody>
      </p:sp>
      <p:sp>
        <p:nvSpPr>
          <p:cNvPr id="22" name="Text 19">
            <a:hlinkClick r:id="rId2" tooltip=""/>
          </p:cNvPr>
          <p:cNvSpPr/>
          <p:nvPr/>
        </p:nvSpPr>
        <p:spPr>
          <a:xfrm>
            <a:off x="6638544" y="6117336"/>
            <a:ext cx="3980383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2456C8"/>
                </a:solidFill>
                <a:latin typeface="Menlo" pitchFamily="34" charset="0"/>
                <a:ea typeface="Menlo" pitchFamily="34" charset="-122"/>
                <a:cs typeface="Menlo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juyoung-portfolio.duckdns.org/projects/9</a:t>
            </a:r>
            <a:endParaRPr lang="en-US" sz="850" dirty="0"/>
          </a:p>
        </p:txBody>
      </p:sp>
      <p:pic>
        <p:nvPicPr>
          <p:cNvPr id="23" name="Image 1" descr="img/qr_newnew.png">
            <a:hlinkClick r:id="rId4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8383" y="5870448"/>
            <a:ext cx="566928" cy="566928"/>
          </a:xfrm>
          <a:prstGeom prst="rect">
            <a:avLst/>
          </a:prstGeom>
        </p:spPr>
      </p:pic>
      <p:sp>
        <p:nvSpPr>
          <p:cNvPr id="24" name="Shape 20"/>
          <p:cNvSpPr/>
          <p:nvPr/>
        </p:nvSpPr>
        <p:spPr>
          <a:xfrm>
            <a:off x="10838383" y="5870448"/>
            <a:ext cx="566928" cy="566928"/>
          </a:xfrm>
          <a:prstGeom prst="rect">
            <a:avLst/>
          </a:prstGeom>
          <a:ln w="12700">
            <a:solidFill>
              <a:srgbClr val="D8D6D1"/>
            </a:solidFill>
            <a:prstDash val="soli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" y="6382512"/>
            <a:ext cx="106189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86384" y="6437376"/>
            <a:ext cx="5029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박주영 · 백엔드 개발자 포트폴리오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0673791" y="6437376"/>
            <a:ext cx="731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A8F9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05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786384" y="566928"/>
            <a:ext cx="1061892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프로젝트 01 · 문제 해결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786384" y="877824"/>
            <a:ext cx="10618927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문서가 쌓일수록 느려지던 승인 처리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786384" y="1700784"/>
            <a:ext cx="5577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문제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86384" y="1975104"/>
            <a:ext cx="5577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규정 문서 1건을 승인할 때마다 쌓인 전체 문서를 처음부터 다시 청크·임베딩해,</a:t>
            </a:r>
            <a:endParaRPr lang="en-US" sz="1100" dirty="0"/>
          </a:p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문서가 늘수록 승인 1건에 걸리는 시간이 계속 증가했습니다.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786384" y="2852928"/>
            <a:ext cx="5577840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86384" y="3017520"/>
            <a:ext cx="5577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해결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786384" y="3291840"/>
            <a:ext cx="5577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인덱스 생성 함수가 전량 재생성 구조였습니다. 문서 단위 upsert와 단건 재인덱싱 함수를 신설해</a:t>
            </a:r>
            <a:endParaRPr lang="en-US" sz="1100" dirty="0"/>
          </a:p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승인된 문서 1건만 다시 처리하도록 교체했습니다.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786384" y="4169664"/>
            <a:ext cx="5577840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86384" y="4334256"/>
            <a:ext cx="5577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786384" y="4608576"/>
            <a:ext cx="5577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승인 1건에 걸리는 시간이 문서 수와 무관해졌습니다.</a:t>
            </a:r>
            <a:endParaRPr lang="en-US" sz="1100" dirty="0"/>
          </a:p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누적 문서 142건(청크 800개) 기준으로 아래와 같이 측정했습니다.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7004304" y="1700784"/>
            <a:ext cx="4401007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재인덱싱 소요 시간 (실측)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7004304" y="2103120"/>
            <a:ext cx="777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94E56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10건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7872984" y="2148840"/>
            <a:ext cx="576461" cy="219456"/>
          </a:xfrm>
          <a:prstGeom prst="rect">
            <a:avLst/>
          </a:prstGeom>
          <a:solidFill>
            <a:srgbClr val="B9C6E8"/>
          </a:solidFill>
          <a:ln/>
        </p:spPr>
      </p:sp>
      <p:sp>
        <p:nvSpPr>
          <p:cNvPr id="18" name="Text 16"/>
          <p:cNvSpPr/>
          <p:nvPr/>
        </p:nvSpPr>
        <p:spPr>
          <a:xfrm>
            <a:off x="8522597" y="2103120"/>
            <a:ext cx="822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D21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2.9초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7004304" y="2670048"/>
            <a:ext cx="777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94E56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100건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7872984" y="2715768"/>
            <a:ext cx="1073410" cy="219456"/>
          </a:xfrm>
          <a:prstGeom prst="rect">
            <a:avLst/>
          </a:prstGeom>
          <a:solidFill>
            <a:srgbClr val="B9C6E8"/>
          </a:solidFill>
          <a:ln/>
        </p:spPr>
      </p:sp>
      <p:sp>
        <p:nvSpPr>
          <p:cNvPr id="21" name="Text 19"/>
          <p:cNvSpPr/>
          <p:nvPr/>
        </p:nvSpPr>
        <p:spPr>
          <a:xfrm>
            <a:off x="9019546" y="2670048"/>
            <a:ext cx="822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D21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5.4초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7004304" y="3236976"/>
            <a:ext cx="777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94E56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142건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7872984" y="3282696"/>
            <a:ext cx="2663647" cy="219456"/>
          </a:xfrm>
          <a:prstGeom prst="rect">
            <a:avLst/>
          </a:prstGeom>
          <a:solidFill>
            <a:srgbClr val="B9C6E8"/>
          </a:solidFill>
          <a:ln/>
        </p:spPr>
      </p:sp>
      <p:sp>
        <p:nvSpPr>
          <p:cNvPr id="24" name="Text 22"/>
          <p:cNvSpPr/>
          <p:nvPr/>
        </p:nvSpPr>
        <p:spPr>
          <a:xfrm>
            <a:off x="10609783" y="3236976"/>
            <a:ext cx="822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1D21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13.4초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7004304" y="3968496"/>
            <a:ext cx="440100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004304" y="4114800"/>
            <a:ext cx="868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개선 후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7872984" y="4160520"/>
            <a:ext cx="109728" cy="219456"/>
          </a:xfrm>
          <a:prstGeom prst="rect">
            <a:avLst/>
          </a:prstGeom>
          <a:solidFill>
            <a:srgbClr val="2456C8"/>
          </a:solidFill>
          <a:ln/>
        </p:spPr>
      </p:sp>
      <p:sp>
        <p:nvSpPr>
          <p:cNvPr id="28" name="Text 26"/>
          <p:cNvSpPr/>
          <p:nvPr/>
        </p:nvSpPr>
        <p:spPr>
          <a:xfrm>
            <a:off x="8055864" y="4114800"/>
            <a:ext cx="334944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0.031초 · 문서 수와 무관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7004304" y="4846320"/>
            <a:ext cx="440100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004304" y="4974336"/>
            <a:ext cx="4401007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검증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7004304" y="5266944"/>
            <a:ext cx="4401007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575"/>
              </a:lnSpc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백엔드 테스트 212개 · 전체 통과</a:t>
            </a:r>
            <a:endParaRPr lang="en-US" sz="1050" dirty="0"/>
          </a:p>
          <a:p>
            <a:pPr marL="127000" indent="-127000">
              <a:lnSpc>
                <a:spcPts val="1575"/>
              </a:lnSpc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테스트 커버리지 57%</a:t>
            </a:r>
            <a:endParaRPr lang="en-US" sz="1050" dirty="0"/>
          </a:p>
          <a:p>
            <a:pPr marL="127000" indent="-127000">
              <a:lnSpc>
                <a:spcPts val="1575"/>
              </a:lnSpc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조건별 5회 중앙값으로 재측정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" y="6382512"/>
            <a:ext cx="106189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86384" y="6437376"/>
            <a:ext cx="5029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박주영 · 백엔드 개발자 포트폴리오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0673791" y="6437376"/>
            <a:ext cx="731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A8F9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06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786384" y="566928"/>
            <a:ext cx="1061892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프로젝트 02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786384" y="877824"/>
            <a:ext cx="10618927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BASE CHAIN — 블록체인 야구 티켓팅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786384" y="1426464"/>
            <a:ext cx="1061892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2026.03 ~ 2026.05 · 팀 프로젝트 · 코드 통합과 배포 담당</a:t>
            </a:r>
            <a:endParaRPr lang="en-US" sz="1200" dirty="0"/>
          </a:p>
        </p:txBody>
      </p:sp>
      <p:pic>
        <p:nvPicPr>
          <p:cNvPr id="8" name="Image 0" descr="img/bc_hom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6384" y="1883664"/>
            <a:ext cx="5669280" cy="3188571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786384" y="1883664"/>
            <a:ext cx="5669280" cy="3188571"/>
          </a:xfrm>
          <a:prstGeom prst="rect">
            <a:avLst/>
          </a:prstGeom>
          <a:ln w="12700">
            <a:solidFill>
              <a:srgbClr val="D8D6D1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86384" y="5127099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운영 배포 화면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786384" y="5474571"/>
            <a:ext cx="5669280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86384" y="5602587"/>
            <a:ext cx="5669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25"/>
              </a:lnSpc>
              <a:buNone/>
            </a:pPr>
            <a:r>
              <a:rPr lang="en-US" sz="95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React · TypeScript · Vite · Node.js · Express</a:t>
            </a:r>
            <a:endParaRPr lang="en-US" sz="950" dirty="0"/>
          </a:p>
          <a:p>
            <a:pPr indent="0" marL="0">
              <a:lnSpc>
                <a:spcPts val="1425"/>
              </a:lnSpc>
              <a:buNone/>
            </a:pPr>
            <a:r>
              <a:rPr lang="en-US" sz="95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MariaDB(MySQL) · Solidity · Hardhat · Oracle Cloud · Caddy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6638544" y="1883664"/>
            <a:ext cx="4766767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무엇을 만들었나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6638544" y="2157984"/>
            <a:ext cx="4766767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야구 경기 예매, NFT 입장권, QR 검표, 포인트·멤버십, 응모·교환을 연결한</a:t>
            </a:r>
            <a:endParaRPr lang="en-US" sz="1100" dirty="0"/>
          </a:p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티켓팅 플랫폼입니다.</a:t>
            </a:r>
            <a:endParaRPr lang="en-US" sz="1100" dirty="0"/>
          </a:p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실제 결제와 온체인 민팅은 잠가둔 시연 서비스입니다.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6638544" y="3493008"/>
            <a:ext cx="476676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638544" y="3621024"/>
            <a:ext cx="4766767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맡은 역할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6638544" y="3913632"/>
            <a:ext cx="4766767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575"/>
              </a:lnSpc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프론트·모바일 화면과 백엔드 API 수정</a:t>
            </a:r>
            <a:endParaRPr lang="en-US" sz="1050" dirty="0"/>
          </a:p>
          <a:p>
            <a:pPr marL="127000" indent="-127000">
              <a:lnSpc>
                <a:spcPts val="1575"/>
              </a:lnSpc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MOCK 결제·QR 입장 흐름 연결</a:t>
            </a:r>
            <a:endParaRPr lang="en-US" sz="1050" dirty="0"/>
          </a:p>
          <a:p>
            <a:pPr marL="127000" indent="-127000">
              <a:lnSpc>
                <a:spcPts val="1575"/>
              </a:lnSpc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Oracle Cloud HTTPS 배포와 시연 오류 정리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6638544" y="5212080"/>
            <a:ext cx="476676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638544" y="5340096"/>
            <a:ext cx="4766767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운영 주소</a:t>
            </a:r>
            <a:endParaRPr lang="en-US" sz="1050" dirty="0"/>
          </a:p>
        </p:txBody>
      </p:sp>
      <p:sp>
        <p:nvSpPr>
          <p:cNvPr id="20" name="Text 17">
            <a:hlinkClick r:id="rId2" tooltip=""/>
          </p:cNvPr>
          <p:cNvSpPr/>
          <p:nvPr/>
        </p:nvSpPr>
        <p:spPr>
          <a:xfrm>
            <a:off x="6638544" y="5596128"/>
            <a:ext cx="4766767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u="sng" dirty="0">
                <a:solidFill>
                  <a:srgbClr val="2456C8"/>
                </a:solidFill>
                <a:latin typeface="Menlo" pitchFamily="34" charset="0"/>
                <a:ea typeface="Menlo" pitchFamily="34" charset="-122"/>
                <a:cs typeface="Menlo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juyoung-basechain.duckdns.org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6638544" y="5897880"/>
            <a:ext cx="3980383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GitHub 저장소</a:t>
            </a:r>
            <a:endParaRPr lang="en-US" sz="1000" dirty="0"/>
          </a:p>
        </p:txBody>
      </p:sp>
      <p:sp>
        <p:nvSpPr>
          <p:cNvPr id="22" name="Text 19">
            <a:hlinkClick r:id="rId3" tooltip=""/>
          </p:cNvPr>
          <p:cNvSpPr/>
          <p:nvPr/>
        </p:nvSpPr>
        <p:spPr>
          <a:xfrm>
            <a:off x="6638544" y="6135624"/>
            <a:ext cx="3980383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2456C8"/>
                </a:solidFill>
                <a:latin typeface="Menlo" pitchFamily="34" charset="0"/>
                <a:ea typeface="Menlo" pitchFamily="34" charset="-122"/>
                <a:cs typeface="Menlo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github.com/hsw0914-window/TicketBlockChain</a:t>
            </a:r>
            <a:endParaRPr lang="en-US" sz="850" dirty="0"/>
          </a:p>
        </p:txBody>
      </p:sp>
      <p:pic>
        <p:nvPicPr>
          <p:cNvPr id="23" name="Image 1" descr="img/qr_bc.png">
            <a:hlinkClick r:id="rId5" tooltip="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8383" y="5888736"/>
            <a:ext cx="566928" cy="566928"/>
          </a:xfrm>
          <a:prstGeom prst="rect">
            <a:avLst/>
          </a:prstGeom>
        </p:spPr>
      </p:pic>
      <p:sp>
        <p:nvSpPr>
          <p:cNvPr id="24" name="Shape 20"/>
          <p:cNvSpPr/>
          <p:nvPr/>
        </p:nvSpPr>
        <p:spPr>
          <a:xfrm>
            <a:off x="10838383" y="5888736"/>
            <a:ext cx="566928" cy="566928"/>
          </a:xfrm>
          <a:prstGeom prst="rect">
            <a:avLst/>
          </a:prstGeom>
          <a:ln w="12700">
            <a:solidFill>
              <a:srgbClr val="D8D6D1"/>
            </a:solidFill>
            <a:prstDash val="solid"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" y="6382512"/>
            <a:ext cx="106189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86384" y="6437376"/>
            <a:ext cx="5029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박주영 · 백엔드 개발자 포트폴리오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0673791" y="6437376"/>
            <a:ext cx="731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A8F9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07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786384" y="566928"/>
            <a:ext cx="1061892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프로젝트 02 · 문제 해결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786384" y="877824"/>
            <a:ext cx="10618927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흩어진 버전을 하나의 시연 흐름으로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786384" y="1737360"/>
            <a:ext cx="5577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문제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86384" y="2011680"/>
            <a:ext cx="5577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팀원마다 다른 버전으로 코드가 나뉘어 있었고 기능 수정이 각자 쌓여,</a:t>
            </a:r>
            <a:endParaRPr lang="en-US" sz="1100" dirty="0"/>
          </a:p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무엇이 최신인지 알 수 없었습니다.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786384" y="2852928"/>
            <a:ext cx="5577840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86384" y="3035808"/>
            <a:ext cx="5577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해결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786384" y="3310128"/>
            <a:ext cx="5577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최신 버전을 기준으로 코드를 합치고, 프론트 화면과 백엔드 API를</a:t>
            </a:r>
            <a:endParaRPr lang="en-US" sz="1100" dirty="0"/>
          </a:p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예매·결제·입장·장터·응모·교환 흐름에 맞춰 수정했습니다.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786384" y="4151376"/>
            <a:ext cx="5577840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86384" y="4334256"/>
            <a:ext cx="5577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786384" y="4608576"/>
            <a:ext cx="5577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50"/>
              </a:lnSpc>
              <a:buNone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Oracle 배포 환경에서 아래 흐름 전체를 끊김 없이 시연할 수 있게 됐습니다.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786384" y="4864608"/>
            <a:ext cx="853440" cy="384048"/>
          </a:xfrm>
          <a:prstGeom prst="rect">
            <a:avLst/>
          </a:prstGeom>
          <a:solidFill>
            <a:srgbClr val="ECEFF6"/>
          </a:solidFill>
          <a:ln/>
        </p:spPr>
      </p:sp>
      <p:sp>
        <p:nvSpPr>
          <p:cNvPr id="16" name="Text 14"/>
          <p:cNvSpPr/>
          <p:nvPr/>
        </p:nvSpPr>
        <p:spPr>
          <a:xfrm>
            <a:off x="786384" y="4864608"/>
            <a:ext cx="853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예매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1639824" y="4864608"/>
            <a:ext cx="91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›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1731264" y="4864608"/>
            <a:ext cx="853440" cy="384048"/>
          </a:xfrm>
          <a:prstGeom prst="rect">
            <a:avLst/>
          </a:prstGeom>
          <a:solidFill>
            <a:srgbClr val="ECEFF6"/>
          </a:solidFill>
          <a:ln/>
        </p:spPr>
      </p:sp>
      <p:sp>
        <p:nvSpPr>
          <p:cNvPr id="19" name="Text 17"/>
          <p:cNvSpPr/>
          <p:nvPr/>
        </p:nvSpPr>
        <p:spPr>
          <a:xfrm>
            <a:off x="1731264" y="4864608"/>
            <a:ext cx="853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좌석 선택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2584704" y="4864608"/>
            <a:ext cx="91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›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2676144" y="4864608"/>
            <a:ext cx="853440" cy="384048"/>
          </a:xfrm>
          <a:prstGeom prst="rect">
            <a:avLst/>
          </a:prstGeom>
          <a:solidFill>
            <a:srgbClr val="ECEFF6"/>
          </a:solidFill>
          <a:ln/>
        </p:spPr>
      </p:sp>
      <p:sp>
        <p:nvSpPr>
          <p:cNvPr id="22" name="Text 20"/>
          <p:cNvSpPr/>
          <p:nvPr/>
        </p:nvSpPr>
        <p:spPr>
          <a:xfrm>
            <a:off x="2676144" y="4864608"/>
            <a:ext cx="853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결제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3529584" y="4864608"/>
            <a:ext cx="91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›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3621024" y="4864608"/>
            <a:ext cx="853440" cy="384048"/>
          </a:xfrm>
          <a:prstGeom prst="rect">
            <a:avLst/>
          </a:prstGeom>
          <a:solidFill>
            <a:srgbClr val="ECEFF6"/>
          </a:solidFill>
          <a:ln/>
        </p:spPr>
      </p:sp>
      <p:sp>
        <p:nvSpPr>
          <p:cNvPr id="25" name="Text 23"/>
          <p:cNvSpPr/>
          <p:nvPr/>
        </p:nvSpPr>
        <p:spPr>
          <a:xfrm>
            <a:off x="3621024" y="4864608"/>
            <a:ext cx="853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입장권 QR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4474464" y="4864608"/>
            <a:ext cx="91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›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4565904" y="4864608"/>
            <a:ext cx="853440" cy="384048"/>
          </a:xfrm>
          <a:prstGeom prst="rect">
            <a:avLst/>
          </a:prstGeom>
          <a:solidFill>
            <a:srgbClr val="ECEFF6"/>
          </a:solidFill>
          <a:ln/>
        </p:spPr>
      </p:sp>
      <p:sp>
        <p:nvSpPr>
          <p:cNvPr id="28" name="Text 26"/>
          <p:cNvSpPr/>
          <p:nvPr/>
        </p:nvSpPr>
        <p:spPr>
          <a:xfrm>
            <a:off x="4565904" y="4864608"/>
            <a:ext cx="853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양도·장터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5419344" y="4864608"/>
            <a:ext cx="91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›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5510784" y="4864608"/>
            <a:ext cx="853440" cy="384048"/>
          </a:xfrm>
          <a:prstGeom prst="rect">
            <a:avLst/>
          </a:prstGeom>
          <a:solidFill>
            <a:srgbClr val="ECEFF6"/>
          </a:solidFill>
          <a:ln/>
        </p:spPr>
      </p:sp>
      <p:sp>
        <p:nvSpPr>
          <p:cNvPr id="31" name="Text 29"/>
          <p:cNvSpPr/>
          <p:nvPr/>
        </p:nvSpPr>
        <p:spPr>
          <a:xfrm>
            <a:off x="5510784" y="4864608"/>
            <a:ext cx="853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응모·교환</a:t>
            </a:r>
            <a:endParaRPr lang="en-US" sz="950" dirty="0"/>
          </a:p>
        </p:txBody>
      </p:sp>
      <p:pic>
        <p:nvPicPr>
          <p:cNvPr id="32" name="Image 0" descr="img/bc_paym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04304" y="2377440"/>
            <a:ext cx="4401007" cy="2475257"/>
          </a:xfrm>
          <a:prstGeom prst="rect">
            <a:avLst/>
          </a:prstGeom>
        </p:spPr>
      </p:pic>
      <p:sp>
        <p:nvSpPr>
          <p:cNvPr id="33" name="Shape 30"/>
          <p:cNvSpPr/>
          <p:nvPr/>
        </p:nvSpPr>
        <p:spPr>
          <a:xfrm>
            <a:off x="7004304" y="2377440"/>
            <a:ext cx="4401007" cy="2475257"/>
          </a:xfrm>
          <a:prstGeom prst="rect">
            <a:avLst/>
          </a:prstGeom>
          <a:ln w="12700">
            <a:solidFill>
              <a:srgbClr val="D8D6D1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004304" y="4907561"/>
            <a:ext cx="4401007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결제 화면 — 실제 결제 없이 테스트로만 동작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7004304" y="5255033"/>
            <a:ext cx="440100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좌석 선택부터 입장권 QR까지 같은 흐름으로 이어집니다.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" y="6382512"/>
            <a:ext cx="106189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86384" y="6437376"/>
            <a:ext cx="5029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박주영 · 백엔드 개발자 포트폴리오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0673791" y="6437376"/>
            <a:ext cx="731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A8F9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08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786384" y="566928"/>
            <a:ext cx="1061892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연구개발 · 2026.05 ~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786384" y="877824"/>
            <a:ext cx="10618927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나만의 AI 프로젝트 운영 방식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786384" y="1426464"/>
            <a:ext cx="1061892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AI가 만든 결과를 검증 없이 믿지 않기 위해, 점검 절차를 직접 도구로 만들었습니다.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86384" y="1920240"/>
            <a:ext cx="5394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어떻게 운영하나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86384" y="2212848"/>
            <a:ext cx="53949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650"/>
              </a:lnSpc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코드보다 정의가 먼저 — 프로젝트 정의와 범위를 문서로 확정</a:t>
            </a:r>
            <a:endParaRPr lang="en-US" sz="1100" dirty="0"/>
          </a:p>
          <a:p>
            <a:pPr marL="127000" indent="-127000">
              <a:lnSpc>
                <a:spcPts val="1650"/>
              </a:lnSpc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기준 문서를 새 대화마다 먼저 읽게 해 맥락 유지</a:t>
            </a:r>
            <a:endParaRPr lang="en-US" sz="1100" dirty="0"/>
          </a:p>
          <a:p>
            <a:pPr marL="127000" indent="-127000">
              <a:lnSpc>
                <a:spcPts val="1650"/>
              </a:lnSpc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AI를 조사(Perplexity) · 화면(Claude) · 구현(Codex) 역할로 나눠 운영</a:t>
            </a:r>
            <a:endParaRPr lang="en-US" sz="1100" dirty="0"/>
          </a:p>
          <a:p>
            <a:pPr marL="127000" indent="-127000">
              <a:lnSpc>
                <a:spcPts val="1650"/>
              </a:lnSpc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답변은 직접 실행해 검증하고, 결과를 기록으로 남김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786384" y="4114800"/>
            <a:ext cx="5394960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86384" y="4242816"/>
            <a:ext cx="5394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어디에 적용했나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786384" y="4535424"/>
            <a:ext cx="5394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650"/>
              </a:lnSpc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K-Digital 교육과정에서 1시간 발표(슬라이드 48장)와 실습 가이드 배포</a:t>
            </a:r>
            <a:endParaRPr lang="en-US" sz="1100" dirty="0"/>
          </a:p>
          <a:p>
            <a:pPr marL="127000" indent="-127000">
              <a:lnSpc>
                <a:spcPts val="1650"/>
              </a:lnSpc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수출 문서 자동화·BASE CHAIN 등 실제 프로젝트에 적용</a:t>
            </a:r>
            <a:endParaRPr lang="en-US" sz="1100" dirty="0"/>
          </a:p>
          <a:p>
            <a:pPr marL="127000" indent="-127000">
              <a:lnSpc>
                <a:spcPts val="1650"/>
              </a:lnSpc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반복 점검을 커스텀 스킬 19개로 자동화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786384" y="5788152"/>
            <a:ext cx="46085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발표 자료와 전체 기록</a:t>
            </a:r>
            <a:endParaRPr lang="en-US" sz="1000" dirty="0"/>
          </a:p>
        </p:txBody>
      </p:sp>
      <p:sp>
        <p:nvSpPr>
          <p:cNvPr id="14" name="Text 12">
            <a:hlinkClick r:id="rId1" tooltip=""/>
          </p:cNvPr>
          <p:cNvSpPr/>
          <p:nvPr/>
        </p:nvSpPr>
        <p:spPr>
          <a:xfrm>
            <a:off x="786384" y="6025896"/>
            <a:ext cx="46085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u="sng" dirty="0">
                <a:solidFill>
                  <a:srgbClr val="2456C8"/>
                </a:solidFill>
                <a:latin typeface="Menlo" pitchFamily="34" charset="0"/>
                <a:ea typeface="Menlo" pitchFamily="34" charset="-122"/>
                <a:cs typeface="Menlo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juyoung-portfolio.duckdns.org/projects/8</a:t>
            </a:r>
            <a:endParaRPr lang="en-US" sz="850" dirty="0"/>
          </a:p>
        </p:txBody>
      </p:sp>
      <p:pic>
        <p:nvPicPr>
          <p:cNvPr id="15" name="Image 0" descr="img/qr_ai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4416" y="5779008"/>
            <a:ext cx="566928" cy="566928"/>
          </a:xfrm>
          <a:prstGeom prst="rect">
            <a:avLst/>
          </a:prstGeom>
        </p:spPr>
      </p:pic>
      <p:sp>
        <p:nvSpPr>
          <p:cNvPr id="16" name="Shape 13"/>
          <p:cNvSpPr/>
          <p:nvPr/>
        </p:nvSpPr>
        <p:spPr>
          <a:xfrm>
            <a:off x="5614416" y="5779008"/>
            <a:ext cx="566928" cy="566928"/>
          </a:xfrm>
          <a:prstGeom prst="rect">
            <a:avLst/>
          </a:prstGeom>
          <a:ln w="12700">
            <a:solidFill>
              <a:srgbClr val="D8D6D1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729984" y="1920240"/>
            <a:ext cx="4675327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직접 만든 점검 도구 — 최근 순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6729984" y="2286000"/>
            <a:ext cx="376092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/deploy-health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10490911" y="228600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A8F9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2026.07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6729984" y="2542032"/>
            <a:ext cx="4675327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배포한 코드가 서버에 실제로 반영됐는지 대조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6729984" y="2999232"/>
            <a:ext cx="46753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729984" y="3154680"/>
            <a:ext cx="376092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portfolio-art-director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10490911" y="315468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A8F9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2026.07</a:t>
            </a:r>
            <a:endParaRPr lang="en-US" sz="850" dirty="0"/>
          </a:p>
        </p:txBody>
      </p:sp>
      <p:sp>
        <p:nvSpPr>
          <p:cNvPr id="24" name="Text 21"/>
          <p:cNvSpPr/>
          <p:nvPr/>
        </p:nvSpPr>
        <p:spPr>
          <a:xfrm>
            <a:off x="6729984" y="3410712"/>
            <a:ext cx="4675327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포트폴리오 사이트 콘텐츠 누락 검증과 화면 검수</a:t>
            </a:r>
            <a:endParaRPr lang="en-US" sz="1050" dirty="0"/>
          </a:p>
        </p:txBody>
      </p:sp>
      <p:sp>
        <p:nvSpPr>
          <p:cNvPr id="25" name="Shape 22"/>
          <p:cNvSpPr/>
          <p:nvPr/>
        </p:nvSpPr>
        <p:spPr>
          <a:xfrm>
            <a:off x="6729984" y="3867912"/>
            <a:ext cx="46753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729984" y="4023360"/>
            <a:ext cx="376092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/security-gate</a:t>
            </a:r>
            <a:endParaRPr lang="en-US" sz="1050" dirty="0"/>
          </a:p>
        </p:txBody>
      </p:sp>
      <p:sp>
        <p:nvSpPr>
          <p:cNvPr id="27" name="Text 24"/>
          <p:cNvSpPr/>
          <p:nvPr/>
        </p:nvSpPr>
        <p:spPr>
          <a:xfrm>
            <a:off x="10490911" y="402336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A8F9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2026.07</a:t>
            </a:r>
            <a:endParaRPr lang="en-US" sz="850" dirty="0"/>
          </a:p>
        </p:txBody>
      </p:sp>
      <p:sp>
        <p:nvSpPr>
          <p:cNvPr id="28" name="Text 25"/>
          <p:cNvSpPr/>
          <p:nvPr/>
        </p:nvSpPr>
        <p:spPr>
          <a:xfrm>
            <a:off x="6729984" y="4279392"/>
            <a:ext cx="4675327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시크릿 노출과 권한 경계 점검</a:t>
            </a:r>
            <a:endParaRPr lang="en-US" sz="1050" dirty="0"/>
          </a:p>
        </p:txBody>
      </p:sp>
      <p:sp>
        <p:nvSpPr>
          <p:cNvPr id="29" name="Shape 26"/>
          <p:cNvSpPr/>
          <p:nvPr/>
        </p:nvSpPr>
        <p:spPr>
          <a:xfrm>
            <a:off x="6729984" y="4736592"/>
            <a:ext cx="46753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6729984" y="4892040"/>
            <a:ext cx="376092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456C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/build-verify</a:t>
            </a:r>
            <a:endParaRPr lang="en-US" sz="1050" dirty="0"/>
          </a:p>
        </p:txBody>
      </p:sp>
      <p:sp>
        <p:nvSpPr>
          <p:cNvPr id="31" name="Text 28"/>
          <p:cNvSpPr/>
          <p:nvPr/>
        </p:nvSpPr>
        <p:spPr>
          <a:xfrm>
            <a:off x="10490911" y="48920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A8F9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2026.07</a:t>
            </a:r>
            <a:endParaRPr lang="en-US" sz="850" dirty="0"/>
          </a:p>
        </p:txBody>
      </p:sp>
      <p:sp>
        <p:nvSpPr>
          <p:cNvPr id="32" name="Text 29"/>
          <p:cNvSpPr/>
          <p:nvPr/>
        </p:nvSpPr>
        <p:spPr>
          <a:xfrm>
            <a:off x="6729984" y="5148072"/>
            <a:ext cx="4675327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빌드·린트·테스트를 실행하고 실패 로그를 그대로 보고</a:t>
            </a:r>
            <a:endParaRPr lang="en-US" sz="1050" dirty="0"/>
          </a:p>
        </p:txBody>
      </p:sp>
      <p:sp>
        <p:nvSpPr>
          <p:cNvPr id="33" name="Text 30"/>
          <p:cNvSpPr/>
          <p:nvPr/>
        </p:nvSpPr>
        <p:spPr>
          <a:xfrm>
            <a:off x="6729984" y="5815584"/>
            <a:ext cx="467532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현재도 필요할 때마다 새로 만들어 쓰고 있습니다.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" y="6382512"/>
            <a:ext cx="106189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86384" y="6437376"/>
            <a:ext cx="5029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박주영 · 백엔드 개발자 포트폴리오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0673791" y="6437376"/>
            <a:ext cx="731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A8F9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09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786384" y="566928"/>
            <a:ext cx="1061892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2456C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기타 이력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786384" y="877824"/>
            <a:ext cx="10618927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수상 · 수료 · 자격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786384" y="1920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8F9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2025.11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2706624" y="1920240"/>
            <a:ext cx="8698687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해킹 페스티벌 동상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2706624" y="2249424"/>
            <a:ext cx="869868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백석대학교 컴퓨터공학부 주최 · 백업·복제 경로 악용 데이터 유출 시나리오 분석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786384" y="2688336"/>
            <a:ext cx="106189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86384" y="2816352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8F9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2026.07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2706624" y="2816352"/>
            <a:ext cx="8698687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제9회 캡스톤디자인 대학생 경진대회 대상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706624" y="3145536"/>
            <a:ext cx="869868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한국융합학회 주관 · 3인 팀으로 기획, 개발, 테스트, 발표 전 과정 수행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786384" y="3584448"/>
            <a:ext cx="106189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86384" y="3712464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8F9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2026.07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2706624" y="3712464"/>
            <a:ext cx="8698687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 Fundamentals 수료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2706624" y="4041648"/>
            <a:ext cx="869868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Google 인증 · Coursera 제공 온라인 과정 이수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786384" y="4480560"/>
            <a:ext cx="106189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86384" y="460857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8F98"/>
                </a:solidFill>
                <a:latin typeface="Menlo" pitchFamily="34" charset="0"/>
                <a:ea typeface="Menlo" pitchFamily="34" charset="-122"/>
                <a:cs typeface="Menlo" pitchFamily="34" charset="-120"/>
              </a:rPr>
              <a:t>2026.07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2706624" y="4608576"/>
            <a:ext cx="8698687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국민행복 서비스 발굴·창업경진대회 입선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2706624" y="4937760"/>
            <a:ext cx="869868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94E5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한국사회보장정보원 주관 · 사회보장정보와 공공·민간 빅데이터 활용 서비스 발굴 · 4인 팀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86384" y="5376672"/>
            <a:ext cx="10618927" cy="0"/>
          </a:xfrm>
          <a:prstGeom prst="line">
            <a:avLst/>
          </a:prstGeom>
          <a:noFill/>
          <a:ln w="9525">
            <a:solidFill>
              <a:srgbClr val="D8D6D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86384" y="5504688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8F98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보유 자격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2706624" y="5504688"/>
            <a:ext cx="8698687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D21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운전면허 2종 보통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2026-08-07T13:45:21Z</dcterms:created>
  <dcterms:modified xsi:type="dcterms:W3CDTF">2026-08-07T13:45:21Z</dcterms:modified>
</cp:coreProperties>
</file>